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5"/>
  </p:notesMasterIdLst>
  <p:handoutMasterIdLst>
    <p:handoutMasterId r:id="rId26"/>
  </p:handoutMasterIdLst>
  <p:sldIdLst>
    <p:sldId id="510" r:id="rId2"/>
    <p:sldId id="511" r:id="rId3"/>
    <p:sldId id="512" r:id="rId4"/>
    <p:sldId id="546" r:id="rId5"/>
    <p:sldId id="547" r:id="rId6"/>
    <p:sldId id="548" r:id="rId7"/>
    <p:sldId id="549" r:id="rId8"/>
    <p:sldId id="550" r:id="rId9"/>
    <p:sldId id="551" r:id="rId10"/>
    <p:sldId id="483" r:id="rId11"/>
    <p:sldId id="490" r:id="rId12"/>
    <p:sldId id="484" r:id="rId13"/>
    <p:sldId id="552" r:id="rId14"/>
    <p:sldId id="502" r:id="rId15"/>
    <p:sldId id="514" r:id="rId16"/>
    <p:sldId id="553" r:id="rId17"/>
    <p:sldId id="516" r:id="rId18"/>
    <p:sldId id="554" r:id="rId19"/>
    <p:sldId id="555" r:id="rId20"/>
    <p:sldId id="517" r:id="rId21"/>
    <p:sldId id="556" r:id="rId22"/>
    <p:sldId id="491" r:id="rId23"/>
    <p:sldId id="313" r:id="rId2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-Benutzer" initials="W" lastIdx="2" clrIdx="0">
    <p:extLst>
      <p:ext uri="{19B8F6BF-5375-455C-9EA6-DF929625EA0E}">
        <p15:presenceInfo xmlns:p15="http://schemas.microsoft.com/office/powerpoint/2012/main" userId="Windows-Benutz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1A59"/>
    <a:srgbClr val="DFC638"/>
    <a:srgbClr val="00664B"/>
    <a:srgbClr val="BEBC32"/>
    <a:srgbClr val="95843F"/>
    <a:srgbClr val="FFFFFF"/>
    <a:srgbClr val="6CB8D8"/>
    <a:srgbClr val="C1D694"/>
    <a:srgbClr val="A99090"/>
    <a:srgbClr val="3B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68" autoAdjust="0"/>
    <p:restoredTop sz="80997" autoAdjust="0"/>
  </p:normalViewPr>
  <p:slideViewPr>
    <p:cSldViewPr>
      <p:cViewPr varScale="1">
        <p:scale>
          <a:sx n="49" d="100"/>
          <a:sy n="49" d="100"/>
        </p:scale>
        <p:origin x="1545" y="2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2733" y="33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3AFD83-C046-4D4F-9410-ABF3F6DA40A0}" type="doc">
      <dgm:prSet loTypeId="urn:microsoft.com/office/officeart/2005/8/layout/hList1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de-DE"/>
        </a:p>
      </dgm:t>
    </dgm:pt>
    <dgm:pt modelId="{DB2817CE-2994-BF42-AD35-A77039542F75}">
      <dgm:prSet phldrT="[Text]"/>
      <dgm:spPr/>
      <dgm:t>
        <a:bodyPr/>
        <a:lstStyle/>
        <a:p>
          <a:r>
            <a:rPr lang="de-DE" dirty="0" err="1"/>
            <a:t>Consumption</a:t>
          </a:r>
          <a:endParaRPr lang="de-DE" dirty="0"/>
        </a:p>
      </dgm:t>
    </dgm:pt>
    <dgm:pt modelId="{638AB2DE-6583-EE4E-B27C-3E3858E85C43}" type="parTrans" cxnId="{D13200FC-B13E-864A-B5F8-590FB2F896FB}">
      <dgm:prSet/>
      <dgm:spPr/>
      <dgm:t>
        <a:bodyPr/>
        <a:lstStyle/>
        <a:p>
          <a:endParaRPr lang="de-DE"/>
        </a:p>
      </dgm:t>
    </dgm:pt>
    <dgm:pt modelId="{43304030-CFCA-FE44-A976-A2F96B74A8EE}" type="sibTrans" cxnId="{D13200FC-B13E-864A-B5F8-590FB2F896FB}">
      <dgm:prSet/>
      <dgm:spPr/>
      <dgm:t>
        <a:bodyPr/>
        <a:lstStyle/>
        <a:p>
          <a:endParaRPr lang="de-DE"/>
        </a:p>
      </dgm:t>
    </dgm:pt>
    <dgm:pt modelId="{13B6E7E2-D870-974E-8C58-3178F348BB3C}">
      <dgm:prSet phldrT="[Text]"/>
      <dgm:spPr/>
      <dgm:t>
        <a:bodyPr/>
        <a:lstStyle/>
        <a:p>
          <a:r>
            <a:rPr lang="de-DE" dirty="0" err="1"/>
            <a:t>Increase</a:t>
          </a:r>
          <a:r>
            <a:rPr lang="de-DE" dirty="0"/>
            <a:t> </a:t>
          </a:r>
          <a:r>
            <a:rPr lang="de-DE" dirty="0" err="1"/>
            <a:t>awareness</a:t>
          </a:r>
          <a:endParaRPr lang="de-DE" dirty="0"/>
        </a:p>
      </dgm:t>
    </dgm:pt>
    <dgm:pt modelId="{20CCE7E5-995D-A345-8137-07B38C0E2D27}" type="parTrans" cxnId="{406903D1-0DCB-3C4A-9C0D-D82DE6BAE735}">
      <dgm:prSet/>
      <dgm:spPr/>
      <dgm:t>
        <a:bodyPr/>
        <a:lstStyle/>
        <a:p>
          <a:endParaRPr lang="de-DE"/>
        </a:p>
      </dgm:t>
    </dgm:pt>
    <dgm:pt modelId="{694585D9-0492-494B-8A65-496E0F1006C2}" type="sibTrans" cxnId="{406903D1-0DCB-3C4A-9C0D-D82DE6BAE735}">
      <dgm:prSet/>
      <dgm:spPr/>
      <dgm:t>
        <a:bodyPr/>
        <a:lstStyle/>
        <a:p>
          <a:endParaRPr lang="de-DE"/>
        </a:p>
      </dgm:t>
    </dgm:pt>
    <dgm:pt modelId="{6A6A5C8C-11C0-F644-9B70-C1CCDD3A182A}">
      <dgm:prSet phldrT="[Text]"/>
      <dgm:spPr/>
      <dgm:t>
        <a:bodyPr/>
        <a:lstStyle/>
        <a:p>
          <a:r>
            <a:rPr lang="de-DE" dirty="0"/>
            <a:t>Change </a:t>
          </a:r>
          <a:r>
            <a:rPr lang="de-DE" dirty="0" err="1"/>
            <a:t>attitudes</a:t>
          </a:r>
          <a:r>
            <a:rPr lang="de-DE" dirty="0"/>
            <a:t/>
          </a:r>
          <a:br>
            <a:rPr lang="de-DE" dirty="0"/>
          </a:br>
          <a:r>
            <a:rPr lang="de-DE" dirty="0"/>
            <a:t>Create </a:t>
          </a:r>
          <a:r>
            <a:rPr lang="de-DE" dirty="0" err="1"/>
            <a:t>intentions</a:t>
          </a:r>
          <a:r>
            <a:rPr lang="de-DE" dirty="0"/>
            <a:t> </a:t>
          </a:r>
          <a:r>
            <a:rPr lang="de-DE" dirty="0" err="1"/>
            <a:t>to</a:t>
          </a:r>
          <a:r>
            <a:rPr lang="de-DE" dirty="0"/>
            <a:t> </a:t>
          </a:r>
          <a:r>
            <a:rPr lang="de-DE" dirty="0" err="1"/>
            <a:t>act</a:t>
          </a:r>
          <a:endParaRPr lang="de-DE" dirty="0"/>
        </a:p>
      </dgm:t>
    </dgm:pt>
    <dgm:pt modelId="{B1C9DD1E-B750-9A43-B78E-8F7035FF68C1}" type="parTrans" cxnId="{26D20100-E4D4-3645-A67F-87BB7AC3C341}">
      <dgm:prSet/>
      <dgm:spPr/>
      <dgm:t>
        <a:bodyPr/>
        <a:lstStyle/>
        <a:p>
          <a:endParaRPr lang="de-DE"/>
        </a:p>
      </dgm:t>
    </dgm:pt>
    <dgm:pt modelId="{4DD4B669-E8DA-C245-A493-0E582C417DEA}" type="sibTrans" cxnId="{26D20100-E4D4-3645-A67F-87BB7AC3C341}">
      <dgm:prSet/>
      <dgm:spPr/>
      <dgm:t>
        <a:bodyPr/>
        <a:lstStyle/>
        <a:p>
          <a:endParaRPr lang="de-DE"/>
        </a:p>
      </dgm:t>
    </dgm:pt>
    <dgm:pt modelId="{363BCF12-0DBD-9D44-86D7-42D1D28794A3}">
      <dgm:prSet phldrT="[Text]"/>
      <dgm:spPr/>
      <dgm:t>
        <a:bodyPr/>
        <a:lstStyle/>
        <a:p>
          <a:r>
            <a:rPr lang="de-DE" dirty="0" err="1"/>
            <a:t>Production</a:t>
          </a:r>
          <a:endParaRPr lang="de-DE" dirty="0"/>
        </a:p>
      </dgm:t>
    </dgm:pt>
    <dgm:pt modelId="{31BEAC0A-B2EF-4546-B9A7-FE2AFA583389}" type="parTrans" cxnId="{714B398A-975A-A54B-81B4-19035ED4631F}">
      <dgm:prSet/>
      <dgm:spPr/>
      <dgm:t>
        <a:bodyPr/>
        <a:lstStyle/>
        <a:p>
          <a:endParaRPr lang="de-DE"/>
        </a:p>
      </dgm:t>
    </dgm:pt>
    <dgm:pt modelId="{88CFF973-4ED6-054D-BC97-8581F343DD64}" type="sibTrans" cxnId="{714B398A-975A-A54B-81B4-19035ED4631F}">
      <dgm:prSet/>
      <dgm:spPr/>
      <dgm:t>
        <a:bodyPr/>
        <a:lstStyle/>
        <a:p>
          <a:endParaRPr lang="de-DE"/>
        </a:p>
      </dgm:t>
    </dgm:pt>
    <dgm:pt modelId="{A759EB48-8342-F94D-A7CC-11B08AEE9DA9}">
      <dgm:prSet phldrT="[Text]"/>
      <dgm:spPr/>
      <dgm:t>
        <a:bodyPr/>
        <a:lstStyle/>
        <a:p>
          <a:r>
            <a:rPr lang="de-DE" dirty="0" err="1"/>
            <a:t>Regulatory</a:t>
          </a:r>
          <a:endParaRPr lang="de-DE" dirty="0"/>
        </a:p>
      </dgm:t>
    </dgm:pt>
    <dgm:pt modelId="{BE1B81A3-BF64-BD4C-B9E0-BB770957F4C4}" type="parTrans" cxnId="{8C801D4A-BA7C-7F40-975F-32E4FE128002}">
      <dgm:prSet/>
      <dgm:spPr/>
      <dgm:t>
        <a:bodyPr/>
        <a:lstStyle/>
        <a:p>
          <a:endParaRPr lang="de-DE"/>
        </a:p>
      </dgm:t>
    </dgm:pt>
    <dgm:pt modelId="{48DEE57D-327F-544F-8B8F-C5554345F375}" type="sibTrans" cxnId="{8C801D4A-BA7C-7F40-975F-32E4FE128002}">
      <dgm:prSet/>
      <dgm:spPr/>
      <dgm:t>
        <a:bodyPr/>
        <a:lstStyle/>
        <a:p>
          <a:endParaRPr lang="de-DE"/>
        </a:p>
      </dgm:t>
    </dgm:pt>
    <dgm:pt modelId="{10854BBD-1BB1-074E-9138-B81FB3E789C7}">
      <dgm:prSet phldrT="[Text]"/>
      <dgm:spPr/>
      <dgm:t>
        <a:bodyPr/>
        <a:lstStyle/>
        <a:p>
          <a:r>
            <a:rPr lang="de-DE" dirty="0" err="1"/>
            <a:t>Raise</a:t>
          </a:r>
          <a:r>
            <a:rPr lang="de-DE" dirty="0"/>
            <a:t> </a:t>
          </a:r>
          <a:r>
            <a:rPr lang="de-DE" dirty="0" err="1"/>
            <a:t>knowledge</a:t>
          </a:r>
          <a:endParaRPr lang="de-DE" dirty="0"/>
        </a:p>
      </dgm:t>
    </dgm:pt>
    <dgm:pt modelId="{02FFE665-0E53-054C-B979-6A4BF24F31FC}" type="parTrans" cxnId="{F11844AD-D944-8C4F-AB6E-A26A8EF67555}">
      <dgm:prSet/>
      <dgm:spPr/>
      <dgm:t>
        <a:bodyPr/>
        <a:lstStyle/>
        <a:p>
          <a:endParaRPr lang="de-DE"/>
        </a:p>
      </dgm:t>
    </dgm:pt>
    <dgm:pt modelId="{780B2B9C-03AA-C247-B4F0-C29B096EC5C6}" type="sibTrans" cxnId="{F11844AD-D944-8C4F-AB6E-A26A8EF67555}">
      <dgm:prSet/>
      <dgm:spPr/>
      <dgm:t>
        <a:bodyPr/>
        <a:lstStyle/>
        <a:p>
          <a:endParaRPr lang="de-DE"/>
        </a:p>
      </dgm:t>
    </dgm:pt>
    <dgm:pt modelId="{805328C0-8351-C449-9146-AF508EA70650}">
      <dgm:prSet phldrT="[Text]"/>
      <dgm:spPr/>
      <dgm:t>
        <a:bodyPr/>
        <a:lstStyle/>
        <a:p>
          <a:r>
            <a:rPr lang="de-DE" dirty="0" err="1"/>
            <a:t>Achievement</a:t>
          </a:r>
          <a:r>
            <a:rPr lang="de-DE" dirty="0"/>
            <a:t> </a:t>
          </a:r>
          <a:r>
            <a:rPr lang="de-DE" dirty="0" err="1"/>
            <a:t>of</a:t>
          </a:r>
          <a:r>
            <a:rPr lang="de-DE" dirty="0"/>
            <a:t> </a:t>
          </a:r>
          <a:r>
            <a:rPr lang="de-DE" dirty="0" err="1"/>
            <a:t>change</a:t>
          </a:r>
          <a:r>
            <a:rPr lang="de-DE" dirty="0"/>
            <a:t> in </a:t>
          </a:r>
          <a:r>
            <a:rPr lang="de-DE" dirty="0" err="1"/>
            <a:t>behavior</a:t>
          </a:r>
          <a:endParaRPr lang="de-DE" dirty="0"/>
        </a:p>
      </dgm:t>
    </dgm:pt>
    <dgm:pt modelId="{E0F2814C-11BE-FB44-9337-1B4BCDD8D113}" type="parTrans" cxnId="{F7014EF4-903C-0341-837D-661A7EDF6C89}">
      <dgm:prSet/>
      <dgm:spPr/>
      <dgm:t>
        <a:bodyPr/>
        <a:lstStyle/>
        <a:p>
          <a:endParaRPr lang="de-DE"/>
        </a:p>
      </dgm:t>
    </dgm:pt>
    <dgm:pt modelId="{A493AA06-4739-8041-A76F-348ED4EDF5D9}" type="sibTrans" cxnId="{F7014EF4-903C-0341-837D-661A7EDF6C89}">
      <dgm:prSet/>
      <dgm:spPr/>
      <dgm:t>
        <a:bodyPr/>
        <a:lstStyle/>
        <a:p>
          <a:endParaRPr lang="de-DE"/>
        </a:p>
      </dgm:t>
    </dgm:pt>
    <dgm:pt modelId="{E7823B53-7D5F-4341-9345-41737893B69D}">
      <dgm:prSet phldrT="[Text]"/>
      <dgm:spPr/>
      <dgm:t>
        <a:bodyPr/>
        <a:lstStyle/>
        <a:p>
          <a:r>
            <a:rPr lang="de-DE" dirty="0" err="1"/>
            <a:t>Economic</a:t>
          </a:r>
          <a:r>
            <a:rPr lang="de-DE" dirty="0"/>
            <a:t> </a:t>
          </a:r>
          <a:r>
            <a:rPr lang="de-DE" dirty="0" err="1"/>
            <a:t>instruments</a:t>
          </a:r>
          <a:endParaRPr lang="de-DE" dirty="0"/>
        </a:p>
      </dgm:t>
    </dgm:pt>
    <dgm:pt modelId="{E2785DB0-2A02-F846-8A22-A51903B9BABF}" type="parTrans" cxnId="{92C05D61-293B-BE49-84D4-8059BF627430}">
      <dgm:prSet/>
      <dgm:spPr/>
      <dgm:t>
        <a:bodyPr/>
        <a:lstStyle/>
        <a:p>
          <a:endParaRPr lang="de-DE"/>
        </a:p>
      </dgm:t>
    </dgm:pt>
    <dgm:pt modelId="{3DF68455-793D-5B44-ACE6-AC5C83F2BD10}" type="sibTrans" cxnId="{92C05D61-293B-BE49-84D4-8059BF627430}">
      <dgm:prSet/>
      <dgm:spPr/>
      <dgm:t>
        <a:bodyPr/>
        <a:lstStyle/>
        <a:p>
          <a:endParaRPr lang="de-DE"/>
        </a:p>
      </dgm:t>
    </dgm:pt>
    <dgm:pt modelId="{F1257162-7E45-D94B-AA4D-8E6C42511731}">
      <dgm:prSet phldrT="[Text]"/>
      <dgm:spPr/>
      <dgm:t>
        <a:bodyPr/>
        <a:lstStyle/>
        <a:p>
          <a:r>
            <a:rPr lang="de-DE" dirty="0"/>
            <a:t>Information, </a:t>
          </a:r>
          <a:r>
            <a:rPr lang="de-DE" dirty="0" err="1"/>
            <a:t>communication</a:t>
          </a:r>
          <a:r>
            <a:rPr lang="de-DE" dirty="0"/>
            <a:t>, </a:t>
          </a:r>
          <a:r>
            <a:rPr lang="de-DE" dirty="0" err="1"/>
            <a:t>education</a:t>
          </a:r>
          <a:endParaRPr lang="de-DE" dirty="0"/>
        </a:p>
      </dgm:t>
    </dgm:pt>
    <dgm:pt modelId="{75B52A8F-4264-3144-BE0A-B2F1EF38E594}" type="parTrans" cxnId="{09E06F15-0BD2-3146-8285-554075DD2A66}">
      <dgm:prSet/>
      <dgm:spPr/>
      <dgm:t>
        <a:bodyPr/>
        <a:lstStyle/>
        <a:p>
          <a:endParaRPr lang="de-DE"/>
        </a:p>
      </dgm:t>
    </dgm:pt>
    <dgm:pt modelId="{83C7251D-7C94-544E-8460-7568A696153A}" type="sibTrans" cxnId="{09E06F15-0BD2-3146-8285-554075DD2A66}">
      <dgm:prSet/>
      <dgm:spPr/>
      <dgm:t>
        <a:bodyPr/>
        <a:lstStyle/>
        <a:p>
          <a:endParaRPr lang="de-DE"/>
        </a:p>
      </dgm:t>
    </dgm:pt>
    <dgm:pt modelId="{C650BA0C-4BF8-DC4E-AE9F-9FD4B4A174B0}" type="pres">
      <dgm:prSet presAssocID="{C03AFD83-C046-4D4F-9410-ABF3F6DA40A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0E0A164D-8DD2-E340-9357-D0A0B29B97EA}" type="pres">
      <dgm:prSet presAssocID="{DB2817CE-2994-BF42-AD35-A77039542F75}" presName="composite" presStyleCnt="0"/>
      <dgm:spPr/>
    </dgm:pt>
    <dgm:pt modelId="{FAEB18BC-39A1-2C4F-AF94-D78E4D7B368A}" type="pres">
      <dgm:prSet presAssocID="{DB2817CE-2994-BF42-AD35-A77039542F75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44F467A-9A2E-D441-A166-255809C85C4D}" type="pres">
      <dgm:prSet presAssocID="{DB2817CE-2994-BF42-AD35-A77039542F75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8DF5DFC-EAAA-F245-BC9D-332840B055D5}" type="pres">
      <dgm:prSet presAssocID="{43304030-CFCA-FE44-A976-A2F96B74A8EE}" presName="space" presStyleCnt="0"/>
      <dgm:spPr/>
    </dgm:pt>
    <dgm:pt modelId="{6E34D3DB-F5B7-AD49-ACF5-66DEFD6A5429}" type="pres">
      <dgm:prSet presAssocID="{363BCF12-0DBD-9D44-86D7-42D1D28794A3}" presName="composite" presStyleCnt="0"/>
      <dgm:spPr/>
    </dgm:pt>
    <dgm:pt modelId="{9684ED10-B7FF-1647-9037-925D107DF5EA}" type="pres">
      <dgm:prSet presAssocID="{363BCF12-0DBD-9D44-86D7-42D1D28794A3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A62495A-D575-434A-A679-F55BA71328AB}" type="pres">
      <dgm:prSet presAssocID="{363BCF12-0DBD-9D44-86D7-42D1D28794A3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F7014EF4-903C-0341-837D-661A7EDF6C89}" srcId="{DB2817CE-2994-BF42-AD35-A77039542F75}" destId="{805328C0-8351-C449-9146-AF508EA70650}" srcOrd="3" destOrd="0" parTransId="{E0F2814C-11BE-FB44-9337-1B4BCDD8D113}" sibTransId="{A493AA06-4739-8041-A76F-348ED4EDF5D9}"/>
    <dgm:cxn modelId="{21143427-FDE6-D04A-B5EE-571D30B4E580}" type="presOf" srcId="{F1257162-7E45-D94B-AA4D-8E6C42511731}" destId="{BA62495A-D575-434A-A679-F55BA71328AB}" srcOrd="0" destOrd="2" presId="urn:microsoft.com/office/officeart/2005/8/layout/hList1"/>
    <dgm:cxn modelId="{8C801D4A-BA7C-7F40-975F-32E4FE128002}" srcId="{363BCF12-0DBD-9D44-86D7-42D1D28794A3}" destId="{A759EB48-8342-F94D-A7CC-11B08AEE9DA9}" srcOrd="0" destOrd="0" parTransId="{BE1B81A3-BF64-BD4C-B9E0-BB770957F4C4}" sibTransId="{48DEE57D-327F-544F-8B8F-C5554345F375}"/>
    <dgm:cxn modelId="{F11844AD-D944-8C4F-AB6E-A26A8EF67555}" srcId="{DB2817CE-2994-BF42-AD35-A77039542F75}" destId="{10854BBD-1BB1-074E-9138-B81FB3E789C7}" srcOrd="1" destOrd="0" parTransId="{02FFE665-0E53-054C-B979-6A4BF24F31FC}" sibTransId="{780B2B9C-03AA-C247-B4F0-C29B096EC5C6}"/>
    <dgm:cxn modelId="{1885F626-832C-B24B-976F-39D7ADBC73F7}" type="presOf" srcId="{363BCF12-0DBD-9D44-86D7-42D1D28794A3}" destId="{9684ED10-B7FF-1647-9037-925D107DF5EA}" srcOrd="0" destOrd="0" presId="urn:microsoft.com/office/officeart/2005/8/layout/hList1"/>
    <dgm:cxn modelId="{26D20100-E4D4-3645-A67F-87BB7AC3C341}" srcId="{DB2817CE-2994-BF42-AD35-A77039542F75}" destId="{6A6A5C8C-11C0-F644-9B70-C1CCDD3A182A}" srcOrd="2" destOrd="0" parTransId="{B1C9DD1E-B750-9A43-B78E-8F7035FF68C1}" sibTransId="{4DD4B669-E8DA-C245-A493-0E582C417DEA}"/>
    <dgm:cxn modelId="{09E06F15-0BD2-3146-8285-554075DD2A66}" srcId="{363BCF12-0DBD-9D44-86D7-42D1D28794A3}" destId="{F1257162-7E45-D94B-AA4D-8E6C42511731}" srcOrd="2" destOrd="0" parTransId="{75B52A8F-4264-3144-BE0A-B2F1EF38E594}" sibTransId="{83C7251D-7C94-544E-8460-7568A696153A}"/>
    <dgm:cxn modelId="{714B398A-975A-A54B-81B4-19035ED4631F}" srcId="{C03AFD83-C046-4D4F-9410-ABF3F6DA40A0}" destId="{363BCF12-0DBD-9D44-86D7-42D1D28794A3}" srcOrd="1" destOrd="0" parTransId="{31BEAC0A-B2EF-4546-B9A7-FE2AFA583389}" sibTransId="{88CFF973-4ED6-054D-BC97-8581F343DD64}"/>
    <dgm:cxn modelId="{406903D1-0DCB-3C4A-9C0D-D82DE6BAE735}" srcId="{DB2817CE-2994-BF42-AD35-A77039542F75}" destId="{13B6E7E2-D870-974E-8C58-3178F348BB3C}" srcOrd="0" destOrd="0" parTransId="{20CCE7E5-995D-A345-8137-07B38C0E2D27}" sibTransId="{694585D9-0492-494B-8A65-496E0F1006C2}"/>
    <dgm:cxn modelId="{24EBA631-2D35-BB4A-8494-E882EFED62D5}" type="presOf" srcId="{6A6A5C8C-11C0-F644-9B70-C1CCDD3A182A}" destId="{D44F467A-9A2E-D441-A166-255809C85C4D}" srcOrd="0" destOrd="2" presId="urn:microsoft.com/office/officeart/2005/8/layout/hList1"/>
    <dgm:cxn modelId="{12AD53CB-92CF-5C42-8BC1-8E5B56D3CE6C}" type="presOf" srcId="{10854BBD-1BB1-074E-9138-B81FB3E789C7}" destId="{D44F467A-9A2E-D441-A166-255809C85C4D}" srcOrd="0" destOrd="1" presId="urn:microsoft.com/office/officeart/2005/8/layout/hList1"/>
    <dgm:cxn modelId="{92C05D61-293B-BE49-84D4-8059BF627430}" srcId="{363BCF12-0DBD-9D44-86D7-42D1D28794A3}" destId="{E7823B53-7D5F-4341-9345-41737893B69D}" srcOrd="1" destOrd="0" parTransId="{E2785DB0-2A02-F846-8A22-A51903B9BABF}" sibTransId="{3DF68455-793D-5B44-ACE6-AC5C83F2BD10}"/>
    <dgm:cxn modelId="{D13200FC-B13E-864A-B5F8-590FB2F896FB}" srcId="{C03AFD83-C046-4D4F-9410-ABF3F6DA40A0}" destId="{DB2817CE-2994-BF42-AD35-A77039542F75}" srcOrd="0" destOrd="0" parTransId="{638AB2DE-6583-EE4E-B27C-3E3858E85C43}" sibTransId="{43304030-CFCA-FE44-A976-A2F96B74A8EE}"/>
    <dgm:cxn modelId="{D93E1F75-A14F-9644-BC79-83F9C3A77873}" type="presOf" srcId="{805328C0-8351-C449-9146-AF508EA70650}" destId="{D44F467A-9A2E-D441-A166-255809C85C4D}" srcOrd="0" destOrd="3" presId="urn:microsoft.com/office/officeart/2005/8/layout/hList1"/>
    <dgm:cxn modelId="{1C63D2EB-65CA-A04F-BDDC-06FF4AC57FA6}" type="presOf" srcId="{E7823B53-7D5F-4341-9345-41737893B69D}" destId="{BA62495A-D575-434A-A679-F55BA71328AB}" srcOrd="0" destOrd="1" presId="urn:microsoft.com/office/officeart/2005/8/layout/hList1"/>
    <dgm:cxn modelId="{B3791376-991C-7640-A004-D4D4F1FCF4AD}" type="presOf" srcId="{A759EB48-8342-F94D-A7CC-11B08AEE9DA9}" destId="{BA62495A-D575-434A-A679-F55BA71328AB}" srcOrd="0" destOrd="0" presId="urn:microsoft.com/office/officeart/2005/8/layout/hList1"/>
    <dgm:cxn modelId="{B1851E25-EBAF-C046-81AE-01D551FCF9C4}" type="presOf" srcId="{C03AFD83-C046-4D4F-9410-ABF3F6DA40A0}" destId="{C650BA0C-4BF8-DC4E-AE9F-9FD4B4A174B0}" srcOrd="0" destOrd="0" presId="urn:microsoft.com/office/officeart/2005/8/layout/hList1"/>
    <dgm:cxn modelId="{3145E70F-5E76-B84A-966E-8A27BC5396F8}" type="presOf" srcId="{13B6E7E2-D870-974E-8C58-3178F348BB3C}" destId="{D44F467A-9A2E-D441-A166-255809C85C4D}" srcOrd="0" destOrd="0" presId="urn:microsoft.com/office/officeart/2005/8/layout/hList1"/>
    <dgm:cxn modelId="{DA6F611F-1460-7545-B5BD-F4DE9BE1C6F2}" type="presOf" srcId="{DB2817CE-2994-BF42-AD35-A77039542F75}" destId="{FAEB18BC-39A1-2C4F-AF94-D78E4D7B368A}" srcOrd="0" destOrd="0" presId="urn:microsoft.com/office/officeart/2005/8/layout/hList1"/>
    <dgm:cxn modelId="{9360CB7B-6523-3745-A000-9D6E7F69A091}" type="presParOf" srcId="{C650BA0C-4BF8-DC4E-AE9F-9FD4B4A174B0}" destId="{0E0A164D-8DD2-E340-9357-D0A0B29B97EA}" srcOrd="0" destOrd="0" presId="urn:microsoft.com/office/officeart/2005/8/layout/hList1"/>
    <dgm:cxn modelId="{538DD12A-3DD8-3247-AF16-AB8692D23856}" type="presParOf" srcId="{0E0A164D-8DD2-E340-9357-D0A0B29B97EA}" destId="{FAEB18BC-39A1-2C4F-AF94-D78E4D7B368A}" srcOrd="0" destOrd="0" presId="urn:microsoft.com/office/officeart/2005/8/layout/hList1"/>
    <dgm:cxn modelId="{4194D743-00DB-FC4E-9500-DB7973646DBE}" type="presParOf" srcId="{0E0A164D-8DD2-E340-9357-D0A0B29B97EA}" destId="{D44F467A-9A2E-D441-A166-255809C85C4D}" srcOrd="1" destOrd="0" presId="urn:microsoft.com/office/officeart/2005/8/layout/hList1"/>
    <dgm:cxn modelId="{7A676348-1877-B442-9F82-622C9A2B201D}" type="presParOf" srcId="{C650BA0C-4BF8-DC4E-AE9F-9FD4B4A174B0}" destId="{18DF5DFC-EAAA-F245-BC9D-332840B055D5}" srcOrd="1" destOrd="0" presId="urn:microsoft.com/office/officeart/2005/8/layout/hList1"/>
    <dgm:cxn modelId="{EE5BC31C-0B0D-A140-9360-78CB5C60658B}" type="presParOf" srcId="{C650BA0C-4BF8-DC4E-AE9F-9FD4B4A174B0}" destId="{6E34D3DB-F5B7-AD49-ACF5-66DEFD6A5429}" srcOrd="2" destOrd="0" presId="urn:microsoft.com/office/officeart/2005/8/layout/hList1"/>
    <dgm:cxn modelId="{A8FA0859-8015-A34D-8612-390A76C695C8}" type="presParOf" srcId="{6E34D3DB-F5B7-AD49-ACF5-66DEFD6A5429}" destId="{9684ED10-B7FF-1647-9037-925D107DF5EA}" srcOrd="0" destOrd="0" presId="urn:microsoft.com/office/officeart/2005/8/layout/hList1"/>
    <dgm:cxn modelId="{780561E5-54A0-B34E-90A9-612A224EFEF5}" type="presParOf" srcId="{6E34D3DB-F5B7-AD49-ACF5-66DEFD6A5429}" destId="{BA62495A-D575-434A-A679-F55BA71328A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3AFD83-C046-4D4F-9410-ABF3F6DA40A0}" type="doc">
      <dgm:prSet loTypeId="urn:microsoft.com/office/officeart/2005/8/layout/hList1" loCatId="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de-DE"/>
        </a:p>
      </dgm:t>
    </dgm:pt>
    <dgm:pt modelId="{DB2817CE-2994-BF42-AD35-A77039542F75}">
      <dgm:prSet phldrT="[Text]"/>
      <dgm:spPr/>
      <dgm:t>
        <a:bodyPr/>
        <a:lstStyle/>
        <a:p>
          <a:r>
            <a:rPr lang="de-DE" dirty="0" err="1"/>
            <a:t>Regulatory</a:t>
          </a:r>
          <a:endParaRPr lang="de-DE" dirty="0"/>
        </a:p>
      </dgm:t>
    </dgm:pt>
    <dgm:pt modelId="{638AB2DE-6583-EE4E-B27C-3E3858E85C43}" type="parTrans" cxnId="{D13200FC-B13E-864A-B5F8-590FB2F896FB}">
      <dgm:prSet/>
      <dgm:spPr/>
      <dgm:t>
        <a:bodyPr/>
        <a:lstStyle/>
        <a:p>
          <a:endParaRPr lang="de-DE"/>
        </a:p>
      </dgm:t>
    </dgm:pt>
    <dgm:pt modelId="{43304030-CFCA-FE44-A976-A2F96B74A8EE}" type="sibTrans" cxnId="{D13200FC-B13E-864A-B5F8-590FB2F896FB}">
      <dgm:prSet/>
      <dgm:spPr/>
      <dgm:t>
        <a:bodyPr/>
        <a:lstStyle/>
        <a:p>
          <a:endParaRPr lang="de-DE"/>
        </a:p>
      </dgm:t>
    </dgm:pt>
    <dgm:pt modelId="{13B6E7E2-D870-974E-8C58-3178F348BB3C}">
      <dgm:prSet phldrT="[Text]"/>
      <dgm:spPr/>
      <dgm:t>
        <a:bodyPr/>
        <a:lstStyle/>
        <a:p>
          <a:r>
            <a:rPr lang="de-DE" dirty="0" err="1"/>
            <a:t>Product</a:t>
          </a:r>
          <a:r>
            <a:rPr lang="de-DE" dirty="0"/>
            <a:t> design </a:t>
          </a:r>
          <a:r>
            <a:rPr lang="de-DE" dirty="0" err="1"/>
            <a:t>standards</a:t>
          </a:r>
          <a:endParaRPr lang="de-DE" dirty="0"/>
        </a:p>
      </dgm:t>
    </dgm:pt>
    <dgm:pt modelId="{20CCE7E5-995D-A345-8137-07B38C0E2D27}" type="parTrans" cxnId="{406903D1-0DCB-3C4A-9C0D-D82DE6BAE735}">
      <dgm:prSet/>
      <dgm:spPr/>
      <dgm:t>
        <a:bodyPr/>
        <a:lstStyle/>
        <a:p>
          <a:endParaRPr lang="de-DE"/>
        </a:p>
      </dgm:t>
    </dgm:pt>
    <dgm:pt modelId="{694585D9-0492-494B-8A65-496E0F1006C2}" type="sibTrans" cxnId="{406903D1-0DCB-3C4A-9C0D-D82DE6BAE735}">
      <dgm:prSet/>
      <dgm:spPr/>
      <dgm:t>
        <a:bodyPr/>
        <a:lstStyle/>
        <a:p>
          <a:endParaRPr lang="de-DE"/>
        </a:p>
      </dgm:t>
    </dgm:pt>
    <dgm:pt modelId="{363BCF12-0DBD-9D44-86D7-42D1D28794A3}">
      <dgm:prSet phldrT="[Text]"/>
      <dgm:spPr/>
      <dgm:t>
        <a:bodyPr/>
        <a:lstStyle/>
        <a:p>
          <a:r>
            <a:rPr lang="de-DE" dirty="0" err="1"/>
            <a:t>Economic</a:t>
          </a:r>
          <a:r>
            <a:rPr lang="de-DE" dirty="0"/>
            <a:t> </a:t>
          </a:r>
          <a:r>
            <a:rPr lang="de-DE" dirty="0" err="1"/>
            <a:t>instruments</a:t>
          </a:r>
          <a:endParaRPr lang="de-DE" dirty="0"/>
        </a:p>
      </dgm:t>
    </dgm:pt>
    <dgm:pt modelId="{31BEAC0A-B2EF-4546-B9A7-FE2AFA583389}" type="parTrans" cxnId="{714B398A-975A-A54B-81B4-19035ED4631F}">
      <dgm:prSet/>
      <dgm:spPr/>
      <dgm:t>
        <a:bodyPr/>
        <a:lstStyle/>
        <a:p>
          <a:endParaRPr lang="de-DE"/>
        </a:p>
      </dgm:t>
    </dgm:pt>
    <dgm:pt modelId="{88CFF973-4ED6-054D-BC97-8581F343DD64}" type="sibTrans" cxnId="{714B398A-975A-A54B-81B4-19035ED4631F}">
      <dgm:prSet/>
      <dgm:spPr/>
      <dgm:t>
        <a:bodyPr/>
        <a:lstStyle/>
        <a:p>
          <a:endParaRPr lang="de-DE"/>
        </a:p>
      </dgm:t>
    </dgm:pt>
    <dgm:pt modelId="{A759EB48-8342-F94D-A7CC-11B08AEE9DA9}">
      <dgm:prSet phldrT="[Text]"/>
      <dgm:spPr/>
      <dgm:t>
        <a:bodyPr/>
        <a:lstStyle/>
        <a:p>
          <a:r>
            <a:rPr lang="de-DE" dirty="0"/>
            <a:t>Eco </a:t>
          </a:r>
          <a:r>
            <a:rPr lang="de-DE" dirty="0" err="1"/>
            <a:t>taxes</a:t>
          </a:r>
          <a:r>
            <a:rPr lang="de-DE" dirty="0"/>
            <a:t> (</a:t>
          </a:r>
          <a:r>
            <a:rPr lang="de-DE" dirty="0" err="1"/>
            <a:t>carbon</a:t>
          </a:r>
          <a:r>
            <a:rPr lang="de-DE" dirty="0"/>
            <a:t> </a:t>
          </a:r>
          <a:r>
            <a:rPr lang="de-DE" dirty="0" err="1"/>
            <a:t>tax</a:t>
          </a:r>
          <a:r>
            <a:rPr lang="de-DE" dirty="0"/>
            <a:t>, </a:t>
          </a:r>
          <a:r>
            <a:rPr lang="de-DE" dirty="0" err="1"/>
            <a:t>price</a:t>
          </a:r>
          <a:r>
            <a:rPr lang="de-DE" dirty="0"/>
            <a:t> </a:t>
          </a:r>
          <a:r>
            <a:rPr lang="de-DE" dirty="0" err="1"/>
            <a:t>signals</a:t>
          </a:r>
          <a:r>
            <a:rPr lang="de-DE" dirty="0"/>
            <a:t>)</a:t>
          </a:r>
        </a:p>
      </dgm:t>
    </dgm:pt>
    <dgm:pt modelId="{BE1B81A3-BF64-BD4C-B9E0-BB770957F4C4}" type="parTrans" cxnId="{8C801D4A-BA7C-7F40-975F-32E4FE128002}">
      <dgm:prSet/>
      <dgm:spPr/>
      <dgm:t>
        <a:bodyPr/>
        <a:lstStyle/>
        <a:p>
          <a:endParaRPr lang="de-DE"/>
        </a:p>
      </dgm:t>
    </dgm:pt>
    <dgm:pt modelId="{48DEE57D-327F-544F-8B8F-C5554345F375}" type="sibTrans" cxnId="{8C801D4A-BA7C-7F40-975F-32E4FE128002}">
      <dgm:prSet/>
      <dgm:spPr/>
      <dgm:t>
        <a:bodyPr/>
        <a:lstStyle/>
        <a:p>
          <a:endParaRPr lang="de-DE"/>
        </a:p>
      </dgm:t>
    </dgm:pt>
    <dgm:pt modelId="{4221CA32-A202-E343-A1C8-E2F4E414ECDD}">
      <dgm:prSet phldrT="[Text]"/>
      <dgm:spPr/>
      <dgm:t>
        <a:bodyPr/>
        <a:lstStyle/>
        <a:p>
          <a:r>
            <a:rPr lang="de-DE" dirty="0" err="1"/>
            <a:t>Restrictions</a:t>
          </a:r>
          <a:r>
            <a:rPr lang="de-DE" dirty="0"/>
            <a:t> on </a:t>
          </a:r>
          <a:r>
            <a:rPr lang="de-DE" dirty="0" err="1"/>
            <a:t>products</a:t>
          </a:r>
          <a:r>
            <a:rPr lang="de-DE" dirty="0"/>
            <a:t> (i.e. </a:t>
          </a:r>
          <a:r>
            <a:rPr lang="de-DE" dirty="0" err="1"/>
            <a:t>pesticides</a:t>
          </a:r>
          <a:r>
            <a:rPr lang="de-DE" dirty="0"/>
            <a:t>)</a:t>
          </a:r>
        </a:p>
      </dgm:t>
    </dgm:pt>
    <dgm:pt modelId="{45FDAD91-24B5-9840-BC45-46838F8D76FE}" type="parTrans" cxnId="{4EAEBD7C-B3D9-A04D-957F-089A10A7387A}">
      <dgm:prSet/>
      <dgm:spPr/>
      <dgm:t>
        <a:bodyPr/>
        <a:lstStyle/>
        <a:p>
          <a:endParaRPr lang="de-DE"/>
        </a:p>
      </dgm:t>
    </dgm:pt>
    <dgm:pt modelId="{02EE5B8F-3BF5-1D43-879E-1FBFE024BD8F}" type="sibTrans" cxnId="{4EAEBD7C-B3D9-A04D-957F-089A10A7387A}">
      <dgm:prSet/>
      <dgm:spPr/>
      <dgm:t>
        <a:bodyPr/>
        <a:lstStyle/>
        <a:p>
          <a:endParaRPr lang="de-DE"/>
        </a:p>
      </dgm:t>
    </dgm:pt>
    <dgm:pt modelId="{78C0B707-DF9D-434D-82FF-84E27CB3ACEC}">
      <dgm:prSet phldrT="[Text]"/>
      <dgm:spPr/>
      <dgm:t>
        <a:bodyPr/>
        <a:lstStyle/>
        <a:p>
          <a:r>
            <a:rPr lang="de-DE" dirty="0"/>
            <a:t>Bans (</a:t>
          </a:r>
          <a:r>
            <a:rPr lang="de-DE" dirty="0" err="1"/>
            <a:t>plastic</a:t>
          </a:r>
          <a:r>
            <a:rPr lang="de-DE" dirty="0"/>
            <a:t> </a:t>
          </a:r>
          <a:r>
            <a:rPr lang="de-DE" dirty="0" err="1"/>
            <a:t>bags</a:t>
          </a:r>
          <a:r>
            <a:rPr lang="de-DE" dirty="0"/>
            <a:t>, </a:t>
          </a:r>
          <a:r>
            <a:rPr lang="de-DE" dirty="0" err="1"/>
            <a:t>single</a:t>
          </a:r>
          <a:r>
            <a:rPr lang="de-DE" dirty="0"/>
            <a:t> </a:t>
          </a:r>
          <a:r>
            <a:rPr lang="de-DE" dirty="0" err="1"/>
            <a:t>use</a:t>
          </a:r>
          <a:r>
            <a:rPr lang="de-DE" dirty="0"/>
            <a:t> </a:t>
          </a:r>
          <a:r>
            <a:rPr lang="de-DE" dirty="0" err="1"/>
            <a:t>plastic</a:t>
          </a:r>
          <a:r>
            <a:rPr lang="de-DE" dirty="0"/>
            <a:t> etc.)</a:t>
          </a:r>
        </a:p>
      </dgm:t>
    </dgm:pt>
    <dgm:pt modelId="{5B7FE76E-224F-784A-B324-2DB9836195F9}" type="parTrans" cxnId="{A3975B0E-3808-A141-8C91-9E025673307D}">
      <dgm:prSet/>
      <dgm:spPr/>
      <dgm:t>
        <a:bodyPr/>
        <a:lstStyle/>
        <a:p>
          <a:endParaRPr lang="de-DE"/>
        </a:p>
      </dgm:t>
    </dgm:pt>
    <dgm:pt modelId="{72050DC2-50CE-0D48-B31D-D06D584AD1BB}" type="sibTrans" cxnId="{A3975B0E-3808-A141-8C91-9E025673307D}">
      <dgm:prSet/>
      <dgm:spPr/>
      <dgm:t>
        <a:bodyPr/>
        <a:lstStyle/>
        <a:p>
          <a:endParaRPr lang="de-DE"/>
        </a:p>
      </dgm:t>
    </dgm:pt>
    <dgm:pt modelId="{7DB658F2-FF7A-854F-8961-B760E05C9DFF}">
      <dgm:prSet phldrT="[Text]"/>
      <dgm:spPr/>
      <dgm:t>
        <a:bodyPr/>
        <a:lstStyle/>
        <a:p>
          <a:r>
            <a:rPr lang="de-DE" dirty="0" err="1"/>
            <a:t>Labeling</a:t>
          </a:r>
          <a:r>
            <a:rPr lang="de-DE" dirty="0"/>
            <a:t> (</a:t>
          </a:r>
          <a:r>
            <a:rPr lang="de-DE" dirty="0" err="1"/>
            <a:t>food</a:t>
          </a:r>
          <a:r>
            <a:rPr lang="de-DE" dirty="0"/>
            <a:t> </a:t>
          </a:r>
          <a:r>
            <a:rPr lang="de-DE" dirty="0" err="1"/>
            <a:t>labels</a:t>
          </a:r>
          <a:r>
            <a:rPr lang="de-DE" dirty="0"/>
            <a:t>, </a:t>
          </a:r>
          <a:r>
            <a:rPr lang="de-DE" dirty="0" err="1"/>
            <a:t>energy</a:t>
          </a:r>
          <a:r>
            <a:rPr lang="de-DE" dirty="0"/>
            <a:t> </a:t>
          </a:r>
          <a:r>
            <a:rPr lang="de-DE" dirty="0" err="1"/>
            <a:t>stars</a:t>
          </a:r>
          <a:r>
            <a:rPr lang="de-DE" dirty="0"/>
            <a:t>, </a:t>
          </a:r>
          <a:r>
            <a:rPr lang="de-DE" dirty="0" err="1"/>
            <a:t>water</a:t>
          </a:r>
          <a:r>
            <a:rPr lang="de-DE" dirty="0"/>
            <a:t> sense)</a:t>
          </a:r>
        </a:p>
      </dgm:t>
    </dgm:pt>
    <dgm:pt modelId="{7EC3B511-26FE-B64E-880E-6D308CECCD49}" type="parTrans" cxnId="{44002CBE-F39B-7E42-9E70-8635364BE960}">
      <dgm:prSet/>
      <dgm:spPr/>
      <dgm:t>
        <a:bodyPr/>
        <a:lstStyle/>
        <a:p>
          <a:endParaRPr lang="de-DE"/>
        </a:p>
      </dgm:t>
    </dgm:pt>
    <dgm:pt modelId="{972D35F1-EC6D-6A40-980A-AB872CE3C184}" type="sibTrans" cxnId="{44002CBE-F39B-7E42-9E70-8635364BE960}">
      <dgm:prSet/>
      <dgm:spPr/>
      <dgm:t>
        <a:bodyPr/>
        <a:lstStyle/>
        <a:p>
          <a:endParaRPr lang="de-DE"/>
        </a:p>
      </dgm:t>
    </dgm:pt>
    <dgm:pt modelId="{F5D1164E-34DF-7B4B-BC75-43D5CADFC475}">
      <dgm:prSet phldrT="[Text]"/>
      <dgm:spPr/>
      <dgm:t>
        <a:bodyPr/>
        <a:lstStyle/>
        <a:p>
          <a:r>
            <a:rPr lang="de-DE" dirty="0"/>
            <a:t>Extended </a:t>
          </a:r>
          <a:r>
            <a:rPr lang="de-DE" dirty="0" err="1"/>
            <a:t>producer</a:t>
          </a:r>
          <a:r>
            <a:rPr lang="de-DE" dirty="0"/>
            <a:t> </a:t>
          </a:r>
          <a:r>
            <a:rPr lang="de-DE" dirty="0" err="1"/>
            <a:t>responsibility</a:t>
          </a:r>
          <a:r>
            <a:rPr lang="de-DE" dirty="0"/>
            <a:t> (CSR)</a:t>
          </a:r>
        </a:p>
      </dgm:t>
    </dgm:pt>
    <dgm:pt modelId="{A647DDE2-B81A-8847-B412-76AD9BBFAC81}" type="parTrans" cxnId="{7127B08F-654F-BD4B-9116-0CFC90519096}">
      <dgm:prSet/>
      <dgm:spPr/>
      <dgm:t>
        <a:bodyPr/>
        <a:lstStyle/>
        <a:p>
          <a:endParaRPr lang="de-DE"/>
        </a:p>
      </dgm:t>
    </dgm:pt>
    <dgm:pt modelId="{FA0CCF45-6F1A-0249-BE69-ADFEF7A9FB40}" type="sibTrans" cxnId="{7127B08F-654F-BD4B-9116-0CFC90519096}">
      <dgm:prSet/>
      <dgm:spPr/>
      <dgm:t>
        <a:bodyPr/>
        <a:lstStyle/>
        <a:p>
          <a:endParaRPr lang="de-DE"/>
        </a:p>
      </dgm:t>
    </dgm:pt>
    <dgm:pt modelId="{FD22CC7C-0309-3E40-BFF8-93E8A424C372}">
      <dgm:prSet phldrT="[Text]"/>
      <dgm:spPr/>
      <dgm:t>
        <a:bodyPr/>
        <a:lstStyle/>
        <a:p>
          <a:r>
            <a:rPr lang="de-DE" dirty="0" err="1"/>
            <a:t>Statutor</a:t>
          </a:r>
          <a:r>
            <a:rPr lang="de-DE" dirty="0"/>
            <a:t> </a:t>
          </a:r>
          <a:r>
            <a:rPr lang="de-DE" dirty="0" err="1"/>
            <a:t>targets</a:t>
          </a:r>
          <a:r>
            <a:rPr lang="de-DE" dirty="0"/>
            <a:t> (CSR; </a:t>
          </a:r>
          <a:r>
            <a:rPr lang="de-DE" dirty="0" err="1"/>
            <a:t>pollution</a:t>
          </a:r>
          <a:r>
            <a:rPr lang="de-DE" dirty="0"/>
            <a:t>, </a:t>
          </a:r>
          <a:r>
            <a:rPr lang="de-DE" dirty="0" err="1"/>
            <a:t>emissions</a:t>
          </a:r>
          <a:r>
            <a:rPr lang="de-DE" dirty="0"/>
            <a:t> etc.)</a:t>
          </a:r>
        </a:p>
      </dgm:t>
    </dgm:pt>
    <dgm:pt modelId="{428E475E-6077-6340-AFD1-951F9F680309}" type="parTrans" cxnId="{54338C8D-B85B-A749-85B3-15EAFF7767C3}">
      <dgm:prSet/>
      <dgm:spPr/>
      <dgm:t>
        <a:bodyPr/>
        <a:lstStyle/>
        <a:p>
          <a:endParaRPr lang="de-DE"/>
        </a:p>
      </dgm:t>
    </dgm:pt>
    <dgm:pt modelId="{B600DC5F-31A8-4A45-823A-DCB95E4A9E38}" type="sibTrans" cxnId="{54338C8D-B85B-A749-85B3-15EAFF7767C3}">
      <dgm:prSet/>
      <dgm:spPr/>
      <dgm:t>
        <a:bodyPr/>
        <a:lstStyle/>
        <a:p>
          <a:endParaRPr lang="de-DE"/>
        </a:p>
      </dgm:t>
    </dgm:pt>
    <dgm:pt modelId="{6044A35A-68B9-7741-A520-7E112B871B89}">
      <dgm:prSet phldrT="[Text]"/>
      <dgm:spPr/>
      <dgm:t>
        <a:bodyPr/>
        <a:lstStyle/>
        <a:p>
          <a:r>
            <a:rPr lang="de-DE" dirty="0"/>
            <a:t>Producer </a:t>
          </a:r>
          <a:r>
            <a:rPr lang="de-DE" dirty="0" err="1"/>
            <a:t>incentives</a:t>
          </a:r>
          <a:r>
            <a:rPr lang="de-DE" dirty="0"/>
            <a:t>, </a:t>
          </a:r>
          <a:r>
            <a:rPr lang="de-DE" dirty="0" err="1"/>
            <a:t>innovation</a:t>
          </a:r>
          <a:r>
            <a:rPr lang="de-DE" dirty="0"/>
            <a:t> </a:t>
          </a:r>
          <a:r>
            <a:rPr lang="de-DE" dirty="0" err="1"/>
            <a:t>funds</a:t>
          </a:r>
          <a:r>
            <a:rPr lang="de-DE" dirty="0"/>
            <a:t> (</a:t>
          </a:r>
          <a:r>
            <a:rPr lang="de-DE" dirty="0" err="1"/>
            <a:t>for</a:t>
          </a:r>
          <a:r>
            <a:rPr lang="de-DE" dirty="0"/>
            <a:t> </a:t>
          </a:r>
          <a:r>
            <a:rPr lang="de-DE" dirty="0" err="1"/>
            <a:t>sustainable</a:t>
          </a:r>
          <a:r>
            <a:rPr lang="de-DE" dirty="0"/>
            <a:t> </a:t>
          </a:r>
          <a:r>
            <a:rPr lang="de-DE" dirty="0" err="1"/>
            <a:t>business</a:t>
          </a:r>
          <a:r>
            <a:rPr lang="de-DE" dirty="0"/>
            <a:t> </a:t>
          </a:r>
          <a:r>
            <a:rPr lang="de-DE" dirty="0" err="1"/>
            <a:t>operations</a:t>
          </a:r>
          <a:r>
            <a:rPr lang="de-DE" dirty="0"/>
            <a:t>)</a:t>
          </a:r>
        </a:p>
      </dgm:t>
    </dgm:pt>
    <dgm:pt modelId="{4FFB9746-0065-904D-A7DD-FCBABA7C3849}" type="parTrans" cxnId="{4531F91F-D18B-6342-9FBC-DE518C11A4D8}">
      <dgm:prSet/>
      <dgm:spPr/>
      <dgm:t>
        <a:bodyPr/>
        <a:lstStyle/>
        <a:p>
          <a:endParaRPr lang="de-DE"/>
        </a:p>
      </dgm:t>
    </dgm:pt>
    <dgm:pt modelId="{2A633794-2277-8F41-A75A-932C366490F5}" type="sibTrans" cxnId="{4531F91F-D18B-6342-9FBC-DE518C11A4D8}">
      <dgm:prSet/>
      <dgm:spPr/>
      <dgm:t>
        <a:bodyPr/>
        <a:lstStyle/>
        <a:p>
          <a:endParaRPr lang="de-DE"/>
        </a:p>
      </dgm:t>
    </dgm:pt>
    <dgm:pt modelId="{A5665EF6-BDB7-6349-84C1-BE8E1C979EE4}">
      <dgm:prSet phldrT="[Text]"/>
      <dgm:spPr/>
      <dgm:t>
        <a:bodyPr/>
        <a:lstStyle/>
        <a:p>
          <a:r>
            <a:rPr lang="de-DE" dirty="0"/>
            <a:t>Consumer </a:t>
          </a:r>
          <a:r>
            <a:rPr lang="de-DE" dirty="0" err="1"/>
            <a:t>subsidies</a:t>
          </a:r>
          <a:r>
            <a:rPr lang="de-DE" dirty="0"/>
            <a:t> (</a:t>
          </a:r>
          <a:r>
            <a:rPr lang="de-DE" dirty="0" err="1"/>
            <a:t>for</a:t>
          </a:r>
          <a:r>
            <a:rPr lang="de-DE" dirty="0"/>
            <a:t> </a:t>
          </a:r>
          <a:r>
            <a:rPr lang="de-DE" dirty="0" err="1"/>
            <a:t>environmentally</a:t>
          </a:r>
          <a:r>
            <a:rPr lang="de-DE" dirty="0"/>
            <a:t> </a:t>
          </a:r>
          <a:r>
            <a:rPr lang="de-DE" dirty="0" err="1"/>
            <a:t>friendly</a:t>
          </a:r>
          <a:r>
            <a:rPr lang="de-DE" dirty="0"/>
            <a:t> </a:t>
          </a:r>
          <a:r>
            <a:rPr lang="de-DE" dirty="0" err="1"/>
            <a:t>products</a:t>
          </a:r>
          <a:r>
            <a:rPr lang="de-DE" dirty="0"/>
            <a:t>)</a:t>
          </a:r>
        </a:p>
      </dgm:t>
    </dgm:pt>
    <dgm:pt modelId="{2CA62212-A0E4-2641-AC94-E87A964A7038}" type="parTrans" cxnId="{DFA03D1B-AC88-7244-971A-51753C6E9CF5}">
      <dgm:prSet/>
      <dgm:spPr/>
      <dgm:t>
        <a:bodyPr/>
        <a:lstStyle/>
        <a:p>
          <a:endParaRPr lang="de-DE"/>
        </a:p>
      </dgm:t>
    </dgm:pt>
    <dgm:pt modelId="{0DD50E15-E640-0B49-9CD8-3471B734B79C}" type="sibTrans" cxnId="{DFA03D1B-AC88-7244-971A-51753C6E9CF5}">
      <dgm:prSet/>
      <dgm:spPr/>
      <dgm:t>
        <a:bodyPr/>
        <a:lstStyle/>
        <a:p>
          <a:endParaRPr lang="de-DE"/>
        </a:p>
      </dgm:t>
    </dgm:pt>
    <dgm:pt modelId="{27A95B7B-4786-CD49-ACBE-9E51107C919E}" type="pres">
      <dgm:prSet presAssocID="{C03AFD83-C046-4D4F-9410-ABF3F6DA40A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2B0B728E-D34B-7744-A240-C58A618C047E}" type="pres">
      <dgm:prSet presAssocID="{DB2817CE-2994-BF42-AD35-A77039542F75}" presName="composite" presStyleCnt="0"/>
      <dgm:spPr/>
    </dgm:pt>
    <dgm:pt modelId="{5311E01A-A450-4F49-A113-958D4643AAC3}" type="pres">
      <dgm:prSet presAssocID="{DB2817CE-2994-BF42-AD35-A77039542F75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648C730-C3D2-BC4F-B9F3-00189769C87A}" type="pres">
      <dgm:prSet presAssocID="{DB2817CE-2994-BF42-AD35-A77039542F75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9E2DFE0-2EEF-424E-8A97-FF91C771244F}" type="pres">
      <dgm:prSet presAssocID="{43304030-CFCA-FE44-A976-A2F96B74A8EE}" presName="space" presStyleCnt="0"/>
      <dgm:spPr/>
    </dgm:pt>
    <dgm:pt modelId="{815D3427-4CE2-374F-8AD3-09B4A2C6DAFA}" type="pres">
      <dgm:prSet presAssocID="{363BCF12-0DBD-9D44-86D7-42D1D28794A3}" presName="composite" presStyleCnt="0"/>
      <dgm:spPr/>
    </dgm:pt>
    <dgm:pt modelId="{FFEF0664-9B48-AC4D-BD21-397A21C9BF9A}" type="pres">
      <dgm:prSet presAssocID="{363BCF12-0DBD-9D44-86D7-42D1D28794A3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92CB658-249E-ED4F-A273-093B04005F0B}" type="pres">
      <dgm:prSet presAssocID="{363BCF12-0DBD-9D44-86D7-42D1D28794A3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E86C2F10-8A61-8749-B022-014EFE38DB95}" type="presOf" srcId="{363BCF12-0DBD-9D44-86D7-42D1D28794A3}" destId="{FFEF0664-9B48-AC4D-BD21-397A21C9BF9A}" srcOrd="0" destOrd="0" presId="urn:microsoft.com/office/officeart/2005/8/layout/hList1"/>
    <dgm:cxn modelId="{000AAC5D-DC4A-C348-B81D-3C67A3D9F642}" type="presOf" srcId="{7DB658F2-FF7A-854F-8961-B760E05C9DFF}" destId="{2648C730-C3D2-BC4F-B9F3-00189769C87A}" srcOrd="0" destOrd="3" presId="urn:microsoft.com/office/officeart/2005/8/layout/hList1"/>
    <dgm:cxn modelId="{0A41AE5A-D2F9-7B47-B938-7FDFEB3EDD91}" type="presOf" srcId="{6044A35A-68B9-7741-A520-7E112B871B89}" destId="{092CB658-249E-ED4F-A273-093B04005F0B}" srcOrd="0" destOrd="1" presId="urn:microsoft.com/office/officeart/2005/8/layout/hList1"/>
    <dgm:cxn modelId="{DFA03D1B-AC88-7244-971A-51753C6E9CF5}" srcId="{363BCF12-0DBD-9D44-86D7-42D1D28794A3}" destId="{A5665EF6-BDB7-6349-84C1-BE8E1C979EE4}" srcOrd="2" destOrd="0" parTransId="{2CA62212-A0E4-2641-AC94-E87A964A7038}" sibTransId="{0DD50E15-E640-0B49-9CD8-3471B734B79C}"/>
    <dgm:cxn modelId="{8C801D4A-BA7C-7F40-975F-32E4FE128002}" srcId="{363BCF12-0DBD-9D44-86D7-42D1D28794A3}" destId="{A759EB48-8342-F94D-A7CC-11B08AEE9DA9}" srcOrd="0" destOrd="0" parTransId="{BE1B81A3-BF64-BD4C-B9E0-BB770957F4C4}" sibTransId="{48DEE57D-327F-544F-8B8F-C5554345F375}"/>
    <dgm:cxn modelId="{94CFE32F-803F-3F4A-82D4-B6ECA325E949}" type="presOf" srcId="{A5665EF6-BDB7-6349-84C1-BE8E1C979EE4}" destId="{092CB658-249E-ED4F-A273-093B04005F0B}" srcOrd="0" destOrd="2" presId="urn:microsoft.com/office/officeart/2005/8/layout/hList1"/>
    <dgm:cxn modelId="{B241D5E6-9870-E74E-ABFE-4BAFF0954BA7}" type="presOf" srcId="{A759EB48-8342-F94D-A7CC-11B08AEE9DA9}" destId="{092CB658-249E-ED4F-A273-093B04005F0B}" srcOrd="0" destOrd="0" presId="urn:microsoft.com/office/officeart/2005/8/layout/hList1"/>
    <dgm:cxn modelId="{714B398A-975A-A54B-81B4-19035ED4631F}" srcId="{C03AFD83-C046-4D4F-9410-ABF3F6DA40A0}" destId="{363BCF12-0DBD-9D44-86D7-42D1D28794A3}" srcOrd="1" destOrd="0" parTransId="{31BEAC0A-B2EF-4546-B9A7-FE2AFA583389}" sibTransId="{88CFF973-4ED6-054D-BC97-8581F343DD64}"/>
    <dgm:cxn modelId="{8C7E1C32-03AF-BA42-8D03-1D464E6F5D3A}" type="presOf" srcId="{FD22CC7C-0309-3E40-BFF8-93E8A424C372}" destId="{2648C730-C3D2-BC4F-B9F3-00189769C87A}" srcOrd="0" destOrd="5" presId="urn:microsoft.com/office/officeart/2005/8/layout/hList1"/>
    <dgm:cxn modelId="{BF96629F-9E74-6742-A5D6-70F57210790B}" type="presOf" srcId="{F5D1164E-34DF-7B4B-BC75-43D5CADFC475}" destId="{2648C730-C3D2-BC4F-B9F3-00189769C87A}" srcOrd="0" destOrd="4" presId="urn:microsoft.com/office/officeart/2005/8/layout/hList1"/>
    <dgm:cxn modelId="{406903D1-0DCB-3C4A-9C0D-D82DE6BAE735}" srcId="{DB2817CE-2994-BF42-AD35-A77039542F75}" destId="{13B6E7E2-D870-974E-8C58-3178F348BB3C}" srcOrd="0" destOrd="0" parTransId="{20CCE7E5-995D-A345-8137-07B38C0E2D27}" sibTransId="{694585D9-0492-494B-8A65-496E0F1006C2}"/>
    <dgm:cxn modelId="{569BFCA8-A843-9E42-8F49-EFB47E2C2CF2}" type="presOf" srcId="{78C0B707-DF9D-434D-82FF-84E27CB3ACEC}" destId="{2648C730-C3D2-BC4F-B9F3-00189769C87A}" srcOrd="0" destOrd="2" presId="urn:microsoft.com/office/officeart/2005/8/layout/hList1"/>
    <dgm:cxn modelId="{D13200FC-B13E-864A-B5F8-590FB2F896FB}" srcId="{C03AFD83-C046-4D4F-9410-ABF3F6DA40A0}" destId="{DB2817CE-2994-BF42-AD35-A77039542F75}" srcOrd="0" destOrd="0" parTransId="{638AB2DE-6583-EE4E-B27C-3E3858E85C43}" sibTransId="{43304030-CFCA-FE44-A976-A2F96B74A8EE}"/>
    <dgm:cxn modelId="{4462EEB8-B1D8-6041-A7EC-8521E0E2C624}" type="presOf" srcId="{13B6E7E2-D870-974E-8C58-3178F348BB3C}" destId="{2648C730-C3D2-BC4F-B9F3-00189769C87A}" srcOrd="0" destOrd="0" presId="urn:microsoft.com/office/officeart/2005/8/layout/hList1"/>
    <dgm:cxn modelId="{90E3B981-7BDC-7D47-9F69-1728213396DF}" type="presOf" srcId="{C03AFD83-C046-4D4F-9410-ABF3F6DA40A0}" destId="{27A95B7B-4786-CD49-ACBE-9E51107C919E}" srcOrd="0" destOrd="0" presId="urn:microsoft.com/office/officeart/2005/8/layout/hList1"/>
    <dgm:cxn modelId="{44002CBE-F39B-7E42-9E70-8635364BE960}" srcId="{DB2817CE-2994-BF42-AD35-A77039542F75}" destId="{7DB658F2-FF7A-854F-8961-B760E05C9DFF}" srcOrd="3" destOrd="0" parTransId="{7EC3B511-26FE-B64E-880E-6D308CECCD49}" sibTransId="{972D35F1-EC6D-6A40-980A-AB872CE3C184}"/>
    <dgm:cxn modelId="{7127B08F-654F-BD4B-9116-0CFC90519096}" srcId="{DB2817CE-2994-BF42-AD35-A77039542F75}" destId="{F5D1164E-34DF-7B4B-BC75-43D5CADFC475}" srcOrd="4" destOrd="0" parTransId="{A647DDE2-B81A-8847-B412-76AD9BBFAC81}" sibTransId="{FA0CCF45-6F1A-0249-BE69-ADFEF7A9FB40}"/>
    <dgm:cxn modelId="{7E17DF12-20C9-714C-8D46-3C7C4748817F}" type="presOf" srcId="{4221CA32-A202-E343-A1C8-E2F4E414ECDD}" destId="{2648C730-C3D2-BC4F-B9F3-00189769C87A}" srcOrd="0" destOrd="1" presId="urn:microsoft.com/office/officeart/2005/8/layout/hList1"/>
    <dgm:cxn modelId="{4EAEBD7C-B3D9-A04D-957F-089A10A7387A}" srcId="{DB2817CE-2994-BF42-AD35-A77039542F75}" destId="{4221CA32-A202-E343-A1C8-E2F4E414ECDD}" srcOrd="1" destOrd="0" parTransId="{45FDAD91-24B5-9840-BC45-46838F8D76FE}" sibTransId="{02EE5B8F-3BF5-1D43-879E-1FBFE024BD8F}"/>
    <dgm:cxn modelId="{121C5743-24BB-B341-9004-324FE44DA630}" type="presOf" srcId="{DB2817CE-2994-BF42-AD35-A77039542F75}" destId="{5311E01A-A450-4F49-A113-958D4643AAC3}" srcOrd="0" destOrd="0" presId="urn:microsoft.com/office/officeart/2005/8/layout/hList1"/>
    <dgm:cxn modelId="{A3975B0E-3808-A141-8C91-9E025673307D}" srcId="{DB2817CE-2994-BF42-AD35-A77039542F75}" destId="{78C0B707-DF9D-434D-82FF-84E27CB3ACEC}" srcOrd="2" destOrd="0" parTransId="{5B7FE76E-224F-784A-B324-2DB9836195F9}" sibTransId="{72050DC2-50CE-0D48-B31D-D06D584AD1BB}"/>
    <dgm:cxn modelId="{4531F91F-D18B-6342-9FBC-DE518C11A4D8}" srcId="{363BCF12-0DBD-9D44-86D7-42D1D28794A3}" destId="{6044A35A-68B9-7741-A520-7E112B871B89}" srcOrd="1" destOrd="0" parTransId="{4FFB9746-0065-904D-A7DD-FCBABA7C3849}" sibTransId="{2A633794-2277-8F41-A75A-932C366490F5}"/>
    <dgm:cxn modelId="{54338C8D-B85B-A749-85B3-15EAFF7767C3}" srcId="{DB2817CE-2994-BF42-AD35-A77039542F75}" destId="{FD22CC7C-0309-3E40-BFF8-93E8A424C372}" srcOrd="5" destOrd="0" parTransId="{428E475E-6077-6340-AFD1-951F9F680309}" sibTransId="{B600DC5F-31A8-4A45-823A-DCB95E4A9E38}"/>
    <dgm:cxn modelId="{39D2522B-B16D-794B-A58C-9127671175BD}" type="presParOf" srcId="{27A95B7B-4786-CD49-ACBE-9E51107C919E}" destId="{2B0B728E-D34B-7744-A240-C58A618C047E}" srcOrd="0" destOrd="0" presId="urn:microsoft.com/office/officeart/2005/8/layout/hList1"/>
    <dgm:cxn modelId="{4148EF8F-E0ED-5A48-B4DE-E9E0269667B9}" type="presParOf" srcId="{2B0B728E-D34B-7744-A240-C58A618C047E}" destId="{5311E01A-A450-4F49-A113-958D4643AAC3}" srcOrd="0" destOrd="0" presId="urn:microsoft.com/office/officeart/2005/8/layout/hList1"/>
    <dgm:cxn modelId="{2F5FB317-F10C-D140-9BF4-7383D7B00F95}" type="presParOf" srcId="{2B0B728E-D34B-7744-A240-C58A618C047E}" destId="{2648C730-C3D2-BC4F-B9F3-00189769C87A}" srcOrd="1" destOrd="0" presId="urn:microsoft.com/office/officeart/2005/8/layout/hList1"/>
    <dgm:cxn modelId="{0E752D43-40AF-804A-B78D-EB99DE996BC2}" type="presParOf" srcId="{27A95B7B-4786-CD49-ACBE-9E51107C919E}" destId="{B9E2DFE0-2EEF-424E-8A97-FF91C771244F}" srcOrd="1" destOrd="0" presId="urn:microsoft.com/office/officeart/2005/8/layout/hList1"/>
    <dgm:cxn modelId="{F40E61EE-C5D2-724D-B653-8040375DF354}" type="presParOf" srcId="{27A95B7B-4786-CD49-ACBE-9E51107C919E}" destId="{815D3427-4CE2-374F-8AD3-09B4A2C6DAFA}" srcOrd="2" destOrd="0" presId="urn:microsoft.com/office/officeart/2005/8/layout/hList1"/>
    <dgm:cxn modelId="{74A98DBD-7E59-4145-A616-BFB08B83561D}" type="presParOf" srcId="{815D3427-4CE2-374F-8AD3-09B4A2C6DAFA}" destId="{FFEF0664-9B48-AC4D-BD21-397A21C9BF9A}" srcOrd="0" destOrd="0" presId="urn:microsoft.com/office/officeart/2005/8/layout/hList1"/>
    <dgm:cxn modelId="{A28A6E2B-75CC-9B40-8640-65EB7CA63322}" type="presParOf" srcId="{815D3427-4CE2-374F-8AD3-09B4A2C6DAFA}" destId="{092CB658-249E-ED4F-A273-093B04005F0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03AFD83-C046-4D4F-9410-ABF3F6DA40A0}" type="doc">
      <dgm:prSet loTypeId="urn:microsoft.com/office/officeart/2005/8/layout/hList1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de-DE"/>
        </a:p>
      </dgm:t>
    </dgm:pt>
    <dgm:pt modelId="{DB2817CE-2994-BF42-AD35-A77039542F75}">
      <dgm:prSet phldrT="[Text]"/>
      <dgm:spPr/>
      <dgm:t>
        <a:bodyPr/>
        <a:lstStyle/>
        <a:p>
          <a:r>
            <a:rPr lang="de-DE" dirty="0" err="1"/>
            <a:t>Weak</a:t>
          </a:r>
          <a:endParaRPr lang="de-DE" dirty="0"/>
        </a:p>
      </dgm:t>
    </dgm:pt>
    <dgm:pt modelId="{638AB2DE-6583-EE4E-B27C-3E3858E85C43}" type="parTrans" cxnId="{D13200FC-B13E-864A-B5F8-590FB2F896FB}">
      <dgm:prSet/>
      <dgm:spPr/>
      <dgm:t>
        <a:bodyPr/>
        <a:lstStyle/>
        <a:p>
          <a:endParaRPr lang="de-DE"/>
        </a:p>
      </dgm:t>
    </dgm:pt>
    <dgm:pt modelId="{43304030-CFCA-FE44-A976-A2F96B74A8EE}" type="sibTrans" cxnId="{D13200FC-B13E-864A-B5F8-590FB2F896FB}">
      <dgm:prSet/>
      <dgm:spPr/>
      <dgm:t>
        <a:bodyPr/>
        <a:lstStyle/>
        <a:p>
          <a:endParaRPr lang="de-DE"/>
        </a:p>
      </dgm:t>
    </dgm:pt>
    <dgm:pt modelId="{13B6E7E2-D870-974E-8C58-3178F348BB3C}">
      <dgm:prSet phldrT="[Text]"/>
      <dgm:spPr/>
      <dgm:t>
        <a:bodyPr/>
        <a:lstStyle/>
        <a:p>
          <a:r>
            <a:rPr lang="de-DE" dirty="0"/>
            <a:t>Low </a:t>
          </a:r>
          <a:r>
            <a:rPr lang="de-DE" dirty="0" err="1"/>
            <a:t>regulatory</a:t>
          </a:r>
          <a:r>
            <a:rPr lang="de-DE" dirty="0"/>
            <a:t> </a:t>
          </a:r>
          <a:r>
            <a:rPr lang="de-DE" dirty="0" err="1"/>
            <a:t>intervention</a:t>
          </a:r>
          <a:endParaRPr lang="de-DE" dirty="0"/>
        </a:p>
      </dgm:t>
    </dgm:pt>
    <dgm:pt modelId="{20CCE7E5-995D-A345-8137-07B38C0E2D27}" type="parTrans" cxnId="{406903D1-0DCB-3C4A-9C0D-D82DE6BAE735}">
      <dgm:prSet/>
      <dgm:spPr/>
      <dgm:t>
        <a:bodyPr/>
        <a:lstStyle/>
        <a:p>
          <a:endParaRPr lang="de-DE"/>
        </a:p>
      </dgm:t>
    </dgm:pt>
    <dgm:pt modelId="{694585D9-0492-494B-8A65-496E0F1006C2}" type="sibTrans" cxnId="{406903D1-0DCB-3C4A-9C0D-D82DE6BAE735}">
      <dgm:prSet/>
      <dgm:spPr/>
      <dgm:t>
        <a:bodyPr/>
        <a:lstStyle/>
        <a:p>
          <a:endParaRPr lang="de-DE"/>
        </a:p>
      </dgm:t>
    </dgm:pt>
    <dgm:pt modelId="{363BCF12-0DBD-9D44-86D7-42D1D28794A3}">
      <dgm:prSet phldrT="[Text]"/>
      <dgm:spPr/>
      <dgm:t>
        <a:bodyPr/>
        <a:lstStyle/>
        <a:p>
          <a:r>
            <a:rPr lang="de-DE" dirty="0"/>
            <a:t>Strong</a:t>
          </a:r>
        </a:p>
      </dgm:t>
    </dgm:pt>
    <dgm:pt modelId="{31BEAC0A-B2EF-4546-B9A7-FE2AFA583389}" type="parTrans" cxnId="{714B398A-975A-A54B-81B4-19035ED4631F}">
      <dgm:prSet/>
      <dgm:spPr/>
      <dgm:t>
        <a:bodyPr/>
        <a:lstStyle/>
        <a:p>
          <a:endParaRPr lang="de-DE"/>
        </a:p>
      </dgm:t>
    </dgm:pt>
    <dgm:pt modelId="{88CFF973-4ED6-054D-BC97-8581F343DD64}" type="sibTrans" cxnId="{714B398A-975A-A54B-81B4-19035ED4631F}">
      <dgm:prSet/>
      <dgm:spPr/>
      <dgm:t>
        <a:bodyPr/>
        <a:lstStyle/>
        <a:p>
          <a:endParaRPr lang="de-DE"/>
        </a:p>
      </dgm:t>
    </dgm:pt>
    <dgm:pt modelId="{A759EB48-8342-F94D-A7CC-11B08AEE9DA9}">
      <dgm:prSet phldrT="[Text]"/>
      <dgm:spPr/>
      <dgm:t>
        <a:bodyPr/>
        <a:lstStyle/>
        <a:p>
          <a:r>
            <a:rPr lang="de-DE" dirty="0" err="1"/>
            <a:t>Systemic</a:t>
          </a:r>
          <a:r>
            <a:rPr lang="de-DE" dirty="0"/>
            <a:t> </a:t>
          </a:r>
          <a:r>
            <a:rPr lang="de-DE" dirty="0" err="1"/>
            <a:t>approach</a:t>
          </a:r>
          <a:endParaRPr lang="de-DE" dirty="0"/>
        </a:p>
      </dgm:t>
    </dgm:pt>
    <dgm:pt modelId="{BE1B81A3-BF64-BD4C-B9E0-BB770957F4C4}" type="parTrans" cxnId="{8C801D4A-BA7C-7F40-975F-32E4FE128002}">
      <dgm:prSet/>
      <dgm:spPr/>
      <dgm:t>
        <a:bodyPr/>
        <a:lstStyle/>
        <a:p>
          <a:endParaRPr lang="de-DE"/>
        </a:p>
      </dgm:t>
    </dgm:pt>
    <dgm:pt modelId="{48DEE57D-327F-544F-8B8F-C5554345F375}" type="sibTrans" cxnId="{8C801D4A-BA7C-7F40-975F-32E4FE128002}">
      <dgm:prSet/>
      <dgm:spPr/>
      <dgm:t>
        <a:bodyPr/>
        <a:lstStyle/>
        <a:p>
          <a:endParaRPr lang="de-DE"/>
        </a:p>
      </dgm:t>
    </dgm:pt>
    <dgm:pt modelId="{A43512C3-DD20-8A42-917E-6D97D8B5AB05}">
      <dgm:prSet phldrT="[Text]"/>
      <dgm:spPr/>
      <dgm:t>
        <a:bodyPr/>
        <a:lstStyle/>
        <a:p>
          <a:r>
            <a:rPr lang="de-DE" dirty="0" err="1"/>
            <a:t>Voluntary</a:t>
          </a:r>
          <a:r>
            <a:rPr lang="de-DE" dirty="0"/>
            <a:t> </a:t>
          </a:r>
          <a:r>
            <a:rPr lang="de-DE" dirty="0" err="1"/>
            <a:t>action</a:t>
          </a:r>
          <a:r>
            <a:rPr lang="de-DE" dirty="0"/>
            <a:t> (individual, </a:t>
          </a:r>
          <a:r>
            <a:rPr lang="de-DE" dirty="0" err="1"/>
            <a:t>market</a:t>
          </a:r>
          <a:r>
            <a:rPr lang="de-DE" dirty="0"/>
            <a:t>)</a:t>
          </a:r>
        </a:p>
      </dgm:t>
    </dgm:pt>
    <dgm:pt modelId="{D36A244B-AC99-7241-9A93-DF529D274E4E}" type="parTrans" cxnId="{BD23FC75-882D-EC4C-B7DC-121DC688E336}">
      <dgm:prSet/>
      <dgm:spPr/>
      <dgm:t>
        <a:bodyPr/>
        <a:lstStyle/>
        <a:p>
          <a:endParaRPr lang="de-DE"/>
        </a:p>
      </dgm:t>
    </dgm:pt>
    <dgm:pt modelId="{AF10D6C8-DDB7-4445-B2B8-8331F34D9455}" type="sibTrans" cxnId="{BD23FC75-882D-EC4C-B7DC-121DC688E336}">
      <dgm:prSet/>
      <dgm:spPr/>
      <dgm:t>
        <a:bodyPr/>
        <a:lstStyle/>
        <a:p>
          <a:endParaRPr lang="de-DE"/>
        </a:p>
      </dgm:t>
    </dgm:pt>
    <dgm:pt modelId="{34CAB0A4-D420-AB41-8AEA-A17098F6D04A}">
      <dgm:prSet phldrT="[Text]"/>
      <dgm:spPr/>
      <dgm:t>
        <a:bodyPr/>
        <a:lstStyle/>
        <a:p>
          <a:r>
            <a:rPr lang="de-DE" dirty="0"/>
            <a:t>„Green </a:t>
          </a:r>
          <a:r>
            <a:rPr lang="de-DE" dirty="0" err="1"/>
            <a:t>consumerism</a:t>
          </a:r>
          <a:r>
            <a:rPr lang="de-DE" dirty="0"/>
            <a:t>“</a:t>
          </a:r>
        </a:p>
      </dgm:t>
    </dgm:pt>
    <dgm:pt modelId="{7304CE78-393A-7941-B5BB-ABFCE6321267}" type="parTrans" cxnId="{F8FC25F1-DB85-9A4C-A463-1BD8A0B0DBF8}">
      <dgm:prSet/>
      <dgm:spPr/>
      <dgm:t>
        <a:bodyPr/>
        <a:lstStyle/>
        <a:p>
          <a:endParaRPr lang="de-DE"/>
        </a:p>
      </dgm:t>
    </dgm:pt>
    <dgm:pt modelId="{825F8C5C-F0E7-A744-B763-F5EE2F1E80D9}" type="sibTrans" cxnId="{F8FC25F1-DB85-9A4C-A463-1BD8A0B0DBF8}">
      <dgm:prSet/>
      <dgm:spPr/>
      <dgm:t>
        <a:bodyPr/>
        <a:lstStyle/>
        <a:p>
          <a:endParaRPr lang="de-DE"/>
        </a:p>
      </dgm:t>
    </dgm:pt>
    <dgm:pt modelId="{FFBA452F-4CBE-EA40-ADC3-363DC1AED66A}">
      <dgm:prSet phldrT="[Text]"/>
      <dgm:spPr/>
      <dgm:t>
        <a:bodyPr/>
        <a:lstStyle/>
        <a:p>
          <a:r>
            <a:rPr lang="de-DE" dirty="0"/>
            <a:t>Efficiency </a:t>
          </a:r>
          <a:r>
            <a:rPr lang="de-DE" dirty="0" err="1"/>
            <a:t>focus</a:t>
          </a:r>
          <a:r>
            <a:rPr lang="de-DE" dirty="0"/>
            <a:t>/</a:t>
          </a:r>
          <a:r>
            <a:rPr lang="de-DE" dirty="0" err="1"/>
            <a:t>greening</a:t>
          </a:r>
          <a:r>
            <a:rPr lang="de-DE" dirty="0"/>
            <a:t> </a:t>
          </a:r>
          <a:r>
            <a:rPr lang="de-DE" dirty="0" err="1"/>
            <a:t>existing</a:t>
          </a:r>
          <a:r>
            <a:rPr lang="de-DE" dirty="0"/>
            <a:t> </a:t>
          </a:r>
          <a:r>
            <a:rPr lang="de-DE" dirty="0" err="1"/>
            <a:t>patterns</a:t>
          </a:r>
          <a:r>
            <a:rPr lang="de-DE" dirty="0"/>
            <a:t> </a:t>
          </a:r>
          <a:r>
            <a:rPr lang="de-DE" dirty="0" err="1"/>
            <a:t>of</a:t>
          </a:r>
          <a:r>
            <a:rPr lang="de-DE" dirty="0"/>
            <a:t> </a:t>
          </a:r>
          <a:r>
            <a:rPr lang="de-DE" dirty="0" err="1"/>
            <a:t>consumption</a:t>
          </a:r>
          <a:endParaRPr lang="de-DE" dirty="0"/>
        </a:p>
      </dgm:t>
    </dgm:pt>
    <dgm:pt modelId="{E5393D7C-A283-104F-97C1-BD9B454C4BB3}" type="parTrans" cxnId="{B5FCF0D2-2879-A14D-9289-9B209C052AC9}">
      <dgm:prSet/>
      <dgm:spPr/>
      <dgm:t>
        <a:bodyPr/>
        <a:lstStyle/>
        <a:p>
          <a:endParaRPr lang="de-DE"/>
        </a:p>
      </dgm:t>
    </dgm:pt>
    <dgm:pt modelId="{8E865F33-194F-844F-A598-6E28E459AE77}" type="sibTrans" cxnId="{B5FCF0D2-2879-A14D-9289-9B209C052AC9}">
      <dgm:prSet/>
      <dgm:spPr/>
      <dgm:t>
        <a:bodyPr/>
        <a:lstStyle/>
        <a:p>
          <a:endParaRPr lang="de-DE"/>
        </a:p>
      </dgm:t>
    </dgm:pt>
    <dgm:pt modelId="{984F40B0-B1A8-8440-A25E-543087B6CF5D}">
      <dgm:prSet phldrT="[Text]"/>
      <dgm:spPr/>
      <dgm:t>
        <a:bodyPr/>
        <a:lstStyle/>
        <a:p>
          <a:r>
            <a:rPr lang="de-DE" dirty="0" err="1"/>
            <a:t>Macro-economic</a:t>
          </a:r>
          <a:r>
            <a:rPr lang="de-DE" dirty="0"/>
            <a:t> </a:t>
          </a:r>
          <a:r>
            <a:rPr lang="de-DE" dirty="0" err="1"/>
            <a:t>issues</a:t>
          </a:r>
          <a:endParaRPr lang="de-DE" dirty="0"/>
        </a:p>
      </dgm:t>
    </dgm:pt>
    <dgm:pt modelId="{47E5A1E6-B751-7241-89D1-3CC1F1EF83BC}" type="parTrans" cxnId="{CF954676-4853-BB42-8854-481AB2DE1BF8}">
      <dgm:prSet/>
      <dgm:spPr/>
      <dgm:t>
        <a:bodyPr/>
        <a:lstStyle/>
        <a:p>
          <a:endParaRPr lang="de-DE"/>
        </a:p>
      </dgm:t>
    </dgm:pt>
    <dgm:pt modelId="{72943EB1-E91E-DB4B-AF42-318BDC2519FB}" type="sibTrans" cxnId="{CF954676-4853-BB42-8854-481AB2DE1BF8}">
      <dgm:prSet/>
      <dgm:spPr/>
      <dgm:t>
        <a:bodyPr/>
        <a:lstStyle/>
        <a:p>
          <a:endParaRPr lang="de-DE"/>
        </a:p>
      </dgm:t>
    </dgm:pt>
    <dgm:pt modelId="{11D7B6E4-E045-394B-8809-EB935FA8749C}">
      <dgm:prSet phldrT="[Text]"/>
      <dgm:spPr/>
      <dgm:t>
        <a:bodyPr/>
        <a:lstStyle/>
        <a:p>
          <a:r>
            <a:rPr lang="de-DE" dirty="0" err="1"/>
            <a:t>Sufficiency</a:t>
          </a:r>
          <a:r>
            <a:rPr lang="de-DE" dirty="0"/>
            <a:t> </a:t>
          </a:r>
          <a:r>
            <a:rPr lang="de-DE" dirty="0" err="1"/>
            <a:t>focus</a:t>
          </a:r>
          <a:r>
            <a:rPr lang="de-DE" dirty="0"/>
            <a:t>: </a:t>
          </a:r>
          <a:r>
            <a:rPr lang="de-DE" dirty="0" err="1"/>
            <a:t>reduce</a:t>
          </a:r>
          <a:r>
            <a:rPr lang="de-DE" dirty="0"/>
            <a:t> </a:t>
          </a:r>
          <a:r>
            <a:rPr lang="de-DE" dirty="0" err="1"/>
            <a:t>overall</a:t>
          </a:r>
          <a:r>
            <a:rPr lang="de-DE" dirty="0"/>
            <a:t> </a:t>
          </a:r>
          <a:r>
            <a:rPr lang="de-DE" dirty="0" err="1"/>
            <a:t>consumption</a:t>
          </a:r>
          <a:r>
            <a:rPr lang="de-DE" dirty="0"/>
            <a:t>!</a:t>
          </a:r>
        </a:p>
      </dgm:t>
    </dgm:pt>
    <dgm:pt modelId="{2BADE799-F85C-4E4F-ADFF-A797727BC271}" type="parTrans" cxnId="{F31AC843-7771-CA46-AAF9-C91E529CBAC4}">
      <dgm:prSet/>
      <dgm:spPr/>
      <dgm:t>
        <a:bodyPr/>
        <a:lstStyle/>
        <a:p>
          <a:endParaRPr lang="de-DE"/>
        </a:p>
      </dgm:t>
    </dgm:pt>
    <dgm:pt modelId="{01926C9C-C823-9E47-A0CE-B2FF4DCA60E3}" type="sibTrans" cxnId="{F31AC843-7771-CA46-AAF9-C91E529CBAC4}">
      <dgm:prSet/>
      <dgm:spPr/>
      <dgm:t>
        <a:bodyPr/>
        <a:lstStyle/>
        <a:p>
          <a:endParaRPr lang="de-DE"/>
        </a:p>
      </dgm:t>
    </dgm:pt>
    <dgm:pt modelId="{C650BA0C-4BF8-DC4E-AE9F-9FD4B4A174B0}" type="pres">
      <dgm:prSet presAssocID="{C03AFD83-C046-4D4F-9410-ABF3F6DA40A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0E0A164D-8DD2-E340-9357-D0A0B29B97EA}" type="pres">
      <dgm:prSet presAssocID="{DB2817CE-2994-BF42-AD35-A77039542F75}" presName="composite" presStyleCnt="0"/>
      <dgm:spPr/>
    </dgm:pt>
    <dgm:pt modelId="{FAEB18BC-39A1-2C4F-AF94-D78E4D7B368A}" type="pres">
      <dgm:prSet presAssocID="{DB2817CE-2994-BF42-AD35-A77039542F75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44F467A-9A2E-D441-A166-255809C85C4D}" type="pres">
      <dgm:prSet presAssocID="{DB2817CE-2994-BF42-AD35-A77039542F75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8DF5DFC-EAAA-F245-BC9D-332840B055D5}" type="pres">
      <dgm:prSet presAssocID="{43304030-CFCA-FE44-A976-A2F96B74A8EE}" presName="space" presStyleCnt="0"/>
      <dgm:spPr/>
    </dgm:pt>
    <dgm:pt modelId="{6E34D3DB-F5B7-AD49-ACF5-66DEFD6A5429}" type="pres">
      <dgm:prSet presAssocID="{363BCF12-0DBD-9D44-86D7-42D1D28794A3}" presName="composite" presStyleCnt="0"/>
      <dgm:spPr/>
    </dgm:pt>
    <dgm:pt modelId="{9684ED10-B7FF-1647-9037-925D107DF5EA}" type="pres">
      <dgm:prSet presAssocID="{363BCF12-0DBD-9D44-86D7-42D1D28794A3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A62495A-D575-434A-A679-F55BA71328AB}" type="pres">
      <dgm:prSet presAssocID="{363BCF12-0DBD-9D44-86D7-42D1D28794A3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BD23FC75-882D-EC4C-B7DC-121DC688E336}" srcId="{DB2817CE-2994-BF42-AD35-A77039542F75}" destId="{A43512C3-DD20-8A42-917E-6D97D8B5AB05}" srcOrd="1" destOrd="0" parTransId="{D36A244B-AC99-7241-9A93-DF529D274E4E}" sibTransId="{AF10D6C8-DDB7-4445-B2B8-8331F34D9455}"/>
    <dgm:cxn modelId="{F8FC25F1-DB85-9A4C-A463-1BD8A0B0DBF8}" srcId="{DB2817CE-2994-BF42-AD35-A77039542F75}" destId="{34CAB0A4-D420-AB41-8AEA-A17098F6D04A}" srcOrd="2" destOrd="0" parTransId="{7304CE78-393A-7941-B5BB-ABFCE6321267}" sibTransId="{825F8C5C-F0E7-A744-B763-F5EE2F1E80D9}"/>
    <dgm:cxn modelId="{D76D3F55-038B-114F-B789-4B91279CF8EC}" type="presOf" srcId="{984F40B0-B1A8-8440-A25E-543087B6CF5D}" destId="{BA62495A-D575-434A-A679-F55BA71328AB}" srcOrd="0" destOrd="1" presId="urn:microsoft.com/office/officeart/2005/8/layout/hList1"/>
    <dgm:cxn modelId="{8C801D4A-BA7C-7F40-975F-32E4FE128002}" srcId="{363BCF12-0DBD-9D44-86D7-42D1D28794A3}" destId="{A759EB48-8342-F94D-A7CC-11B08AEE9DA9}" srcOrd="0" destOrd="0" parTransId="{BE1B81A3-BF64-BD4C-B9E0-BB770957F4C4}" sibTransId="{48DEE57D-327F-544F-8B8F-C5554345F375}"/>
    <dgm:cxn modelId="{1F7441B8-A4FC-9743-94AD-0B14AB03602A}" type="presOf" srcId="{A43512C3-DD20-8A42-917E-6D97D8B5AB05}" destId="{D44F467A-9A2E-D441-A166-255809C85C4D}" srcOrd="0" destOrd="1" presId="urn:microsoft.com/office/officeart/2005/8/layout/hList1"/>
    <dgm:cxn modelId="{010B44F2-D037-1548-A7A9-FFAE2303F2D1}" type="presOf" srcId="{11D7B6E4-E045-394B-8809-EB935FA8749C}" destId="{BA62495A-D575-434A-A679-F55BA71328AB}" srcOrd="0" destOrd="2" presId="urn:microsoft.com/office/officeart/2005/8/layout/hList1"/>
    <dgm:cxn modelId="{1885F626-832C-B24B-976F-39D7ADBC73F7}" type="presOf" srcId="{363BCF12-0DBD-9D44-86D7-42D1D28794A3}" destId="{9684ED10-B7FF-1647-9037-925D107DF5EA}" srcOrd="0" destOrd="0" presId="urn:microsoft.com/office/officeart/2005/8/layout/hList1"/>
    <dgm:cxn modelId="{F31AC843-7771-CA46-AAF9-C91E529CBAC4}" srcId="{363BCF12-0DBD-9D44-86D7-42D1D28794A3}" destId="{11D7B6E4-E045-394B-8809-EB935FA8749C}" srcOrd="2" destOrd="0" parTransId="{2BADE799-F85C-4E4F-ADFF-A797727BC271}" sibTransId="{01926C9C-C823-9E47-A0CE-B2FF4DCA60E3}"/>
    <dgm:cxn modelId="{B5FCF0D2-2879-A14D-9289-9B209C052AC9}" srcId="{DB2817CE-2994-BF42-AD35-A77039542F75}" destId="{FFBA452F-4CBE-EA40-ADC3-363DC1AED66A}" srcOrd="3" destOrd="0" parTransId="{E5393D7C-A283-104F-97C1-BD9B454C4BB3}" sibTransId="{8E865F33-194F-844F-A598-6E28E459AE77}"/>
    <dgm:cxn modelId="{714B398A-975A-A54B-81B4-19035ED4631F}" srcId="{C03AFD83-C046-4D4F-9410-ABF3F6DA40A0}" destId="{363BCF12-0DBD-9D44-86D7-42D1D28794A3}" srcOrd="1" destOrd="0" parTransId="{31BEAC0A-B2EF-4546-B9A7-FE2AFA583389}" sibTransId="{88CFF973-4ED6-054D-BC97-8581F343DD64}"/>
    <dgm:cxn modelId="{406903D1-0DCB-3C4A-9C0D-D82DE6BAE735}" srcId="{DB2817CE-2994-BF42-AD35-A77039542F75}" destId="{13B6E7E2-D870-974E-8C58-3178F348BB3C}" srcOrd="0" destOrd="0" parTransId="{20CCE7E5-995D-A345-8137-07B38C0E2D27}" sibTransId="{694585D9-0492-494B-8A65-496E0F1006C2}"/>
    <dgm:cxn modelId="{D13200FC-B13E-864A-B5F8-590FB2F896FB}" srcId="{C03AFD83-C046-4D4F-9410-ABF3F6DA40A0}" destId="{DB2817CE-2994-BF42-AD35-A77039542F75}" srcOrd="0" destOrd="0" parTransId="{638AB2DE-6583-EE4E-B27C-3E3858E85C43}" sibTransId="{43304030-CFCA-FE44-A976-A2F96B74A8EE}"/>
    <dgm:cxn modelId="{D9D61C16-0231-B740-A3F7-29335CFE24CB}" type="presOf" srcId="{FFBA452F-4CBE-EA40-ADC3-363DC1AED66A}" destId="{D44F467A-9A2E-D441-A166-255809C85C4D}" srcOrd="0" destOrd="3" presId="urn:microsoft.com/office/officeart/2005/8/layout/hList1"/>
    <dgm:cxn modelId="{B3791376-991C-7640-A004-D4D4F1FCF4AD}" type="presOf" srcId="{A759EB48-8342-F94D-A7CC-11B08AEE9DA9}" destId="{BA62495A-D575-434A-A679-F55BA71328AB}" srcOrd="0" destOrd="0" presId="urn:microsoft.com/office/officeart/2005/8/layout/hList1"/>
    <dgm:cxn modelId="{CF954676-4853-BB42-8854-481AB2DE1BF8}" srcId="{363BCF12-0DBD-9D44-86D7-42D1D28794A3}" destId="{984F40B0-B1A8-8440-A25E-543087B6CF5D}" srcOrd="1" destOrd="0" parTransId="{47E5A1E6-B751-7241-89D1-3CC1F1EF83BC}" sibTransId="{72943EB1-E91E-DB4B-AF42-318BDC2519FB}"/>
    <dgm:cxn modelId="{B1851E25-EBAF-C046-81AE-01D551FCF9C4}" type="presOf" srcId="{C03AFD83-C046-4D4F-9410-ABF3F6DA40A0}" destId="{C650BA0C-4BF8-DC4E-AE9F-9FD4B4A174B0}" srcOrd="0" destOrd="0" presId="urn:microsoft.com/office/officeart/2005/8/layout/hList1"/>
    <dgm:cxn modelId="{3145E70F-5E76-B84A-966E-8A27BC5396F8}" type="presOf" srcId="{13B6E7E2-D870-974E-8C58-3178F348BB3C}" destId="{D44F467A-9A2E-D441-A166-255809C85C4D}" srcOrd="0" destOrd="0" presId="urn:microsoft.com/office/officeart/2005/8/layout/hList1"/>
    <dgm:cxn modelId="{DA6F611F-1460-7545-B5BD-F4DE9BE1C6F2}" type="presOf" srcId="{DB2817CE-2994-BF42-AD35-A77039542F75}" destId="{FAEB18BC-39A1-2C4F-AF94-D78E4D7B368A}" srcOrd="0" destOrd="0" presId="urn:microsoft.com/office/officeart/2005/8/layout/hList1"/>
    <dgm:cxn modelId="{144A9C59-F8A6-8242-A5BF-F14F01DDFD48}" type="presOf" srcId="{34CAB0A4-D420-AB41-8AEA-A17098F6D04A}" destId="{D44F467A-9A2E-D441-A166-255809C85C4D}" srcOrd="0" destOrd="2" presId="urn:microsoft.com/office/officeart/2005/8/layout/hList1"/>
    <dgm:cxn modelId="{9360CB7B-6523-3745-A000-9D6E7F69A091}" type="presParOf" srcId="{C650BA0C-4BF8-DC4E-AE9F-9FD4B4A174B0}" destId="{0E0A164D-8DD2-E340-9357-D0A0B29B97EA}" srcOrd="0" destOrd="0" presId="urn:microsoft.com/office/officeart/2005/8/layout/hList1"/>
    <dgm:cxn modelId="{538DD12A-3DD8-3247-AF16-AB8692D23856}" type="presParOf" srcId="{0E0A164D-8DD2-E340-9357-D0A0B29B97EA}" destId="{FAEB18BC-39A1-2C4F-AF94-D78E4D7B368A}" srcOrd="0" destOrd="0" presId="urn:microsoft.com/office/officeart/2005/8/layout/hList1"/>
    <dgm:cxn modelId="{4194D743-00DB-FC4E-9500-DB7973646DBE}" type="presParOf" srcId="{0E0A164D-8DD2-E340-9357-D0A0B29B97EA}" destId="{D44F467A-9A2E-D441-A166-255809C85C4D}" srcOrd="1" destOrd="0" presId="urn:microsoft.com/office/officeart/2005/8/layout/hList1"/>
    <dgm:cxn modelId="{7A676348-1877-B442-9F82-622C9A2B201D}" type="presParOf" srcId="{C650BA0C-4BF8-DC4E-AE9F-9FD4B4A174B0}" destId="{18DF5DFC-EAAA-F245-BC9D-332840B055D5}" srcOrd="1" destOrd="0" presId="urn:microsoft.com/office/officeart/2005/8/layout/hList1"/>
    <dgm:cxn modelId="{EE5BC31C-0B0D-A140-9360-78CB5C60658B}" type="presParOf" srcId="{C650BA0C-4BF8-DC4E-AE9F-9FD4B4A174B0}" destId="{6E34D3DB-F5B7-AD49-ACF5-66DEFD6A5429}" srcOrd="2" destOrd="0" presId="urn:microsoft.com/office/officeart/2005/8/layout/hList1"/>
    <dgm:cxn modelId="{A8FA0859-8015-A34D-8612-390A76C695C8}" type="presParOf" srcId="{6E34D3DB-F5B7-AD49-ACF5-66DEFD6A5429}" destId="{9684ED10-B7FF-1647-9037-925D107DF5EA}" srcOrd="0" destOrd="0" presId="urn:microsoft.com/office/officeart/2005/8/layout/hList1"/>
    <dgm:cxn modelId="{780561E5-54A0-B34E-90A9-612A224EFEF5}" type="presParOf" srcId="{6E34D3DB-F5B7-AD49-ACF5-66DEFD6A5429}" destId="{BA62495A-D575-434A-A679-F55BA71328A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EB18BC-39A1-2C4F-AF94-D78E4D7B368A}">
      <dsp:nvSpPr>
        <dsp:cNvPr id="0" name=""/>
        <dsp:cNvSpPr/>
      </dsp:nvSpPr>
      <dsp:spPr>
        <a:xfrm>
          <a:off x="48" y="35195"/>
          <a:ext cx="4613348" cy="8064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800" kern="1200" dirty="0" err="1"/>
            <a:t>Consumption</a:t>
          </a:r>
          <a:endParaRPr lang="de-DE" sz="2800" kern="1200" dirty="0"/>
        </a:p>
      </dsp:txBody>
      <dsp:txXfrm>
        <a:off x="48" y="35195"/>
        <a:ext cx="4613348" cy="806400"/>
      </dsp:txXfrm>
    </dsp:sp>
    <dsp:sp modelId="{D44F467A-9A2E-D441-A166-255809C85C4D}">
      <dsp:nvSpPr>
        <dsp:cNvPr id="0" name=""/>
        <dsp:cNvSpPr/>
      </dsp:nvSpPr>
      <dsp:spPr>
        <a:xfrm>
          <a:off x="48" y="841595"/>
          <a:ext cx="4613348" cy="292067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800" kern="1200" dirty="0" err="1"/>
            <a:t>Increase</a:t>
          </a:r>
          <a:r>
            <a:rPr lang="de-DE" sz="2800" kern="1200" dirty="0"/>
            <a:t> </a:t>
          </a:r>
          <a:r>
            <a:rPr lang="de-DE" sz="2800" kern="1200" dirty="0" err="1"/>
            <a:t>awareness</a:t>
          </a:r>
          <a:endParaRPr lang="de-DE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800" kern="1200" dirty="0" err="1"/>
            <a:t>Raise</a:t>
          </a:r>
          <a:r>
            <a:rPr lang="de-DE" sz="2800" kern="1200" dirty="0"/>
            <a:t> </a:t>
          </a:r>
          <a:r>
            <a:rPr lang="de-DE" sz="2800" kern="1200" dirty="0" err="1"/>
            <a:t>knowledge</a:t>
          </a:r>
          <a:endParaRPr lang="de-DE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800" kern="1200" dirty="0"/>
            <a:t>Change </a:t>
          </a:r>
          <a:r>
            <a:rPr lang="de-DE" sz="2800" kern="1200" dirty="0" err="1"/>
            <a:t>attitudes</a:t>
          </a:r>
          <a:r>
            <a:rPr lang="de-DE" sz="2800" kern="1200" dirty="0"/>
            <a:t/>
          </a:r>
          <a:br>
            <a:rPr lang="de-DE" sz="2800" kern="1200" dirty="0"/>
          </a:br>
          <a:r>
            <a:rPr lang="de-DE" sz="2800" kern="1200" dirty="0"/>
            <a:t>Create </a:t>
          </a:r>
          <a:r>
            <a:rPr lang="de-DE" sz="2800" kern="1200" dirty="0" err="1"/>
            <a:t>intentions</a:t>
          </a:r>
          <a:r>
            <a:rPr lang="de-DE" sz="2800" kern="1200" dirty="0"/>
            <a:t> </a:t>
          </a:r>
          <a:r>
            <a:rPr lang="de-DE" sz="2800" kern="1200" dirty="0" err="1"/>
            <a:t>to</a:t>
          </a:r>
          <a:r>
            <a:rPr lang="de-DE" sz="2800" kern="1200" dirty="0"/>
            <a:t> </a:t>
          </a:r>
          <a:r>
            <a:rPr lang="de-DE" sz="2800" kern="1200" dirty="0" err="1"/>
            <a:t>act</a:t>
          </a:r>
          <a:endParaRPr lang="de-DE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800" kern="1200" dirty="0" err="1"/>
            <a:t>Achievement</a:t>
          </a:r>
          <a:r>
            <a:rPr lang="de-DE" sz="2800" kern="1200" dirty="0"/>
            <a:t> </a:t>
          </a:r>
          <a:r>
            <a:rPr lang="de-DE" sz="2800" kern="1200" dirty="0" err="1"/>
            <a:t>of</a:t>
          </a:r>
          <a:r>
            <a:rPr lang="de-DE" sz="2800" kern="1200" dirty="0"/>
            <a:t> </a:t>
          </a:r>
          <a:r>
            <a:rPr lang="de-DE" sz="2800" kern="1200" dirty="0" err="1"/>
            <a:t>change</a:t>
          </a:r>
          <a:r>
            <a:rPr lang="de-DE" sz="2800" kern="1200" dirty="0"/>
            <a:t> in </a:t>
          </a:r>
          <a:r>
            <a:rPr lang="de-DE" sz="2800" kern="1200" dirty="0" err="1"/>
            <a:t>behavior</a:t>
          </a:r>
          <a:endParaRPr lang="de-DE" sz="2800" kern="1200" dirty="0"/>
        </a:p>
      </dsp:txBody>
      <dsp:txXfrm>
        <a:off x="48" y="841595"/>
        <a:ext cx="4613348" cy="2920679"/>
      </dsp:txXfrm>
    </dsp:sp>
    <dsp:sp modelId="{9684ED10-B7FF-1647-9037-925D107DF5EA}">
      <dsp:nvSpPr>
        <dsp:cNvPr id="0" name=""/>
        <dsp:cNvSpPr/>
      </dsp:nvSpPr>
      <dsp:spPr>
        <a:xfrm>
          <a:off x="5259265" y="35195"/>
          <a:ext cx="4613348" cy="806400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800" kern="1200" dirty="0" err="1"/>
            <a:t>Production</a:t>
          </a:r>
          <a:endParaRPr lang="de-DE" sz="2800" kern="1200" dirty="0"/>
        </a:p>
      </dsp:txBody>
      <dsp:txXfrm>
        <a:off x="5259265" y="35195"/>
        <a:ext cx="4613348" cy="806400"/>
      </dsp:txXfrm>
    </dsp:sp>
    <dsp:sp modelId="{BA62495A-D575-434A-A679-F55BA71328AB}">
      <dsp:nvSpPr>
        <dsp:cNvPr id="0" name=""/>
        <dsp:cNvSpPr/>
      </dsp:nvSpPr>
      <dsp:spPr>
        <a:xfrm>
          <a:off x="5259265" y="841595"/>
          <a:ext cx="4613348" cy="2920679"/>
        </a:xfrm>
        <a:prstGeom prst="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800" kern="1200" dirty="0" err="1"/>
            <a:t>Regulatory</a:t>
          </a:r>
          <a:endParaRPr lang="de-DE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800" kern="1200" dirty="0" err="1"/>
            <a:t>Economic</a:t>
          </a:r>
          <a:r>
            <a:rPr lang="de-DE" sz="2800" kern="1200" dirty="0"/>
            <a:t> </a:t>
          </a:r>
          <a:r>
            <a:rPr lang="de-DE" sz="2800" kern="1200" dirty="0" err="1"/>
            <a:t>instruments</a:t>
          </a:r>
          <a:endParaRPr lang="de-DE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800" kern="1200" dirty="0"/>
            <a:t>Information, </a:t>
          </a:r>
          <a:r>
            <a:rPr lang="de-DE" sz="2800" kern="1200" dirty="0" err="1"/>
            <a:t>communication</a:t>
          </a:r>
          <a:r>
            <a:rPr lang="de-DE" sz="2800" kern="1200" dirty="0"/>
            <a:t>, </a:t>
          </a:r>
          <a:r>
            <a:rPr lang="de-DE" sz="2800" kern="1200" dirty="0" err="1"/>
            <a:t>education</a:t>
          </a:r>
          <a:endParaRPr lang="de-DE" sz="2800" kern="1200" dirty="0"/>
        </a:p>
      </dsp:txBody>
      <dsp:txXfrm>
        <a:off x="5259265" y="841595"/>
        <a:ext cx="4613348" cy="29206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11E01A-A450-4F49-A113-958D4643AAC3}">
      <dsp:nvSpPr>
        <dsp:cNvPr id="0" name=""/>
        <dsp:cNvSpPr/>
      </dsp:nvSpPr>
      <dsp:spPr>
        <a:xfrm>
          <a:off x="52" y="25743"/>
          <a:ext cx="5059921" cy="6048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 dirty="0" err="1"/>
            <a:t>Regulatory</a:t>
          </a:r>
          <a:endParaRPr lang="de-DE" sz="2100" kern="1200" dirty="0"/>
        </a:p>
      </dsp:txBody>
      <dsp:txXfrm>
        <a:off x="52" y="25743"/>
        <a:ext cx="5059921" cy="604800"/>
      </dsp:txXfrm>
    </dsp:sp>
    <dsp:sp modelId="{2648C730-C3D2-BC4F-B9F3-00189769C87A}">
      <dsp:nvSpPr>
        <dsp:cNvPr id="0" name=""/>
        <dsp:cNvSpPr/>
      </dsp:nvSpPr>
      <dsp:spPr>
        <a:xfrm>
          <a:off x="52" y="630543"/>
          <a:ext cx="5059921" cy="288225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100" kern="1200" dirty="0" err="1"/>
            <a:t>Product</a:t>
          </a:r>
          <a:r>
            <a:rPr lang="de-DE" sz="2100" kern="1200" dirty="0"/>
            <a:t> design </a:t>
          </a:r>
          <a:r>
            <a:rPr lang="de-DE" sz="2100" kern="1200" dirty="0" err="1"/>
            <a:t>standards</a:t>
          </a:r>
          <a:endParaRPr lang="de-DE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100" kern="1200" dirty="0" err="1"/>
            <a:t>Restrictions</a:t>
          </a:r>
          <a:r>
            <a:rPr lang="de-DE" sz="2100" kern="1200" dirty="0"/>
            <a:t> on </a:t>
          </a:r>
          <a:r>
            <a:rPr lang="de-DE" sz="2100" kern="1200" dirty="0" err="1"/>
            <a:t>products</a:t>
          </a:r>
          <a:r>
            <a:rPr lang="de-DE" sz="2100" kern="1200" dirty="0"/>
            <a:t> (i.e. </a:t>
          </a:r>
          <a:r>
            <a:rPr lang="de-DE" sz="2100" kern="1200" dirty="0" err="1"/>
            <a:t>pesticides</a:t>
          </a:r>
          <a:r>
            <a:rPr lang="de-DE" sz="2100" kern="1200" dirty="0"/>
            <a:t>)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100" kern="1200" dirty="0"/>
            <a:t>Bans (</a:t>
          </a:r>
          <a:r>
            <a:rPr lang="de-DE" sz="2100" kern="1200" dirty="0" err="1"/>
            <a:t>plastic</a:t>
          </a:r>
          <a:r>
            <a:rPr lang="de-DE" sz="2100" kern="1200" dirty="0"/>
            <a:t> </a:t>
          </a:r>
          <a:r>
            <a:rPr lang="de-DE" sz="2100" kern="1200" dirty="0" err="1"/>
            <a:t>bags</a:t>
          </a:r>
          <a:r>
            <a:rPr lang="de-DE" sz="2100" kern="1200" dirty="0"/>
            <a:t>, </a:t>
          </a:r>
          <a:r>
            <a:rPr lang="de-DE" sz="2100" kern="1200" dirty="0" err="1"/>
            <a:t>single</a:t>
          </a:r>
          <a:r>
            <a:rPr lang="de-DE" sz="2100" kern="1200" dirty="0"/>
            <a:t> </a:t>
          </a:r>
          <a:r>
            <a:rPr lang="de-DE" sz="2100" kern="1200" dirty="0" err="1"/>
            <a:t>use</a:t>
          </a:r>
          <a:r>
            <a:rPr lang="de-DE" sz="2100" kern="1200" dirty="0"/>
            <a:t> </a:t>
          </a:r>
          <a:r>
            <a:rPr lang="de-DE" sz="2100" kern="1200" dirty="0" err="1"/>
            <a:t>plastic</a:t>
          </a:r>
          <a:r>
            <a:rPr lang="de-DE" sz="2100" kern="1200" dirty="0"/>
            <a:t> etc.)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100" kern="1200" dirty="0" err="1"/>
            <a:t>Labeling</a:t>
          </a:r>
          <a:r>
            <a:rPr lang="de-DE" sz="2100" kern="1200" dirty="0"/>
            <a:t> (</a:t>
          </a:r>
          <a:r>
            <a:rPr lang="de-DE" sz="2100" kern="1200" dirty="0" err="1"/>
            <a:t>food</a:t>
          </a:r>
          <a:r>
            <a:rPr lang="de-DE" sz="2100" kern="1200" dirty="0"/>
            <a:t> </a:t>
          </a:r>
          <a:r>
            <a:rPr lang="de-DE" sz="2100" kern="1200" dirty="0" err="1"/>
            <a:t>labels</a:t>
          </a:r>
          <a:r>
            <a:rPr lang="de-DE" sz="2100" kern="1200" dirty="0"/>
            <a:t>, </a:t>
          </a:r>
          <a:r>
            <a:rPr lang="de-DE" sz="2100" kern="1200" dirty="0" err="1"/>
            <a:t>energy</a:t>
          </a:r>
          <a:r>
            <a:rPr lang="de-DE" sz="2100" kern="1200" dirty="0"/>
            <a:t> </a:t>
          </a:r>
          <a:r>
            <a:rPr lang="de-DE" sz="2100" kern="1200" dirty="0" err="1"/>
            <a:t>stars</a:t>
          </a:r>
          <a:r>
            <a:rPr lang="de-DE" sz="2100" kern="1200" dirty="0"/>
            <a:t>, </a:t>
          </a:r>
          <a:r>
            <a:rPr lang="de-DE" sz="2100" kern="1200" dirty="0" err="1"/>
            <a:t>water</a:t>
          </a:r>
          <a:r>
            <a:rPr lang="de-DE" sz="2100" kern="1200" dirty="0"/>
            <a:t> sense)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100" kern="1200" dirty="0"/>
            <a:t>Extended </a:t>
          </a:r>
          <a:r>
            <a:rPr lang="de-DE" sz="2100" kern="1200" dirty="0" err="1"/>
            <a:t>producer</a:t>
          </a:r>
          <a:r>
            <a:rPr lang="de-DE" sz="2100" kern="1200" dirty="0"/>
            <a:t> </a:t>
          </a:r>
          <a:r>
            <a:rPr lang="de-DE" sz="2100" kern="1200" dirty="0" err="1"/>
            <a:t>responsibility</a:t>
          </a:r>
          <a:r>
            <a:rPr lang="de-DE" sz="2100" kern="1200" dirty="0"/>
            <a:t> (CSR)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100" kern="1200" dirty="0" err="1"/>
            <a:t>Statutor</a:t>
          </a:r>
          <a:r>
            <a:rPr lang="de-DE" sz="2100" kern="1200" dirty="0"/>
            <a:t> </a:t>
          </a:r>
          <a:r>
            <a:rPr lang="de-DE" sz="2100" kern="1200" dirty="0" err="1"/>
            <a:t>targets</a:t>
          </a:r>
          <a:r>
            <a:rPr lang="de-DE" sz="2100" kern="1200" dirty="0"/>
            <a:t> (CSR; </a:t>
          </a:r>
          <a:r>
            <a:rPr lang="de-DE" sz="2100" kern="1200" dirty="0" err="1"/>
            <a:t>pollution</a:t>
          </a:r>
          <a:r>
            <a:rPr lang="de-DE" sz="2100" kern="1200" dirty="0"/>
            <a:t>, </a:t>
          </a:r>
          <a:r>
            <a:rPr lang="de-DE" sz="2100" kern="1200" dirty="0" err="1"/>
            <a:t>emissions</a:t>
          </a:r>
          <a:r>
            <a:rPr lang="de-DE" sz="2100" kern="1200" dirty="0"/>
            <a:t> etc.)</a:t>
          </a:r>
        </a:p>
      </dsp:txBody>
      <dsp:txXfrm>
        <a:off x="52" y="630543"/>
        <a:ext cx="5059921" cy="2882250"/>
      </dsp:txXfrm>
    </dsp:sp>
    <dsp:sp modelId="{FFEF0664-9B48-AC4D-BD21-397A21C9BF9A}">
      <dsp:nvSpPr>
        <dsp:cNvPr id="0" name=""/>
        <dsp:cNvSpPr/>
      </dsp:nvSpPr>
      <dsp:spPr>
        <a:xfrm>
          <a:off x="5768362" y="25743"/>
          <a:ext cx="5059921" cy="6048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 dirty="0" err="1"/>
            <a:t>Economic</a:t>
          </a:r>
          <a:r>
            <a:rPr lang="de-DE" sz="2100" kern="1200" dirty="0"/>
            <a:t> </a:t>
          </a:r>
          <a:r>
            <a:rPr lang="de-DE" sz="2100" kern="1200" dirty="0" err="1"/>
            <a:t>instruments</a:t>
          </a:r>
          <a:endParaRPr lang="de-DE" sz="2100" kern="1200" dirty="0"/>
        </a:p>
      </dsp:txBody>
      <dsp:txXfrm>
        <a:off x="5768362" y="25743"/>
        <a:ext cx="5059921" cy="604800"/>
      </dsp:txXfrm>
    </dsp:sp>
    <dsp:sp modelId="{092CB658-249E-ED4F-A273-093B04005F0B}">
      <dsp:nvSpPr>
        <dsp:cNvPr id="0" name=""/>
        <dsp:cNvSpPr/>
      </dsp:nvSpPr>
      <dsp:spPr>
        <a:xfrm>
          <a:off x="5768362" y="630543"/>
          <a:ext cx="5059921" cy="288225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100" kern="1200" dirty="0"/>
            <a:t>Eco </a:t>
          </a:r>
          <a:r>
            <a:rPr lang="de-DE" sz="2100" kern="1200" dirty="0" err="1"/>
            <a:t>taxes</a:t>
          </a:r>
          <a:r>
            <a:rPr lang="de-DE" sz="2100" kern="1200" dirty="0"/>
            <a:t> (</a:t>
          </a:r>
          <a:r>
            <a:rPr lang="de-DE" sz="2100" kern="1200" dirty="0" err="1"/>
            <a:t>carbon</a:t>
          </a:r>
          <a:r>
            <a:rPr lang="de-DE" sz="2100" kern="1200" dirty="0"/>
            <a:t> </a:t>
          </a:r>
          <a:r>
            <a:rPr lang="de-DE" sz="2100" kern="1200" dirty="0" err="1"/>
            <a:t>tax</a:t>
          </a:r>
          <a:r>
            <a:rPr lang="de-DE" sz="2100" kern="1200" dirty="0"/>
            <a:t>, </a:t>
          </a:r>
          <a:r>
            <a:rPr lang="de-DE" sz="2100" kern="1200" dirty="0" err="1"/>
            <a:t>price</a:t>
          </a:r>
          <a:r>
            <a:rPr lang="de-DE" sz="2100" kern="1200" dirty="0"/>
            <a:t> </a:t>
          </a:r>
          <a:r>
            <a:rPr lang="de-DE" sz="2100" kern="1200" dirty="0" err="1"/>
            <a:t>signals</a:t>
          </a:r>
          <a:r>
            <a:rPr lang="de-DE" sz="2100" kern="1200" dirty="0"/>
            <a:t>)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100" kern="1200" dirty="0"/>
            <a:t>Producer </a:t>
          </a:r>
          <a:r>
            <a:rPr lang="de-DE" sz="2100" kern="1200" dirty="0" err="1"/>
            <a:t>incentives</a:t>
          </a:r>
          <a:r>
            <a:rPr lang="de-DE" sz="2100" kern="1200" dirty="0"/>
            <a:t>, </a:t>
          </a:r>
          <a:r>
            <a:rPr lang="de-DE" sz="2100" kern="1200" dirty="0" err="1"/>
            <a:t>innovation</a:t>
          </a:r>
          <a:r>
            <a:rPr lang="de-DE" sz="2100" kern="1200" dirty="0"/>
            <a:t> </a:t>
          </a:r>
          <a:r>
            <a:rPr lang="de-DE" sz="2100" kern="1200" dirty="0" err="1"/>
            <a:t>funds</a:t>
          </a:r>
          <a:r>
            <a:rPr lang="de-DE" sz="2100" kern="1200" dirty="0"/>
            <a:t> (</a:t>
          </a:r>
          <a:r>
            <a:rPr lang="de-DE" sz="2100" kern="1200" dirty="0" err="1"/>
            <a:t>for</a:t>
          </a:r>
          <a:r>
            <a:rPr lang="de-DE" sz="2100" kern="1200" dirty="0"/>
            <a:t> </a:t>
          </a:r>
          <a:r>
            <a:rPr lang="de-DE" sz="2100" kern="1200" dirty="0" err="1"/>
            <a:t>sustainable</a:t>
          </a:r>
          <a:r>
            <a:rPr lang="de-DE" sz="2100" kern="1200" dirty="0"/>
            <a:t> </a:t>
          </a:r>
          <a:r>
            <a:rPr lang="de-DE" sz="2100" kern="1200" dirty="0" err="1"/>
            <a:t>business</a:t>
          </a:r>
          <a:r>
            <a:rPr lang="de-DE" sz="2100" kern="1200" dirty="0"/>
            <a:t> </a:t>
          </a:r>
          <a:r>
            <a:rPr lang="de-DE" sz="2100" kern="1200" dirty="0" err="1"/>
            <a:t>operations</a:t>
          </a:r>
          <a:r>
            <a:rPr lang="de-DE" sz="2100" kern="1200" dirty="0"/>
            <a:t>)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100" kern="1200" dirty="0"/>
            <a:t>Consumer </a:t>
          </a:r>
          <a:r>
            <a:rPr lang="de-DE" sz="2100" kern="1200" dirty="0" err="1"/>
            <a:t>subsidies</a:t>
          </a:r>
          <a:r>
            <a:rPr lang="de-DE" sz="2100" kern="1200" dirty="0"/>
            <a:t> (</a:t>
          </a:r>
          <a:r>
            <a:rPr lang="de-DE" sz="2100" kern="1200" dirty="0" err="1"/>
            <a:t>for</a:t>
          </a:r>
          <a:r>
            <a:rPr lang="de-DE" sz="2100" kern="1200" dirty="0"/>
            <a:t> </a:t>
          </a:r>
          <a:r>
            <a:rPr lang="de-DE" sz="2100" kern="1200" dirty="0" err="1"/>
            <a:t>environmentally</a:t>
          </a:r>
          <a:r>
            <a:rPr lang="de-DE" sz="2100" kern="1200" dirty="0"/>
            <a:t> </a:t>
          </a:r>
          <a:r>
            <a:rPr lang="de-DE" sz="2100" kern="1200" dirty="0" err="1"/>
            <a:t>friendly</a:t>
          </a:r>
          <a:r>
            <a:rPr lang="de-DE" sz="2100" kern="1200" dirty="0"/>
            <a:t> </a:t>
          </a:r>
          <a:r>
            <a:rPr lang="de-DE" sz="2100" kern="1200" dirty="0" err="1"/>
            <a:t>products</a:t>
          </a:r>
          <a:r>
            <a:rPr lang="de-DE" sz="2100" kern="1200" dirty="0"/>
            <a:t>)</a:t>
          </a:r>
        </a:p>
      </dsp:txBody>
      <dsp:txXfrm>
        <a:off x="5768362" y="630543"/>
        <a:ext cx="5059921" cy="28822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EB18BC-39A1-2C4F-AF94-D78E4D7B368A}">
      <dsp:nvSpPr>
        <dsp:cNvPr id="0" name=""/>
        <dsp:cNvSpPr/>
      </dsp:nvSpPr>
      <dsp:spPr>
        <a:xfrm>
          <a:off x="52" y="60456"/>
          <a:ext cx="5024314" cy="864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000" kern="1200" dirty="0" err="1"/>
            <a:t>Weak</a:t>
          </a:r>
          <a:endParaRPr lang="de-DE" sz="3000" kern="1200" dirty="0"/>
        </a:p>
      </dsp:txBody>
      <dsp:txXfrm>
        <a:off x="52" y="60456"/>
        <a:ext cx="5024314" cy="864000"/>
      </dsp:txXfrm>
    </dsp:sp>
    <dsp:sp modelId="{D44F467A-9A2E-D441-A166-255809C85C4D}">
      <dsp:nvSpPr>
        <dsp:cNvPr id="0" name=""/>
        <dsp:cNvSpPr/>
      </dsp:nvSpPr>
      <dsp:spPr>
        <a:xfrm>
          <a:off x="52" y="924456"/>
          <a:ext cx="5024314" cy="354105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3000" kern="1200" dirty="0"/>
            <a:t>Low </a:t>
          </a:r>
          <a:r>
            <a:rPr lang="de-DE" sz="3000" kern="1200" dirty="0" err="1"/>
            <a:t>regulatory</a:t>
          </a:r>
          <a:r>
            <a:rPr lang="de-DE" sz="3000" kern="1200" dirty="0"/>
            <a:t> </a:t>
          </a:r>
          <a:r>
            <a:rPr lang="de-DE" sz="3000" kern="1200" dirty="0" err="1"/>
            <a:t>intervention</a:t>
          </a:r>
          <a:endParaRPr lang="de-DE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3000" kern="1200" dirty="0" err="1"/>
            <a:t>Voluntary</a:t>
          </a:r>
          <a:r>
            <a:rPr lang="de-DE" sz="3000" kern="1200" dirty="0"/>
            <a:t> </a:t>
          </a:r>
          <a:r>
            <a:rPr lang="de-DE" sz="3000" kern="1200" dirty="0" err="1"/>
            <a:t>action</a:t>
          </a:r>
          <a:r>
            <a:rPr lang="de-DE" sz="3000" kern="1200" dirty="0"/>
            <a:t> (individual, </a:t>
          </a:r>
          <a:r>
            <a:rPr lang="de-DE" sz="3000" kern="1200" dirty="0" err="1"/>
            <a:t>market</a:t>
          </a:r>
          <a:r>
            <a:rPr lang="de-DE" sz="3000" kern="1200" dirty="0"/>
            <a:t>)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3000" kern="1200" dirty="0"/>
            <a:t>„Green </a:t>
          </a:r>
          <a:r>
            <a:rPr lang="de-DE" sz="3000" kern="1200" dirty="0" err="1"/>
            <a:t>consumerism</a:t>
          </a:r>
          <a:r>
            <a:rPr lang="de-DE" sz="3000" kern="1200" dirty="0"/>
            <a:t>“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3000" kern="1200" dirty="0"/>
            <a:t>Efficiency </a:t>
          </a:r>
          <a:r>
            <a:rPr lang="de-DE" sz="3000" kern="1200" dirty="0" err="1"/>
            <a:t>focus</a:t>
          </a:r>
          <a:r>
            <a:rPr lang="de-DE" sz="3000" kern="1200" dirty="0"/>
            <a:t>/</a:t>
          </a:r>
          <a:r>
            <a:rPr lang="de-DE" sz="3000" kern="1200" dirty="0" err="1"/>
            <a:t>greening</a:t>
          </a:r>
          <a:r>
            <a:rPr lang="de-DE" sz="3000" kern="1200" dirty="0"/>
            <a:t> </a:t>
          </a:r>
          <a:r>
            <a:rPr lang="de-DE" sz="3000" kern="1200" dirty="0" err="1"/>
            <a:t>existing</a:t>
          </a:r>
          <a:r>
            <a:rPr lang="de-DE" sz="3000" kern="1200" dirty="0"/>
            <a:t> </a:t>
          </a:r>
          <a:r>
            <a:rPr lang="de-DE" sz="3000" kern="1200" dirty="0" err="1"/>
            <a:t>patterns</a:t>
          </a:r>
          <a:r>
            <a:rPr lang="de-DE" sz="3000" kern="1200" dirty="0"/>
            <a:t> </a:t>
          </a:r>
          <a:r>
            <a:rPr lang="de-DE" sz="3000" kern="1200" dirty="0" err="1"/>
            <a:t>of</a:t>
          </a:r>
          <a:r>
            <a:rPr lang="de-DE" sz="3000" kern="1200" dirty="0"/>
            <a:t> </a:t>
          </a:r>
          <a:r>
            <a:rPr lang="de-DE" sz="3000" kern="1200" dirty="0" err="1"/>
            <a:t>consumption</a:t>
          </a:r>
          <a:endParaRPr lang="de-DE" sz="3000" kern="1200" dirty="0"/>
        </a:p>
      </dsp:txBody>
      <dsp:txXfrm>
        <a:off x="52" y="924456"/>
        <a:ext cx="5024314" cy="3541050"/>
      </dsp:txXfrm>
    </dsp:sp>
    <dsp:sp modelId="{9684ED10-B7FF-1647-9037-925D107DF5EA}">
      <dsp:nvSpPr>
        <dsp:cNvPr id="0" name=""/>
        <dsp:cNvSpPr/>
      </dsp:nvSpPr>
      <dsp:spPr>
        <a:xfrm>
          <a:off x="5727771" y="60456"/>
          <a:ext cx="5024314" cy="864000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000" kern="1200" dirty="0"/>
            <a:t>Strong</a:t>
          </a:r>
        </a:p>
      </dsp:txBody>
      <dsp:txXfrm>
        <a:off x="5727771" y="60456"/>
        <a:ext cx="5024314" cy="864000"/>
      </dsp:txXfrm>
    </dsp:sp>
    <dsp:sp modelId="{BA62495A-D575-434A-A679-F55BA71328AB}">
      <dsp:nvSpPr>
        <dsp:cNvPr id="0" name=""/>
        <dsp:cNvSpPr/>
      </dsp:nvSpPr>
      <dsp:spPr>
        <a:xfrm>
          <a:off x="5727771" y="924456"/>
          <a:ext cx="5024314" cy="3541050"/>
        </a:xfrm>
        <a:prstGeom prst="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3000" kern="1200" dirty="0" err="1"/>
            <a:t>Systemic</a:t>
          </a:r>
          <a:r>
            <a:rPr lang="de-DE" sz="3000" kern="1200" dirty="0"/>
            <a:t> </a:t>
          </a:r>
          <a:r>
            <a:rPr lang="de-DE" sz="3000" kern="1200" dirty="0" err="1"/>
            <a:t>approach</a:t>
          </a:r>
          <a:endParaRPr lang="de-DE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3000" kern="1200" dirty="0" err="1"/>
            <a:t>Macro-economic</a:t>
          </a:r>
          <a:r>
            <a:rPr lang="de-DE" sz="3000" kern="1200" dirty="0"/>
            <a:t> </a:t>
          </a:r>
          <a:r>
            <a:rPr lang="de-DE" sz="3000" kern="1200" dirty="0" err="1"/>
            <a:t>issues</a:t>
          </a:r>
          <a:endParaRPr lang="de-DE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3000" kern="1200" dirty="0" err="1"/>
            <a:t>Sufficiency</a:t>
          </a:r>
          <a:r>
            <a:rPr lang="de-DE" sz="3000" kern="1200" dirty="0"/>
            <a:t> </a:t>
          </a:r>
          <a:r>
            <a:rPr lang="de-DE" sz="3000" kern="1200" dirty="0" err="1"/>
            <a:t>focus</a:t>
          </a:r>
          <a:r>
            <a:rPr lang="de-DE" sz="3000" kern="1200" dirty="0"/>
            <a:t>: </a:t>
          </a:r>
          <a:r>
            <a:rPr lang="de-DE" sz="3000" kern="1200" dirty="0" err="1"/>
            <a:t>reduce</a:t>
          </a:r>
          <a:r>
            <a:rPr lang="de-DE" sz="3000" kern="1200" dirty="0"/>
            <a:t> </a:t>
          </a:r>
          <a:r>
            <a:rPr lang="de-DE" sz="3000" kern="1200" dirty="0" err="1"/>
            <a:t>overall</a:t>
          </a:r>
          <a:r>
            <a:rPr lang="de-DE" sz="3000" kern="1200" dirty="0"/>
            <a:t> </a:t>
          </a:r>
          <a:r>
            <a:rPr lang="de-DE" sz="3000" kern="1200" dirty="0" err="1"/>
            <a:t>consumption</a:t>
          </a:r>
          <a:r>
            <a:rPr lang="de-DE" sz="3000" kern="1200" dirty="0"/>
            <a:t>!</a:t>
          </a:r>
        </a:p>
      </dsp:txBody>
      <dsp:txXfrm>
        <a:off x="5727771" y="924456"/>
        <a:ext cx="5024314" cy="3541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2F70D2-5293-4E7C-B3A8-3D6A290C9A05}" type="datetimeFigureOut">
              <a:rPr lang="de-DE" smtClean="0"/>
              <a:pPr/>
              <a:t>30.08.2023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6340F1-05AF-4B90-B4A7-8D90F677B99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51900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30301-E527-46B8-9863-C3D2C740A9BD}" type="datetimeFigureOut">
              <a:rPr lang="de-DE" smtClean="0"/>
              <a:pPr/>
              <a:t>30.08.2023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24780-DB00-4A87-AF52-AE94F8FBEF0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188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7AED8D-7B7D-4B5D-985D-DF4EC90DE877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8681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C837A0-3F0F-4539-87DB-BF73527050FF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76932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300E31-BE6B-41B7-B2AC-8E024A02AB1F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6686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de-A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embracement</a:t>
            </a:r>
            <a:r>
              <a:rPr lang="de-A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A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sustainability</a:t>
            </a:r>
            <a:r>
              <a:rPr lang="de-A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</a:t>
            </a:r>
            <a:r>
              <a:rPr lang="de-A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de-A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guiding</a:t>
            </a:r>
            <a:r>
              <a:rPr lang="de-A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principle</a:t>
            </a:r>
            <a:r>
              <a:rPr lang="de-A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de-A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consumption</a:t>
            </a:r>
            <a:r>
              <a:rPr lang="de-A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</a:t>
            </a:r>
            <a:r>
              <a:rPr lang="de-A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put</a:t>
            </a:r>
            <a:r>
              <a:rPr lang="de-A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de-A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challenge</a:t>
            </a:r>
            <a:r>
              <a:rPr lang="de-A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A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consumption</a:t>
            </a:r>
            <a:r>
              <a:rPr lang="de-A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activities</a:t>
            </a:r>
            <a:r>
              <a:rPr lang="de-A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a normative </a:t>
            </a:r>
            <a:r>
              <a:rPr lang="de-A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level</a:t>
            </a:r>
            <a:r>
              <a:rPr lang="de-A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A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consumers</a:t>
            </a:r>
            <a:r>
              <a:rPr lang="de-A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</a:t>
            </a:r>
            <a:r>
              <a:rPr lang="de-A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been</a:t>
            </a:r>
            <a:r>
              <a:rPr lang="de-A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ascribed</a:t>
            </a:r>
            <a:r>
              <a:rPr lang="de-A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social</a:t>
            </a:r>
            <a:r>
              <a:rPr lang="de-A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responsibility</a:t>
            </a:r>
            <a:r>
              <a:rPr lang="de-A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A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agency</a:t>
            </a:r>
            <a:r>
              <a:rPr lang="de-A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A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help</a:t>
            </a:r>
            <a:r>
              <a:rPr lang="de-A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solving</a:t>
            </a:r>
            <a:r>
              <a:rPr lang="de-A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pressing</a:t>
            </a:r>
            <a:r>
              <a:rPr lang="de-A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social</a:t>
            </a:r>
            <a:r>
              <a:rPr lang="de-A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A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environmental </a:t>
            </a:r>
            <a:r>
              <a:rPr lang="de-A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problems</a:t>
            </a:r>
            <a:r>
              <a:rPr lang="de-A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de-A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Halkier</a:t>
            </a:r>
            <a:r>
              <a:rPr lang="de-A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2010 ŠE DODAJ). </a:t>
            </a:r>
            <a:r>
              <a:rPr lang="de-A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Subsequently</a:t>
            </a:r>
            <a:r>
              <a:rPr lang="de-A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A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framing</a:t>
            </a:r>
            <a:r>
              <a:rPr lang="de-A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ordinary</a:t>
            </a:r>
            <a:r>
              <a:rPr lang="de-A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individual </a:t>
            </a:r>
            <a:r>
              <a:rPr lang="de-A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consumers</a:t>
            </a:r>
            <a:r>
              <a:rPr lang="de-A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</a:t>
            </a:r>
            <a:r>
              <a:rPr lang="de-A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being</a:t>
            </a:r>
            <a:r>
              <a:rPr lang="de-A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co-responsible</a:t>
            </a:r>
            <a:r>
              <a:rPr lang="de-A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de-A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sustainable</a:t>
            </a:r>
            <a:r>
              <a:rPr lang="de-A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problems</a:t>
            </a:r>
            <a:r>
              <a:rPr lang="de-A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</a:t>
            </a:r>
            <a:r>
              <a:rPr lang="de-A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become</a:t>
            </a:r>
            <a:r>
              <a:rPr lang="de-A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de-A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political</a:t>
            </a:r>
            <a:r>
              <a:rPr lang="de-A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</a:t>
            </a:r>
            <a:r>
              <a:rPr lang="de-A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</a:t>
            </a:r>
            <a:r>
              <a:rPr lang="de-A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strongly</a:t>
            </a:r>
            <a:r>
              <a:rPr lang="de-A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influences</a:t>
            </a:r>
            <a:r>
              <a:rPr lang="de-A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policies</a:t>
            </a:r>
            <a:r>
              <a:rPr lang="de-A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A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measures</a:t>
            </a:r>
            <a:r>
              <a:rPr lang="de-A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A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communication</a:t>
            </a:r>
            <a:r>
              <a:rPr lang="de-A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about</a:t>
            </a:r>
            <a:r>
              <a:rPr lang="de-A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SC (</a:t>
            </a:r>
            <a:r>
              <a:rPr lang="de-A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Belotti</a:t>
            </a:r>
            <a:r>
              <a:rPr lang="de-A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&amp; </a:t>
            </a:r>
            <a:r>
              <a:rPr lang="de-A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Panzone</a:t>
            </a:r>
            <a:r>
              <a:rPr lang="de-A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2016).</a:t>
            </a:r>
            <a:endParaRPr lang="en-AU" dirty="0"/>
          </a:p>
          <a:p>
            <a:endParaRPr lang="de-AT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A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exploring</a:t>
            </a:r>
            <a:r>
              <a:rPr lang="de-A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variables </a:t>
            </a:r>
            <a:r>
              <a:rPr lang="de-A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</a:t>
            </a:r>
            <a:r>
              <a:rPr lang="de-A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values</a:t>
            </a:r>
            <a:r>
              <a:rPr lang="de-A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A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social</a:t>
            </a:r>
            <a:r>
              <a:rPr lang="de-A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norm, environmental </a:t>
            </a:r>
            <a:r>
              <a:rPr lang="de-A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concern</a:t>
            </a:r>
            <a:r>
              <a:rPr lang="de-A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A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attitudes</a:t>
            </a:r>
            <a:r>
              <a:rPr lang="de-A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A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morality</a:t>
            </a:r>
            <a:r>
              <a:rPr lang="de-A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A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environmental </a:t>
            </a:r>
            <a:r>
              <a:rPr lang="de-A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efficacy</a:t>
            </a:r>
            <a:r>
              <a:rPr lang="de-A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via </a:t>
            </a:r>
            <a:r>
              <a:rPr lang="de-A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A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ABC </a:t>
            </a:r>
            <a:r>
              <a:rPr lang="de-A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psychological</a:t>
            </a:r>
            <a:r>
              <a:rPr lang="de-A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models</a:t>
            </a:r>
            <a:endParaRPr lang="de-AT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AT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A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approaches</a:t>
            </a:r>
            <a:r>
              <a:rPr lang="de-A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A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SC </a:t>
            </a:r>
            <a:r>
              <a:rPr lang="de-A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based</a:t>
            </a:r>
            <a:r>
              <a:rPr lang="de-A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</a:t>
            </a:r>
            <a:r>
              <a:rPr lang="de-A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individualization</a:t>
            </a:r>
            <a:r>
              <a:rPr lang="de-A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A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social-cognitive</a:t>
            </a:r>
            <a:r>
              <a:rPr lang="de-A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reductionism</a:t>
            </a:r>
            <a:r>
              <a:rPr lang="de-A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</a:t>
            </a:r>
            <a:r>
              <a:rPr lang="de-A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yet</a:t>
            </a:r>
            <a:r>
              <a:rPr lang="de-A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A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</a:t>
            </a:r>
            <a:r>
              <a:rPr lang="de-A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proven</a:t>
            </a:r>
            <a:r>
              <a:rPr lang="de-A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effective</a:t>
            </a:r>
            <a:r>
              <a:rPr lang="de-A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de-A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translating</a:t>
            </a:r>
            <a:r>
              <a:rPr lang="de-A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A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attitudes</a:t>
            </a:r>
            <a:r>
              <a:rPr lang="de-A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into</a:t>
            </a:r>
            <a:r>
              <a:rPr lang="de-A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sustainable</a:t>
            </a:r>
            <a:r>
              <a:rPr lang="de-A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behaviors</a:t>
            </a:r>
            <a:r>
              <a:rPr lang="de-A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A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achieving</a:t>
            </a:r>
            <a:r>
              <a:rPr lang="de-A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durable </a:t>
            </a:r>
            <a:r>
              <a:rPr lang="de-A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A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generalizable</a:t>
            </a:r>
            <a:r>
              <a:rPr lang="de-A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change</a:t>
            </a:r>
            <a:r>
              <a:rPr lang="de-A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(e.g. Davies et al., 2020).</a:t>
            </a:r>
            <a:endParaRPr lang="en-AU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C73D2C-B2A6-40CD-AD4A-13FAD23EE052}" type="slidenum">
              <a:rPr lang="de-AT" smtClean="0"/>
              <a:t>10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26000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24780-DB00-4A87-AF52-AE94F8FBEF0E}" type="slidenum">
              <a:rPr lang="de-DE" smtClean="0"/>
              <a:pPr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3509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/>
          <p:cNvSpPr/>
          <p:nvPr userDrawn="1"/>
        </p:nvSpPr>
        <p:spPr>
          <a:xfrm>
            <a:off x="0" y="1772816"/>
            <a:ext cx="12192000" cy="2304256"/>
          </a:xfrm>
          <a:prstGeom prst="rect">
            <a:avLst/>
          </a:prstGeom>
          <a:solidFill>
            <a:srgbClr val="861A59">
              <a:alpha val="80000"/>
            </a:srgbClr>
          </a:solidFill>
          <a:ln>
            <a:solidFill>
              <a:srgbClr val="861A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latin typeface="Verdana" pitchFamily="34" charset="0"/>
            </a:endParaRPr>
          </a:p>
        </p:txBody>
      </p:sp>
      <p:sp>
        <p:nvSpPr>
          <p:cNvPr id="11" name="Rechteck 10"/>
          <p:cNvSpPr/>
          <p:nvPr userDrawn="1"/>
        </p:nvSpPr>
        <p:spPr>
          <a:xfrm>
            <a:off x="0" y="3212976"/>
            <a:ext cx="11376587" cy="864096"/>
          </a:xfrm>
          <a:prstGeom prst="rect">
            <a:avLst/>
          </a:prstGeom>
          <a:solidFill>
            <a:schemeClr val="bg1">
              <a:lumMod val="95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5166" name="Rectangle 46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007533" y="1772817"/>
            <a:ext cx="10363200" cy="14700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defRPr sz="4000" b="0"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en-GB" noProof="0" dirty="0"/>
              <a:t>Title of the Chapter</a:t>
            </a:r>
          </a:p>
        </p:txBody>
      </p:sp>
      <p:sp>
        <p:nvSpPr>
          <p:cNvPr id="5167" name="Rectangle 47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007434" y="3429000"/>
            <a:ext cx="10369153" cy="43204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Lesson XX: Title</a:t>
            </a:r>
          </a:p>
          <a:p>
            <a:endParaRPr lang="en-GB" noProof="0" dirty="0"/>
          </a:p>
        </p:txBody>
      </p:sp>
      <p:sp>
        <p:nvSpPr>
          <p:cNvPr id="20" name="Rechteck 19"/>
          <p:cNvSpPr/>
          <p:nvPr userDrawn="1"/>
        </p:nvSpPr>
        <p:spPr>
          <a:xfrm>
            <a:off x="11376587" y="1772816"/>
            <a:ext cx="815413" cy="2304256"/>
          </a:xfrm>
          <a:prstGeom prst="rect">
            <a:avLst/>
          </a:prstGeom>
          <a:solidFill>
            <a:srgbClr val="95843F">
              <a:alpha val="80000"/>
            </a:srgbClr>
          </a:solidFill>
          <a:ln>
            <a:solidFill>
              <a:srgbClr val="9584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9" name="Textfeld 28"/>
          <p:cNvSpPr txBox="1"/>
          <p:nvPr userDrawn="1"/>
        </p:nvSpPr>
        <p:spPr>
          <a:xfrm>
            <a:off x="895912" y="6441952"/>
            <a:ext cx="994026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noProof="0" dirty="0">
                <a:solidFill>
                  <a:schemeClr val="bg1">
                    <a:lumMod val="65000"/>
                  </a:schemeClr>
                </a:solidFill>
                <a:latin typeface="Verdana" pitchFamily="34" charset="0"/>
              </a:rPr>
              <a:t>Course: </a:t>
            </a:r>
            <a:r>
              <a:rPr lang="en-GB" sz="1050" kern="1200" noProof="0" dirty="0" smtClean="0">
                <a:solidFill>
                  <a:schemeClr val="bg1">
                    <a:lumMod val="6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Sustainability</a:t>
            </a:r>
            <a:r>
              <a:rPr lang="en-GB" sz="1050" kern="1200" baseline="0" noProof="0" dirty="0" smtClean="0">
                <a:solidFill>
                  <a:schemeClr val="bg1">
                    <a:lumMod val="6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Communication </a:t>
            </a:r>
            <a:r>
              <a:rPr lang="en-GB" sz="1050" kern="1200" noProof="0" dirty="0" smtClean="0">
                <a:solidFill>
                  <a:schemeClr val="bg1">
                    <a:lumMod val="6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                                                            </a:t>
            </a:r>
            <a:r>
              <a:rPr lang="en-GB" sz="1050" kern="1200" noProof="0" dirty="0">
                <a:solidFill>
                  <a:schemeClr val="bg1">
                    <a:lumMod val="6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			</a:t>
            </a:r>
            <a:r>
              <a:rPr lang="en-GB" sz="1050" i="1" noProof="0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produced by…</a:t>
            </a:r>
            <a:endParaRPr lang="en-GB" sz="1050" i="1" noProof="0" dirty="0">
              <a:solidFill>
                <a:schemeClr val="bg1">
                  <a:lumMod val="65000"/>
                </a:schemeClr>
              </a:solidFill>
              <a:latin typeface="Verdana" pitchFamily="34" charset="0"/>
            </a:endParaRPr>
          </a:p>
        </p:txBody>
      </p:sp>
      <p:sp>
        <p:nvSpPr>
          <p:cNvPr id="2" name="Textfeld 1"/>
          <p:cNvSpPr txBox="1"/>
          <p:nvPr userDrawn="1"/>
        </p:nvSpPr>
        <p:spPr>
          <a:xfrm>
            <a:off x="927319" y="4509651"/>
            <a:ext cx="81609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noProof="0" dirty="0"/>
              <a:t>Assoc Prof. </a:t>
            </a:r>
            <a:r>
              <a:rPr lang="en-GB" sz="1600" noProof="0" dirty="0" err="1"/>
              <a:t>Dr.</a:t>
            </a:r>
            <a:r>
              <a:rPr lang="en-GB" sz="1600" noProof="0" dirty="0"/>
              <a:t> </a:t>
            </a:r>
            <a:r>
              <a:rPr lang="en-GB" sz="1600" noProof="0" dirty="0" err="1"/>
              <a:t>habil</a:t>
            </a:r>
            <a:r>
              <a:rPr lang="en-GB" sz="1600" noProof="0" dirty="0"/>
              <a:t> Franzisca </a:t>
            </a:r>
            <a:r>
              <a:rPr lang="en-GB" sz="1600" noProof="0" dirty="0" err="1"/>
              <a:t>Weder</a:t>
            </a:r>
            <a:endParaRPr lang="en-GB" sz="1600" baseline="0" noProof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School of Communication and Arts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University of Queensland, Brisbane, Australia</a:t>
            </a:r>
          </a:p>
          <a:p>
            <a:endParaRPr lang="en-GB" sz="1600" noProof="0" dirty="0"/>
          </a:p>
        </p:txBody>
      </p:sp>
      <p:grpSp>
        <p:nvGrpSpPr>
          <p:cNvPr id="4" name="Gruppieren 3"/>
          <p:cNvGrpSpPr/>
          <p:nvPr userDrawn="1"/>
        </p:nvGrpSpPr>
        <p:grpSpPr>
          <a:xfrm>
            <a:off x="10384219" y="5420193"/>
            <a:ext cx="1622556" cy="805735"/>
            <a:chOff x="7610964" y="4365104"/>
            <a:chExt cx="1504950" cy="805735"/>
          </a:xfrm>
        </p:grpSpPr>
        <p:pic>
          <p:nvPicPr>
            <p:cNvPr id="15" name="Grafik 14" descr="logo4c"/>
            <p:cNvPicPr/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610964" y="4365104"/>
              <a:ext cx="1468100" cy="28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" name="Picture 3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0964" y="4785076"/>
              <a:ext cx="1504950" cy="385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016660" y="6441300"/>
            <a:ext cx="1056004" cy="37207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16632"/>
            <a:ext cx="2916070" cy="13332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99456" y="476672"/>
            <a:ext cx="10753195" cy="504056"/>
          </a:xfrm>
          <a:noFill/>
          <a:ln>
            <a:noFill/>
          </a:ln>
        </p:spPr>
        <p:txBody>
          <a:bodyPr anchor="ctr">
            <a:normAutofit/>
          </a:bodyPr>
          <a:lstStyle>
            <a:lvl1pPr algn="ctr">
              <a:defRPr sz="24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99456" y="1600201"/>
            <a:ext cx="10753196" cy="45259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GB" noProof="0" dirty="0" err="1"/>
              <a:t>Textmasterformate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99456" y="476672"/>
            <a:ext cx="10753195" cy="504056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199456" y="1600201"/>
            <a:ext cx="516877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/>
              <a:t>Textmasterformate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600056" y="1600201"/>
            <a:ext cx="535617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/>
              <a:t>Textmasterformate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99456" y="476672"/>
            <a:ext cx="10992544" cy="504056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1187844" y="505119"/>
            <a:ext cx="10753195" cy="619625"/>
          </a:xfrm>
          <a:prstGeom prst="rect">
            <a:avLst/>
          </a:prstGeom>
          <a:solidFill>
            <a:srgbClr val="861A59"/>
          </a:solidFill>
          <a:ln>
            <a:solidFill>
              <a:srgbClr val="861A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223718" y="500753"/>
            <a:ext cx="10728933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199456" y="1600201"/>
            <a:ext cx="1075319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err="1"/>
              <a:t>Textmasterformate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11" name="Fußzeilenplatzhalter 12"/>
          <p:cNvSpPr txBox="1">
            <a:spLocks/>
          </p:cNvSpPr>
          <p:nvPr userDrawn="1"/>
        </p:nvSpPr>
        <p:spPr>
          <a:xfrm>
            <a:off x="1104800" y="44624"/>
            <a:ext cx="10967864" cy="432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Sustainability </a:t>
            </a:r>
            <a:r>
              <a:rPr lang="en-GB" sz="1200" kern="1200" dirty="0" smtClean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Communication</a:t>
            </a:r>
            <a:endParaRPr lang="en-GB" sz="1200" kern="1200" dirty="0">
              <a:solidFill>
                <a:schemeClr val="tx1">
                  <a:tint val="75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kern="1200" dirty="0">
                <a:solidFill>
                  <a:schemeClr val="tx1">
                    <a:tint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Communication about Sustainability 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• </a:t>
            </a: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Lesson 04: Sustainable Consumption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12" name="Rechteck 11"/>
          <p:cNvSpPr/>
          <p:nvPr userDrawn="1"/>
        </p:nvSpPr>
        <p:spPr>
          <a:xfrm>
            <a:off x="11941039" y="476672"/>
            <a:ext cx="250961" cy="648072"/>
          </a:xfrm>
          <a:prstGeom prst="rect">
            <a:avLst/>
          </a:prstGeom>
          <a:solidFill>
            <a:srgbClr val="95843F">
              <a:alpha val="80000"/>
            </a:srgbClr>
          </a:solidFill>
          <a:ln w="3175">
            <a:solidFill>
              <a:srgbClr val="BEBC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3" name="Rechteck 12"/>
          <p:cNvSpPr/>
          <p:nvPr userDrawn="1"/>
        </p:nvSpPr>
        <p:spPr>
          <a:xfrm>
            <a:off x="1091834" y="992769"/>
            <a:ext cx="10849205" cy="144016"/>
          </a:xfrm>
          <a:prstGeom prst="rect">
            <a:avLst/>
          </a:prstGeom>
          <a:solidFill>
            <a:schemeClr val="bg1">
              <a:lumMod val="95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896647" y="6309320"/>
            <a:ext cx="1056004" cy="372076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63902" y="158442"/>
            <a:ext cx="916320" cy="13470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3" r:id="rId2"/>
    <p:sldLayoutId id="2147483665" r:id="rId3"/>
    <p:sldLayoutId id="2147483667" r:id="rId4"/>
  </p:sldLayoutIdLst>
  <p:hf sldNum="0" hdr="0" dt="0"/>
  <p:txStyles>
    <p:titleStyle>
      <a:lvl1pPr marL="0" indent="0" algn="ctr" defTabSz="914400" rtl="0" eaLnBrk="1" latinLnBrk="0" hangingPunct="1">
        <a:spcBef>
          <a:spcPct val="0"/>
        </a:spcBef>
        <a:buNone/>
        <a:defRPr sz="2400" b="0" kern="1200">
          <a:solidFill>
            <a:schemeClr val="bg1"/>
          </a:solidFill>
          <a:latin typeface="Verdan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Verdan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Communication </a:t>
            </a:r>
            <a:r>
              <a:rPr lang="de-DE" dirty="0" err="1">
                <a:solidFill>
                  <a:schemeClr val="bg1"/>
                </a:solidFill>
              </a:rPr>
              <a:t>about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Sustainability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Untertitel 9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de-DE" dirty="0" err="1" smtClean="0"/>
              <a:t>Lesson</a:t>
            </a:r>
            <a:r>
              <a:rPr lang="de-DE" dirty="0" smtClean="0"/>
              <a:t> </a:t>
            </a:r>
            <a:r>
              <a:rPr lang="de-DE" dirty="0" smtClean="0">
                <a:solidFill>
                  <a:schemeClr val="bg1"/>
                </a:solidFill>
              </a:rPr>
              <a:t>04</a:t>
            </a:r>
            <a:r>
              <a:rPr lang="de-DE" dirty="0">
                <a:solidFill>
                  <a:schemeClr val="bg1"/>
                </a:solidFill>
              </a:rPr>
              <a:t>: </a:t>
            </a:r>
            <a:r>
              <a:rPr lang="de-DE" dirty="0" err="1">
                <a:solidFill>
                  <a:schemeClr val="bg1"/>
                </a:solidFill>
              </a:rPr>
              <a:t>Sustainable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Consumption</a:t>
            </a:r>
            <a:endParaRPr lang="de-DE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030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00BB1E-3540-474D-BAD7-8AABCA071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5138" y="857675"/>
            <a:ext cx="3113366" cy="362284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5000"/>
              </a:lnSpc>
            </a:pPr>
            <a:r>
              <a:rPr lang="en-US" sz="3000" b="1" cap="all">
                <a:solidFill>
                  <a:srgbClr val="FFFFFF"/>
                </a:solidFill>
              </a:rPr>
              <a:t>3. Who is responsible?</a:t>
            </a:r>
          </a:p>
        </p:txBody>
      </p:sp>
      <p:pic>
        <p:nvPicPr>
          <p:cNvPr id="5124" name="Picture 4" descr="30+ Fast Fashion Brands To Avoid For A More Sustainable Future - The Pretty  Planeteer">
            <a:extLst>
              <a:ext uri="{FF2B5EF4-FFF2-40B4-BE49-F238E27FC236}">
                <a16:creationId xmlns:a16="http://schemas.microsoft.com/office/drawing/2014/main" id="{BD47817A-9561-E14D-93BE-7AC120A7542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8" r="1580" b="-2"/>
          <a:stretch/>
        </p:blipFill>
        <p:spPr bwMode="auto">
          <a:xfrm>
            <a:off x="3073212" y="1412776"/>
            <a:ext cx="6045576" cy="5140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2A38E02C-2B39-0840-A4A4-31F3E5A82891}"/>
              </a:ext>
            </a:extLst>
          </p:cNvPr>
          <p:cNvSpPr txBox="1">
            <a:spLocks/>
          </p:cNvSpPr>
          <p:nvPr/>
        </p:nvSpPr>
        <p:spPr>
          <a:xfrm>
            <a:off x="1199456" y="476672"/>
            <a:ext cx="10753195" cy="50405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2400" b="0" kern="1200">
                <a:solidFill>
                  <a:schemeClr val="bg1"/>
                </a:solidFill>
                <a:latin typeface="Verdana" pitchFamily="34" charset="0"/>
                <a:ea typeface="+mj-ea"/>
                <a:cs typeface="+mj-cs"/>
              </a:defRPr>
            </a:lvl1pPr>
          </a:lstStyle>
          <a:p>
            <a:r>
              <a:rPr lang="en-AU"/>
              <a:t>B. Relevance &amp; Responsibilities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0632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5B7914D2-FD8A-A745-AC1E-0033CB9F4595}"/>
              </a:ext>
            </a:extLst>
          </p:cNvPr>
          <p:cNvSpPr txBox="1">
            <a:spLocks/>
          </p:cNvSpPr>
          <p:nvPr/>
        </p:nvSpPr>
        <p:spPr>
          <a:xfrm>
            <a:off x="1199456" y="476672"/>
            <a:ext cx="10753195" cy="50405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2400" b="0" kern="1200">
                <a:solidFill>
                  <a:schemeClr val="bg1"/>
                </a:solidFill>
                <a:latin typeface="Verdana" pitchFamily="34" charset="0"/>
                <a:ea typeface="+mj-ea"/>
                <a:cs typeface="+mj-cs"/>
              </a:defRPr>
            </a:lvl1pPr>
          </a:lstStyle>
          <a:p>
            <a:r>
              <a:rPr lang="en-AU" dirty="0"/>
              <a:t>C. Research focus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14930DD-2F47-5440-AE62-4D8CC4509A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sustainable practices alongside sustainable food and purchasing are the most frequently studied aspects of SC </a:t>
            </a:r>
            <a:r>
              <a:rPr lang="en-GB" sz="1600" dirty="0" smtClean="0"/>
              <a:t>(</a:t>
            </a:r>
            <a:r>
              <a:rPr lang="en-GB" sz="1600" dirty="0" err="1" smtClean="0"/>
              <a:t>Gustavsen</a:t>
            </a:r>
            <a:r>
              <a:rPr lang="en-GB" sz="1600" dirty="0" smtClean="0"/>
              <a:t> &amp; </a:t>
            </a:r>
            <a:r>
              <a:rPr lang="en-GB" sz="1600" dirty="0" err="1" smtClean="0"/>
              <a:t>Hegnes</a:t>
            </a:r>
            <a:r>
              <a:rPr lang="en-GB" sz="1600" dirty="0" smtClean="0"/>
              <a:t>, 2020; Sanchez-</a:t>
            </a:r>
            <a:r>
              <a:rPr lang="en-GB" sz="1600" dirty="0" err="1" smtClean="0"/>
              <a:t>Sabate</a:t>
            </a:r>
            <a:r>
              <a:rPr lang="en-GB" sz="1600" dirty="0" smtClean="0"/>
              <a:t> &amp; </a:t>
            </a:r>
            <a:r>
              <a:rPr lang="en-GB" sz="1600" dirty="0" err="1" smtClean="0"/>
              <a:t>Sabate</a:t>
            </a:r>
            <a:r>
              <a:rPr lang="en-GB" sz="1600" dirty="0" smtClean="0"/>
              <a:t>, 2019; </a:t>
            </a:r>
            <a:r>
              <a:rPr lang="en-GB" sz="1600" dirty="0" err="1" smtClean="0"/>
              <a:t>Morone</a:t>
            </a:r>
            <a:r>
              <a:rPr lang="en-GB" sz="1600" dirty="0" smtClean="0"/>
              <a:t> et al., 2017, </a:t>
            </a:r>
            <a:r>
              <a:rPr lang="en-GB" sz="1600" dirty="0" err="1" smtClean="0"/>
              <a:t>Vermeir</a:t>
            </a:r>
            <a:r>
              <a:rPr lang="en-GB" sz="1600" dirty="0" smtClean="0"/>
              <a:t> &amp; </a:t>
            </a:r>
            <a:r>
              <a:rPr lang="en-GB" sz="1600" dirty="0" err="1" smtClean="0"/>
              <a:t>Verbeke</a:t>
            </a:r>
            <a:r>
              <a:rPr lang="en-GB" sz="1600" dirty="0" smtClean="0"/>
              <a:t>, 2006) </a:t>
            </a:r>
          </a:p>
          <a:p>
            <a:r>
              <a:rPr lang="en-GB" sz="2400" dirty="0" smtClean="0"/>
              <a:t>sustainable food / eating behaviour: heavily </a:t>
            </a:r>
            <a:r>
              <a:rPr lang="en-GB" sz="2400" dirty="0" err="1" smtClean="0"/>
              <a:t>medialized</a:t>
            </a:r>
            <a:r>
              <a:rPr lang="en-GB" sz="2400" dirty="0" smtClean="0"/>
              <a:t> </a:t>
            </a:r>
            <a:r>
              <a:rPr lang="en-GB" sz="1600" dirty="0" smtClean="0"/>
              <a:t>(</a:t>
            </a:r>
            <a:r>
              <a:rPr lang="en-GB" sz="1600" dirty="0" err="1" smtClean="0"/>
              <a:t>Halkier</a:t>
            </a:r>
            <a:r>
              <a:rPr lang="en-GB" sz="1600" dirty="0" smtClean="0"/>
              <a:t>, 2010; </a:t>
            </a:r>
            <a:r>
              <a:rPr lang="en-GB" sz="1600" dirty="0" err="1" smtClean="0"/>
              <a:t>Skitka</a:t>
            </a:r>
            <a:r>
              <a:rPr lang="en-GB" sz="1600" dirty="0" smtClean="0"/>
              <a:t> et al., 2021; Weder et al., forthcoming).</a:t>
            </a:r>
          </a:p>
          <a:p>
            <a:r>
              <a:rPr lang="en-GB" sz="2400" dirty="0" smtClean="0"/>
              <a:t>consumer behaviour – marketing! </a:t>
            </a:r>
            <a:r>
              <a:rPr lang="en-GB" sz="1600" dirty="0" smtClean="0"/>
              <a:t>(e.g. </a:t>
            </a:r>
            <a:r>
              <a:rPr lang="en-GB" sz="1600" dirty="0" err="1" smtClean="0"/>
              <a:t>Belotti</a:t>
            </a:r>
            <a:r>
              <a:rPr lang="en-GB" sz="1600" dirty="0" smtClean="0"/>
              <a:t> &amp; </a:t>
            </a:r>
            <a:r>
              <a:rPr lang="en-GB" sz="1600" dirty="0" err="1" smtClean="0"/>
              <a:t>Panzone</a:t>
            </a:r>
            <a:r>
              <a:rPr lang="en-GB" sz="1600" dirty="0" smtClean="0"/>
              <a:t>, 2016; Castro &amp; Lima, 2001; Davis et al., 2020; </a:t>
            </a:r>
            <a:r>
              <a:rPr lang="en-GB" sz="1600" dirty="0" err="1" smtClean="0"/>
              <a:t>Lunde</a:t>
            </a:r>
            <a:r>
              <a:rPr lang="en-GB" sz="1600" dirty="0" smtClean="0"/>
              <a:t>, 2018; White, Habib, &amp; </a:t>
            </a:r>
            <a:r>
              <a:rPr lang="en-GB" sz="1600" dirty="0" err="1" smtClean="0"/>
              <a:t>Hardisty</a:t>
            </a:r>
            <a:r>
              <a:rPr lang="en-GB" sz="1600" dirty="0" smtClean="0"/>
              <a:t>, 2019) </a:t>
            </a:r>
          </a:p>
          <a:p>
            <a:r>
              <a:rPr lang="en-GB" sz="2400" dirty="0" smtClean="0"/>
              <a:t>HOWEVER: taking into the account a social view – different contexts and the many aspects and complexities of daily life and acknowledging that SC is about social rather than just individual change </a:t>
            </a:r>
            <a:r>
              <a:rPr lang="en-GB" sz="1600" dirty="0" smtClean="0"/>
              <a:t>(Hargreaves, 2011).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2425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75CA439-43C5-4A4D-8E6C-6AE78D20F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D. Policy &amp; Frameworks</a:t>
            </a:r>
          </a:p>
        </p:txBody>
      </p:sp>
      <p:graphicFrame>
        <p:nvGraphicFramePr>
          <p:cNvPr id="9" name="Inhaltsplatzhalter 7">
            <a:extLst>
              <a:ext uri="{FF2B5EF4-FFF2-40B4-BE49-F238E27FC236}">
                <a16:creationId xmlns:a16="http://schemas.microsoft.com/office/drawing/2014/main" id="{B45F06FC-E1F3-3248-810A-2BFED269E7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8592121"/>
              </p:ext>
            </p:extLst>
          </p:nvPr>
        </p:nvGraphicFramePr>
        <p:xfrm>
          <a:off x="1639721" y="1964447"/>
          <a:ext cx="9872663" cy="3797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39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75CA439-43C5-4A4D-8E6C-6AE78D20F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D. Policy &amp; Frameworks</a:t>
            </a:r>
          </a:p>
        </p:txBody>
      </p:sp>
      <p:graphicFrame>
        <p:nvGraphicFramePr>
          <p:cNvPr id="5" name="Inhaltsplatzhalter 7">
            <a:extLst>
              <a:ext uri="{FF2B5EF4-FFF2-40B4-BE49-F238E27FC236}">
                <a16:creationId xmlns:a16="http://schemas.microsoft.com/office/drawing/2014/main" id="{0E86EC0C-182B-AA49-9AA2-24EA3ADA1C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1399731"/>
              </p:ext>
            </p:extLst>
          </p:nvPr>
        </p:nvGraphicFramePr>
        <p:xfrm>
          <a:off x="1172319" y="2204864"/>
          <a:ext cx="10828337" cy="3538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0967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Inhaltsplatzhalter 7">
            <a:extLst>
              <a:ext uri="{FF2B5EF4-FFF2-40B4-BE49-F238E27FC236}">
                <a16:creationId xmlns:a16="http://schemas.microsoft.com/office/drawing/2014/main" id="{AC5A4579-C882-BE4A-8D14-5CF281C7A6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0545836"/>
              </p:ext>
            </p:extLst>
          </p:nvPr>
        </p:nvGraphicFramePr>
        <p:xfrm>
          <a:off x="1200150" y="1600200"/>
          <a:ext cx="1075213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el 3">
            <a:extLst>
              <a:ext uri="{FF2B5EF4-FFF2-40B4-BE49-F238E27FC236}">
                <a16:creationId xmlns:a16="http://schemas.microsoft.com/office/drawing/2014/main" id="{175CA439-43C5-4A4D-8E6C-6AE78D20FAFC}"/>
              </a:ext>
            </a:extLst>
          </p:cNvPr>
          <p:cNvSpPr txBox="1">
            <a:spLocks/>
          </p:cNvSpPr>
          <p:nvPr/>
        </p:nvSpPr>
        <p:spPr>
          <a:xfrm>
            <a:off x="1199456" y="476672"/>
            <a:ext cx="10753195" cy="50405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2400" b="0" kern="1200">
                <a:solidFill>
                  <a:schemeClr val="bg1"/>
                </a:solidFill>
                <a:latin typeface="Verdana" pitchFamily="34" charset="0"/>
                <a:ea typeface="+mj-ea"/>
                <a:cs typeface="+mj-cs"/>
              </a:defRPr>
            </a:lvl1pPr>
          </a:lstStyle>
          <a:p>
            <a:r>
              <a:rPr lang="en-AU" dirty="0" smtClean="0"/>
              <a:t>D. Policy &amp; Frameworks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92655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feil nach unten 9"/>
          <p:cNvSpPr/>
          <p:nvPr/>
        </p:nvSpPr>
        <p:spPr>
          <a:xfrm>
            <a:off x="5792597" y="2952395"/>
            <a:ext cx="720080" cy="864096"/>
          </a:xfrm>
          <a:prstGeom prst="downArrow">
            <a:avLst/>
          </a:prstGeom>
          <a:solidFill>
            <a:srgbClr val="861A59"/>
          </a:solidFill>
          <a:ln>
            <a:solidFill>
              <a:srgbClr val="861A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Pfeil nach unten 10"/>
          <p:cNvSpPr/>
          <p:nvPr/>
        </p:nvSpPr>
        <p:spPr>
          <a:xfrm rot="17891471">
            <a:off x="4017575" y="3836126"/>
            <a:ext cx="720080" cy="864096"/>
          </a:xfrm>
          <a:prstGeom prst="downArrow">
            <a:avLst/>
          </a:prstGeom>
          <a:solidFill>
            <a:srgbClr val="861A59"/>
          </a:solidFill>
          <a:ln>
            <a:solidFill>
              <a:srgbClr val="861A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Pfeil nach unten 5"/>
          <p:cNvSpPr/>
          <p:nvPr/>
        </p:nvSpPr>
        <p:spPr>
          <a:xfrm rot="3077336">
            <a:off x="7758029" y="3909490"/>
            <a:ext cx="720080" cy="864096"/>
          </a:xfrm>
          <a:prstGeom prst="downArrow">
            <a:avLst/>
          </a:prstGeom>
          <a:solidFill>
            <a:srgbClr val="861A59"/>
          </a:solidFill>
          <a:ln>
            <a:solidFill>
              <a:srgbClr val="861A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BC7761F-AE06-E24E-A3D3-2C06E48BB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E. Communication Perspective on Consumption</a:t>
            </a:r>
          </a:p>
        </p:txBody>
      </p:sp>
      <p:sp>
        <p:nvSpPr>
          <p:cNvPr id="4" name="Ellipse 3"/>
          <p:cNvSpPr/>
          <p:nvPr/>
        </p:nvSpPr>
        <p:spPr>
          <a:xfrm>
            <a:off x="5015880" y="4077072"/>
            <a:ext cx="2376264" cy="2160240"/>
          </a:xfrm>
          <a:prstGeom prst="ellipse">
            <a:avLst/>
          </a:prstGeom>
          <a:solidFill>
            <a:srgbClr val="95843F"/>
          </a:solidFill>
          <a:ln>
            <a:solidFill>
              <a:srgbClr val="9584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 smtClean="0"/>
              <a:t>Sustainable</a:t>
            </a:r>
            <a:r>
              <a:rPr lang="de-DE" sz="2400" dirty="0" smtClean="0"/>
              <a:t> Practices</a:t>
            </a:r>
            <a:endParaRPr lang="de-DE" sz="2400" dirty="0"/>
          </a:p>
        </p:txBody>
      </p:sp>
      <p:sp>
        <p:nvSpPr>
          <p:cNvPr id="5" name="Abgerundetes Rechteck 4"/>
          <p:cNvSpPr/>
          <p:nvPr/>
        </p:nvSpPr>
        <p:spPr>
          <a:xfrm>
            <a:off x="2063552" y="2780928"/>
            <a:ext cx="2160240" cy="1584176"/>
          </a:xfrm>
          <a:prstGeom prst="roundRect">
            <a:avLst/>
          </a:prstGeom>
          <a:solidFill>
            <a:srgbClr val="BEBC32"/>
          </a:solidFill>
          <a:ln>
            <a:solidFill>
              <a:srgbClr val="BEBC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smtClean="0"/>
              <a:t>Public Awareness</a:t>
            </a:r>
            <a:endParaRPr lang="de-DE" sz="2400" dirty="0"/>
          </a:p>
        </p:txBody>
      </p:sp>
      <p:sp>
        <p:nvSpPr>
          <p:cNvPr id="7" name="Abgerundetes Rechteck 6"/>
          <p:cNvSpPr/>
          <p:nvPr/>
        </p:nvSpPr>
        <p:spPr>
          <a:xfrm>
            <a:off x="8184232" y="2757362"/>
            <a:ext cx="2160240" cy="1584176"/>
          </a:xfrm>
          <a:prstGeom prst="roundRect">
            <a:avLst/>
          </a:prstGeom>
          <a:solidFill>
            <a:srgbClr val="DFC638"/>
          </a:solidFill>
          <a:ln>
            <a:solidFill>
              <a:srgbClr val="DFC6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 smtClean="0"/>
              <a:t>Societal</a:t>
            </a:r>
            <a:r>
              <a:rPr lang="de-DE" sz="2400" dirty="0" smtClean="0"/>
              <a:t> </a:t>
            </a:r>
            <a:r>
              <a:rPr lang="de-DE" sz="2400" dirty="0" err="1" smtClean="0"/>
              <a:t>Norms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Values</a:t>
            </a:r>
            <a:endParaRPr lang="de-DE" sz="2400" dirty="0"/>
          </a:p>
        </p:txBody>
      </p:sp>
      <p:sp>
        <p:nvSpPr>
          <p:cNvPr id="8" name="Abgerundetes Rechteck 7"/>
          <p:cNvSpPr/>
          <p:nvPr/>
        </p:nvSpPr>
        <p:spPr>
          <a:xfrm>
            <a:off x="5087888" y="1700808"/>
            <a:ext cx="2160240" cy="1584176"/>
          </a:xfrm>
          <a:prstGeom prst="roundRect">
            <a:avLst/>
          </a:prstGeom>
          <a:solidFill>
            <a:srgbClr val="00664B"/>
          </a:solidFill>
          <a:ln>
            <a:solidFill>
              <a:srgbClr val="0066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smtClean="0"/>
              <a:t>Environmental </a:t>
            </a:r>
            <a:r>
              <a:rPr lang="de-DE" sz="2400" dirty="0" err="1" smtClean="0"/>
              <a:t>Attitudes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Behaviour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765449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AB9BB2-6FAB-234F-94F5-A06D6709A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E. Communication Perspective on Consumption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098BEF2-4BB4-144B-B908-E67D1A4C4F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Social practices</a:t>
            </a:r>
          </a:p>
        </p:txBody>
      </p:sp>
    </p:spTree>
    <p:extLst>
      <p:ext uri="{BB962C8B-B14F-4D97-AF65-F5344CB8AC3E}">
        <p14:creationId xmlns:p14="http://schemas.microsoft.com/office/powerpoint/2010/main" val="3514871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AB9BB2-6FAB-234F-94F5-A06D6709A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E. Communication Perspective on Consumption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098BEF2-4BB4-144B-B908-E67D1A4C4F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Social representations</a:t>
            </a:r>
          </a:p>
        </p:txBody>
      </p:sp>
    </p:spTree>
    <p:extLst>
      <p:ext uri="{BB962C8B-B14F-4D97-AF65-F5344CB8AC3E}">
        <p14:creationId xmlns:p14="http://schemas.microsoft.com/office/powerpoint/2010/main" val="11067050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9B31E9-E598-B042-B4CF-D0B8640E8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E. Communication Perspective on Consumption</a:t>
            </a:r>
          </a:p>
        </p:txBody>
      </p:sp>
      <p:pic>
        <p:nvPicPr>
          <p:cNvPr id="4" name="image1.png">
            <a:extLst>
              <a:ext uri="{FF2B5EF4-FFF2-40B4-BE49-F238E27FC236}">
                <a16:creationId xmlns:a16="http://schemas.microsoft.com/office/drawing/2014/main" id="{31A474B7-005B-844F-AF99-B0CA297C5BDB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359696" y="2279006"/>
            <a:ext cx="5184576" cy="3168352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6789642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0A876A-5837-9746-8670-10F59A4C6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E. Communication Perspective on Consumption</a:t>
            </a:r>
          </a:p>
        </p:txBody>
      </p:sp>
      <p:pic>
        <p:nvPicPr>
          <p:cNvPr id="4" name="image2.png">
            <a:extLst>
              <a:ext uri="{FF2B5EF4-FFF2-40B4-BE49-F238E27FC236}">
                <a16:creationId xmlns:a16="http://schemas.microsoft.com/office/drawing/2014/main" id="{5F02BAA5-C745-3E45-B185-E2CC2C7C06F6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607978" y="1988840"/>
            <a:ext cx="8976043" cy="3457922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755101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99456" y="476672"/>
            <a:ext cx="10753200" cy="505528"/>
          </a:xfrm>
        </p:spPr>
        <p:txBody>
          <a:bodyPr/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Übersicht zur gesamten Lerneinheit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99456" y="1484784"/>
            <a:ext cx="10753200" cy="4525200"/>
          </a:xfrm>
        </p:spPr>
        <p:txBody>
          <a:bodyPr/>
          <a:lstStyle/>
          <a:p>
            <a:pPr>
              <a:buNone/>
            </a:pPr>
            <a:r>
              <a:rPr lang="de-DE" dirty="0"/>
              <a:t>Episode </a:t>
            </a:r>
            <a:r>
              <a:rPr lang="de-DE" dirty="0" smtClean="0"/>
              <a:t>1</a:t>
            </a:r>
            <a:r>
              <a:rPr lang="de-DE" dirty="0"/>
              <a:t>: </a:t>
            </a:r>
            <a:r>
              <a:rPr lang="de-DE" dirty="0" smtClean="0"/>
              <a:t>	Key </a:t>
            </a:r>
            <a:r>
              <a:rPr lang="de-DE" dirty="0" err="1"/>
              <a:t>concepts</a:t>
            </a:r>
            <a:r>
              <a:rPr lang="de-DE" dirty="0"/>
              <a:t> of </a:t>
            </a:r>
            <a:r>
              <a:rPr lang="de-DE" dirty="0" err="1"/>
              <a:t>communication</a:t>
            </a:r>
            <a:endParaRPr lang="de-DE" dirty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smtClean="0"/>
              <a:t>Episode </a:t>
            </a:r>
            <a:r>
              <a:rPr lang="de-DE" dirty="0" smtClean="0"/>
              <a:t>2</a:t>
            </a:r>
            <a:r>
              <a:rPr lang="de-DE" dirty="0"/>
              <a:t>: </a:t>
            </a:r>
            <a:r>
              <a:rPr lang="de-DE" dirty="0" smtClean="0"/>
              <a:t>	The </a:t>
            </a:r>
            <a:r>
              <a:rPr lang="de-DE" dirty="0"/>
              <a:t>„</a:t>
            </a:r>
            <a:r>
              <a:rPr lang="de-DE" dirty="0" err="1"/>
              <a:t>public</a:t>
            </a:r>
            <a:r>
              <a:rPr lang="de-DE" dirty="0"/>
              <a:t>“ &amp; Public </a:t>
            </a:r>
            <a:r>
              <a:rPr lang="de-DE" dirty="0" err="1"/>
              <a:t>discourses</a:t>
            </a:r>
            <a:endParaRPr lang="de-DE" dirty="0"/>
          </a:p>
          <a:p>
            <a:pPr>
              <a:buFontTx/>
              <a:buNone/>
            </a:pPr>
            <a:endParaRPr lang="de-DE" dirty="0" smtClean="0"/>
          </a:p>
          <a:p>
            <a:pPr>
              <a:buFontTx/>
              <a:buNone/>
            </a:pPr>
            <a:r>
              <a:rPr lang="de-DE" dirty="0" smtClean="0"/>
              <a:t>Episode </a:t>
            </a:r>
            <a:r>
              <a:rPr lang="de-DE" dirty="0" smtClean="0"/>
              <a:t>3</a:t>
            </a:r>
            <a:r>
              <a:rPr lang="de-DE" dirty="0"/>
              <a:t>: </a:t>
            </a:r>
            <a:r>
              <a:rPr lang="de-DE" dirty="0" smtClean="0"/>
              <a:t>	</a:t>
            </a:r>
            <a:r>
              <a:rPr lang="de-DE" dirty="0" err="1" smtClean="0"/>
              <a:t>Sustainability</a:t>
            </a:r>
            <a:r>
              <a:rPr lang="de-DE" dirty="0" smtClean="0"/>
              <a:t> </a:t>
            </a:r>
            <a:r>
              <a:rPr lang="de-DE" dirty="0" err="1"/>
              <a:t>issues</a:t>
            </a:r>
            <a:r>
              <a:rPr lang="de-DE" dirty="0"/>
              <a:t> &amp; </a:t>
            </a:r>
            <a:r>
              <a:rPr lang="de-DE" dirty="0" err="1"/>
              <a:t>crises</a:t>
            </a:r>
            <a:endParaRPr lang="de-DE" dirty="0"/>
          </a:p>
          <a:p>
            <a:pPr>
              <a:buNone/>
            </a:pPr>
            <a:endParaRPr lang="de-DE" b="1" dirty="0" smtClean="0">
              <a:solidFill>
                <a:srgbClr val="95843F"/>
              </a:solidFill>
            </a:endParaRPr>
          </a:p>
          <a:p>
            <a:pPr>
              <a:buNone/>
            </a:pPr>
            <a:r>
              <a:rPr lang="de-DE" b="1" dirty="0" smtClean="0">
                <a:solidFill>
                  <a:srgbClr val="95843F"/>
                </a:solidFill>
              </a:rPr>
              <a:t>Episode </a:t>
            </a:r>
            <a:r>
              <a:rPr lang="de-DE" b="1" dirty="0" smtClean="0">
                <a:solidFill>
                  <a:srgbClr val="95843F"/>
                </a:solidFill>
              </a:rPr>
              <a:t>4</a:t>
            </a:r>
            <a:r>
              <a:rPr lang="de-DE" b="1" dirty="0">
                <a:solidFill>
                  <a:srgbClr val="95843F"/>
                </a:solidFill>
              </a:rPr>
              <a:t>: </a:t>
            </a:r>
            <a:r>
              <a:rPr lang="de-DE" b="1" dirty="0" smtClean="0">
                <a:solidFill>
                  <a:srgbClr val="95843F"/>
                </a:solidFill>
              </a:rPr>
              <a:t>	</a:t>
            </a:r>
            <a:r>
              <a:rPr lang="de-DE" b="1" dirty="0" err="1" smtClean="0">
                <a:solidFill>
                  <a:srgbClr val="95843F"/>
                </a:solidFill>
              </a:rPr>
              <a:t>Sustainable</a:t>
            </a:r>
            <a:r>
              <a:rPr lang="de-DE" b="1" dirty="0" smtClean="0">
                <a:solidFill>
                  <a:srgbClr val="95843F"/>
                </a:solidFill>
              </a:rPr>
              <a:t> </a:t>
            </a:r>
            <a:r>
              <a:rPr lang="de-DE" b="1" dirty="0" err="1">
                <a:solidFill>
                  <a:srgbClr val="95843F"/>
                </a:solidFill>
              </a:rPr>
              <a:t>Consumption</a:t>
            </a:r>
            <a:endParaRPr lang="de-DE" b="1" dirty="0">
              <a:solidFill>
                <a:srgbClr val="95843F"/>
              </a:solidFill>
            </a:endParaRPr>
          </a:p>
          <a:p>
            <a:pPr>
              <a:buFontTx/>
              <a:buNone/>
            </a:pPr>
            <a:endParaRPr lang="de-DE" dirty="0"/>
          </a:p>
          <a:p>
            <a:pPr>
              <a:buNone/>
            </a:pPr>
            <a:endParaRPr lang="de-DE" b="1" dirty="0">
              <a:solidFill>
                <a:srgbClr val="DFC638"/>
              </a:solidFill>
            </a:endParaRPr>
          </a:p>
          <a:p>
            <a:pPr>
              <a:buFontTx/>
              <a:buNone/>
            </a:pP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35672433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AB9BB2-6FAB-234F-94F5-A06D6709A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E. Communication Perspective on Consumption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098BEF2-4BB4-144B-B908-E67D1A4C4F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Moralization / Demoralization</a:t>
            </a:r>
          </a:p>
        </p:txBody>
      </p:sp>
    </p:spTree>
    <p:extLst>
      <p:ext uri="{BB962C8B-B14F-4D97-AF65-F5344CB8AC3E}">
        <p14:creationId xmlns:p14="http://schemas.microsoft.com/office/powerpoint/2010/main" val="58255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AB9BB2-6FAB-234F-94F5-A06D6709A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E. </a:t>
            </a:r>
            <a:r>
              <a:rPr lang="en-AU"/>
              <a:t>Communication Perspective on Consumption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098BEF2-4BB4-144B-B908-E67D1A4C4F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SDH strategy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23C1685-D8C2-C741-9D3F-5A2188D61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760" y="1772816"/>
            <a:ext cx="6807200" cy="469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94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2CE190-A44F-EA41-8698-82064C6F8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Reflections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D42B162-E16D-5A46-95E4-5BD725B8A8FF}"/>
              </a:ext>
            </a:extLst>
          </p:cNvPr>
          <p:cNvSpPr txBox="1"/>
          <p:nvPr/>
        </p:nvSpPr>
        <p:spPr>
          <a:xfrm>
            <a:off x="1143000" y="2209800"/>
            <a:ext cx="797733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600" dirty="0"/>
              <a:t>Do you consider yourself as sustainable consumer?</a:t>
            </a:r>
          </a:p>
          <a:p>
            <a:endParaRPr lang="en-AU" sz="2600" dirty="0"/>
          </a:p>
          <a:p>
            <a:r>
              <a:rPr lang="en-AU" sz="2600" dirty="0"/>
              <a:t>Why? </a:t>
            </a:r>
          </a:p>
          <a:p>
            <a:r>
              <a:rPr lang="en-AU" sz="2600" dirty="0"/>
              <a:t>What would you need to do better?</a:t>
            </a:r>
          </a:p>
          <a:p>
            <a:endParaRPr lang="en-AU" sz="2600" dirty="0"/>
          </a:p>
        </p:txBody>
      </p:sp>
    </p:spTree>
    <p:extLst>
      <p:ext uri="{BB962C8B-B14F-4D97-AF65-F5344CB8AC3E}">
        <p14:creationId xmlns:p14="http://schemas.microsoft.com/office/powerpoint/2010/main" val="33984770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solidFill>
                  <a:schemeClr val="bg1"/>
                </a:solidFill>
              </a:rPr>
              <a:t>Reflections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0F893E5A-546E-1249-9637-3A754DB6F1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Why is sustainable consumption one of the most dominant issue areas where sustainability is debated?</a:t>
            </a:r>
          </a:p>
          <a:p>
            <a:r>
              <a:rPr lang="en-AU" dirty="0"/>
              <a:t>Who possibly dominates the public discourse on sustainable practices / and sustainable consumption in particular?</a:t>
            </a:r>
          </a:p>
          <a:p>
            <a:r>
              <a:rPr lang="en-AU" dirty="0"/>
              <a:t>What are issues and discourses related to sustainable consumption? </a:t>
            </a:r>
          </a:p>
          <a:p>
            <a:r>
              <a:rPr lang="en-AU" dirty="0"/>
              <a:t>On which levels (interpersonal communication, organizational/strategic communication and media/public communication) is sustainable consumption predominantly discussed? Who are the voices that are not heard? </a:t>
            </a:r>
            <a:r>
              <a:rPr lang="en-AU"/>
              <a:t>Why?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55262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9EE8C08F-B67E-AD4D-8D56-DB922C73438B}"/>
              </a:ext>
            </a:extLst>
          </p:cNvPr>
          <p:cNvSpPr/>
          <p:nvPr/>
        </p:nvSpPr>
        <p:spPr>
          <a:xfrm>
            <a:off x="1199456" y="4562725"/>
            <a:ext cx="10992544" cy="853282"/>
          </a:xfrm>
          <a:prstGeom prst="rect">
            <a:avLst/>
          </a:prstGeom>
          <a:solidFill>
            <a:srgbClr val="BEBC32"/>
          </a:solidFill>
          <a:ln>
            <a:solidFill>
              <a:srgbClr val="861A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DC909087-661A-D642-9199-9F087E8A0779}"/>
              </a:ext>
            </a:extLst>
          </p:cNvPr>
          <p:cNvSpPr/>
          <p:nvPr/>
        </p:nvSpPr>
        <p:spPr>
          <a:xfrm>
            <a:off x="1199456" y="3645024"/>
            <a:ext cx="10992544" cy="853282"/>
          </a:xfrm>
          <a:prstGeom prst="rect">
            <a:avLst/>
          </a:prstGeom>
          <a:solidFill>
            <a:srgbClr val="BEBC32"/>
          </a:solidFill>
          <a:ln>
            <a:solidFill>
              <a:srgbClr val="861A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D8C6464B-4F58-C34F-A744-C39749CC117F}"/>
              </a:ext>
            </a:extLst>
          </p:cNvPr>
          <p:cNvSpPr/>
          <p:nvPr/>
        </p:nvSpPr>
        <p:spPr>
          <a:xfrm>
            <a:off x="1199456" y="1340768"/>
            <a:ext cx="10992544" cy="1368152"/>
          </a:xfrm>
          <a:prstGeom prst="rect">
            <a:avLst/>
          </a:prstGeom>
          <a:solidFill>
            <a:srgbClr val="BEBC32"/>
          </a:solidFill>
          <a:ln>
            <a:solidFill>
              <a:srgbClr val="861A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Learning </a:t>
            </a:r>
            <a:r>
              <a:rPr lang="de-DE" dirty="0" err="1">
                <a:solidFill>
                  <a:schemeClr val="bg1"/>
                </a:solidFill>
              </a:rPr>
              <a:t>outcomes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99457" y="1484784"/>
            <a:ext cx="10753194" cy="45252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de-DE" sz="1400" b="1" dirty="0">
                <a:solidFill>
                  <a:srgbClr val="95843F"/>
                </a:solidFill>
              </a:rPr>
              <a:t>Learning </a:t>
            </a:r>
            <a:r>
              <a:rPr lang="de-DE" sz="1400" b="1" dirty="0" err="1">
                <a:solidFill>
                  <a:srgbClr val="95843F"/>
                </a:solidFill>
              </a:rPr>
              <a:t>outcome</a:t>
            </a:r>
            <a:r>
              <a:rPr lang="de-DE" sz="1400" b="1" dirty="0">
                <a:solidFill>
                  <a:srgbClr val="95843F"/>
                </a:solidFill>
              </a:rPr>
              <a:t> 1: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AT" sz="1400" b="1" dirty="0" err="1"/>
              <a:t>Describe</a:t>
            </a:r>
            <a:r>
              <a:rPr lang="de-AT" sz="1400" b="1" dirty="0"/>
              <a:t> </a:t>
            </a:r>
            <a:r>
              <a:rPr lang="de-AT" sz="1400" dirty="0" err="1"/>
              <a:t>the</a:t>
            </a:r>
            <a:r>
              <a:rPr lang="de-AT" sz="1400" dirty="0"/>
              <a:t> diverse </a:t>
            </a:r>
            <a:r>
              <a:rPr lang="de-AT" sz="1400" dirty="0" err="1"/>
              <a:t>nature</a:t>
            </a:r>
            <a:r>
              <a:rPr lang="de-AT" sz="1400" dirty="0"/>
              <a:t> </a:t>
            </a:r>
            <a:r>
              <a:rPr lang="de-AT" sz="1400" dirty="0" err="1"/>
              <a:t>of</a:t>
            </a:r>
            <a:r>
              <a:rPr lang="de-AT" sz="1400" dirty="0"/>
              <a:t> </a:t>
            </a:r>
            <a:r>
              <a:rPr lang="de-AT" sz="1400" dirty="0" err="1"/>
              <a:t>contemporary</a:t>
            </a:r>
            <a:r>
              <a:rPr lang="de-AT" sz="1400" dirty="0"/>
              <a:t> </a:t>
            </a:r>
            <a:r>
              <a:rPr lang="de-AT" sz="1400" dirty="0" err="1"/>
              <a:t>practices</a:t>
            </a:r>
            <a:r>
              <a:rPr lang="de-AT" sz="1400" dirty="0"/>
              <a:t> </a:t>
            </a:r>
            <a:r>
              <a:rPr lang="de-AT" sz="1400" dirty="0" err="1"/>
              <a:t>of</a:t>
            </a:r>
            <a:r>
              <a:rPr lang="de-AT" sz="1400" dirty="0"/>
              <a:t> </a:t>
            </a:r>
            <a:r>
              <a:rPr lang="de-AT" sz="1400" dirty="0" err="1"/>
              <a:t>sustainability</a:t>
            </a:r>
            <a:r>
              <a:rPr lang="de-AT" sz="1400" dirty="0"/>
              <a:t> </a:t>
            </a:r>
            <a:r>
              <a:rPr lang="de-AT" sz="1400" dirty="0" err="1"/>
              <a:t>communication</a:t>
            </a:r>
            <a:r>
              <a:rPr lang="de-AT" sz="1400" dirty="0"/>
              <a:t> on an individual, </a:t>
            </a:r>
            <a:r>
              <a:rPr lang="de-AT" sz="1400" dirty="0" err="1"/>
              <a:t>organizational</a:t>
            </a:r>
            <a:r>
              <a:rPr lang="de-AT" sz="1400" dirty="0"/>
              <a:t> </a:t>
            </a:r>
            <a:r>
              <a:rPr lang="de-AT" sz="1400" dirty="0" err="1"/>
              <a:t>and</a:t>
            </a:r>
            <a:r>
              <a:rPr lang="de-AT" sz="1400" dirty="0"/>
              <a:t> </a:t>
            </a:r>
            <a:r>
              <a:rPr lang="de-AT" sz="1400" dirty="0" err="1"/>
              <a:t>societal</a:t>
            </a:r>
            <a:r>
              <a:rPr lang="de-AT" sz="1400" dirty="0"/>
              <a:t> </a:t>
            </a:r>
            <a:r>
              <a:rPr lang="de-AT" sz="1400" dirty="0" err="1"/>
              <a:t>level</a:t>
            </a:r>
            <a:r>
              <a:rPr lang="de-AT" sz="1400" dirty="0"/>
              <a:t>, </a:t>
            </a:r>
            <a:r>
              <a:rPr lang="de-AT" sz="1400" dirty="0" err="1"/>
              <a:t>the</a:t>
            </a:r>
            <a:r>
              <a:rPr lang="de-AT" sz="1400" dirty="0"/>
              <a:t> </a:t>
            </a:r>
            <a:r>
              <a:rPr lang="de-AT" sz="1400" dirty="0" err="1"/>
              <a:t>relationship</a:t>
            </a:r>
            <a:r>
              <a:rPr lang="de-AT" sz="1400" dirty="0"/>
              <a:t> </a:t>
            </a:r>
            <a:r>
              <a:rPr lang="de-AT" sz="1400" dirty="0" err="1"/>
              <a:t>of</a:t>
            </a:r>
            <a:r>
              <a:rPr lang="de-AT" sz="1400" dirty="0"/>
              <a:t> </a:t>
            </a:r>
            <a:r>
              <a:rPr lang="de-AT" sz="1400" dirty="0" err="1"/>
              <a:t>strategic</a:t>
            </a:r>
            <a:r>
              <a:rPr lang="de-AT" sz="1400" dirty="0"/>
              <a:t> </a:t>
            </a:r>
            <a:r>
              <a:rPr lang="de-AT" sz="1400" dirty="0" err="1"/>
              <a:t>communication</a:t>
            </a:r>
            <a:r>
              <a:rPr lang="de-AT" sz="1400" dirty="0"/>
              <a:t> </a:t>
            </a:r>
            <a:r>
              <a:rPr lang="de-AT" sz="1400" dirty="0" err="1"/>
              <a:t>practices</a:t>
            </a:r>
            <a:r>
              <a:rPr lang="de-AT" sz="1400" dirty="0"/>
              <a:t> </a:t>
            </a:r>
            <a:r>
              <a:rPr lang="de-AT" sz="1400" dirty="0" err="1"/>
              <a:t>to</a:t>
            </a:r>
            <a:r>
              <a:rPr lang="de-AT" sz="1400" dirty="0"/>
              <a:t> </a:t>
            </a:r>
            <a:r>
              <a:rPr lang="de-AT" sz="1400" dirty="0" err="1"/>
              <a:t>other</a:t>
            </a:r>
            <a:r>
              <a:rPr lang="de-AT" sz="1400" dirty="0"/>
              <a:t> </a:t>
            </a:r>
            <a:r>
              <a:rPr lang="de-AT" sz="1400" dirty="0" err="1"/>
              <a:t>public</a:t>
            </a:r>
            <a:r>
              <a:rPr lang="de-AT" sz="1400" dirty="0"/>
              <a:t> </a:t>
            </a:r>
            <a:r>
              <a:rPr lang="de-AT" sz="1400" dirty="0" err="1"/>
              <a:t>communication</a:t>
            </a:r>
            <a:r>
              <a:rPr lang="de-AT" sz="1400" dirty="0"/>
              <a:t> </a:t>
            </a:r>
            <a:r>
              <a:rPr lang="de-AT" sz="1400" dirty="0" err="1"/>
              <a:t>practices</a:t>
            </a:r>
            <a:r>
              <a:rPr lang="de-AT" sz="1400" dirty="0"/>
              <a:t>, </a:t>
            </a:r>
            <a:r>
              <a:rPr lang="de-AT" sz="1400" dirty="0" err="1"/>
              <a:t>the</a:t>
            </a:r>
            <a:r>
              <a:rPr lang="de-AT" sz="1400" dirty="0"/>
              <a:t> </a:t>
            </a:r>
            <a:r>
              <a:rPr lang="de-AT" sz="1400" dirty="0" err="1"/>
              <a:t>role</a:t>
            </a:r>
            <a:r>
              <a:rPr lang="de-AT" sz="1400" dirty="0"/>
              <a:t> </a:t>
            </a:r>
            <a:r>
              <a:rPr lang="de-AT" sz="1400" dirty="0" err="1"/>
              <a:t>of</a:t>
            </a:r>
            <a:r>
              <a:rPr lang="de-AT" sz="1400" dirty="0"/>
              <a:t> </a:t>
            </a:r>
            <a:r>
              <a:rPr lang="de-AT" sz="1400" dirty="0" err="1"/>
              <a:t>stakeholders</a:t>
            </a:r>
            <a:r>
              <a:rPr lang="de-AT" sz="1400" dirty="0"/>
              <a:t> </a:t>
            </a:r>
            <a:r>
              <a:rPr lang="de-AT" sz="1400" dirty="0" err="1"/>
              <a:t>and</a:t>
            </a:r>
            <a:r>
              <a:rPr lang="de-AT" sz="1400" dirty="0"/>
              <a:t> </a:t>
            </a:r>
            <a:r>
              <a:rPr lang="de-AT" sz="1400" dirty="0" err="1"/>
              <a:t>publics</a:t>
            </a:r>
            <a:r>
              <a:rPr lang="de-AT" sz="1400" dirty="0"/>
              <a:t> </a:t>
            </a:r>
            <a:r>
              <a:rPr lang="de-AT" sz="1400" dirty="0" err="1"/>
              <a:t>and</a:t>
            </a:r>
            <a:r>
              <a:rPr lang="de-AT" sz="1400" dirty="0"/>
              <a:t> </a:t>
            </a:r>
            <a:r>
              <a:rPr lang="de-AT" sz="1400" dirty="0" err="1"/>
              <a:t>the</a:t>
            </a:r>
            <a:r>
              <a:rPr lang="de-AT" sz="1400" dirty="0"/>
              <a:t> </a:t>
            </a:r>
            <a:r>
              <a:rPr lang="de-AT" sz="1400" dirty="0" err="1"/>
              <a:t>communication</a:t>
            </a:r>
            <a:r>
              <a:rPr lang="de-AT" sz="1400" dirty="0"/>
              <a:t> </a:t>
            </a:r>
            <a:r>
              <a:rPr lang="de-AT" sz="1400" dirty="0" err="1"/>
              <a:t>practitioners</a:t>
            </a:r>
            <a:r>
              <a:rPr lang="de-AT" sz="1400" dirty="0"/>
              <a:t> in </a:t>
            </a:r>
            <a:r>
              <a:rPr lang="de-AT" sz="1400" dirty="0" err="1"/>
              <a:t>and</a:t>
            </a:r>
            <a:r>
              <a:rPr lang="de-AT" sz="1400" dirty="0"/>
              <a:t> outside </a:t>
            </a:r>
            <a:r>
              <a:rPr lang="de-AT" sz="1400" dirty="0" err="1"/>
              <a:t>of</a:t>
            </a:r>
            <a:r>
              <a:rPr lang="de-AT" sz="1400" dirty="0"/>
              <a:t> </a:t>
            </a:r>
            <a:r>
              <a:rPr lang="de-AT" sz="1400" dirty="0" err="1"/>
              <a:t>organizations</a:t>
            </a:r>
            <a:r>
              <a:rPr lang="de-AT" sz="1400" dirty="0"/>
              <a:t> (</a:t>
            </a:r>
            <a:r>
              <a:rPr lang="de-AT" sz="1400" dirty="0" err="1"/>
              <a:t>corporate</a:t>
            </a:r>
            <a:r>
              <a:rPr lang="de-AT" sz="1400" dirty="0"/>
              <a:t>, NGO, </a:t>
            </a:r>
            <a:r>
              <a:rPr lang="de-AT" sz="1400" dirty="0" err="1"/>
              <a:t>political</a:t>
            </a:r>
            <a:r>
              <a:rPr lang="de-AT" sz="1400" dirty="0"/>
              <a:t> </a:t>
            </a:r>
            <a:r>
              <a:rPr lang="de-AT" sz="1400" dirty="0" err="1"/>
              <a:t>and</a:t>
            </a:r>
            <a:r>
              <a:rPr lang="de-AT" sz="1400" dirty="0"/>
              <a:t> </a:t>
            </a:r>
            <a:r>
              <a:rPr lang="de-AT" sz="1400" dirty="0" err="1"/>
              <a:t>educational</a:t>
            </a:r>
            <a:r>
              <a:rPr lang="de-AT" sz="1400" dirty="0"/>
              <a:t> </a:t>
            </a:r>
            <a:r>
              <a:rPr lang="de-AT" sz="1400" dirty="0" err="1"/>
              <a:t>institutions</a:t>
            </a:r>
            <a:r>
              <a:rPr lang="de-AT" sz="1400" dirty="0"/>
              <a:t> etc.)</a:t>
            </a:r>
          </a:p>
          <a:p>
            <a:pPr>
              <a:lnSpc>
                <a:spcPct val="90000"/>
              </a:lnSpc>
              <a:buFontTx/>
              <a:buNone/>
            </a:pPr>
            <a:endParaRPr lang="de-AT" sz="1400" dirty="0"/>
          </a:p>
          <a:p>
            <a:pPr>
              <a:lnSpc>
                <a:spcPct val="90000"/>
              </a:lnSpc>
              <a:buNone/>
            </a:pPr>
            <a:r>
              <a:rPr lang="de-DE" sz="1400" b="1" dirty="0">
                <a:solidFill>
                  <a:srgbClr val="95843F"/>
                </a:solidFill>
              </a:rPr>
              <a:t>Learning </a:t>
            </a:r>
            <a:r>
              <a:rPr lang="de-DE" sz="1400" b="1" dirty="0" err="1">
                <a:solidFill>
                  <a:srgbClr val="95843F"/>
                </a:solidFill>
              </a:rPr>
              <a:t>outcome</a:t>
            </a:r>
            <a:r>
              <a:rPr lang="de-DE" sz="1400" b="1" dirty="0">
                <a:solidFill>
                  <a:srgbClr val="95843F"/>
                </a:solidFill>
              </a:rPr>
              <a:t> 2: </a:t>
            </a:r>
            <a:endParaRPr lang="de-AT" sz="1400" dirty="0"/>
          </a:p>
          <a:p>
            <a:pPr>
              <a:lnSpc>
                <a:spcPct val="90000"/>
              </a:lnSpc>
              <a:buFontTx/>
              <a:buNone/>
            </a:pPr>
            <a:r>
              <a:rPr lang="de-AT" sz="1400" b="1" dirty="0" err="1"/>
              <a:t>Develop</a:t>
            </a:r>
            <a:r>
              <a:rPr lang="de-AT" sz="1400" b="1" dirty="0"/>
              <a:t> </a:t>
            </a:r>
            <a:r>
              <a:rPr lang="de-AT" sz="1400" dirty="0" err="1"/>
              <a:t>comprehensive</a:t>
            </a:r>
            <a:r>
              <a:rPr lang="de-AT" sz="1400" dirty="0"/>
              <a:t> </a:t>
            </a:r>
            <a:r>
              <a:rPr lang="de-AT" sz="1400" dirty="0" err="1"/>
              <a:t>and</a:t>
            </a:r>
            <a:r>
              <a:rPr lang="de-AT" sz="1400" dirty="0"/>
              <a:t> well-</a:t>
            </a:r>
            <a:r>
              <a:rPr lang="de-AT" sz="1400" dirty="0" err="1"/>
              <a:t>founded</a:t>
            </a:r>
            <a:r>
              <a:rPr lang="de-AT" sz="1400" dirty="0"/>
              <a:t> </a:t>
            </a:r>
            <a:r>
              <a:rPr lang="de-AT" sz="1400" dirty="0" err="1"/>
              <a:t>knowledge</a:t>
            </a:r>
            <a:r>
              <a:rPr lang="de-AT" sz="1400" dirty="0"/>
              <a:t> in </a:t>
            </a:r>
            <a:r>
              <a:rPr lang="de-AT" sz="1400" dirty="0" err="1"/>
              <a:t>sustainability</a:t>
            </a:r>
            <a:r>
              <a:rPr lang="de-AT" sz="1400" dirty="0"/>
              <a:t> </a:t>
            </a:r>
            <a:r>
              <a:rPr lang="de-AT" sz="1400" dirty="0" err="1"/>
              <a:t>communication</a:t>
            </a:r>
            <a:r>
              <a:rPr lang="de-AT" sz="1400" dirty="0"/>
              <a:t> </a:t>
            </a:r>
            <a:r>
              <a:rPr lang="de-AT" sz="1400" dirty="0" err="1"/>
              <a:t>as</a:t>
            </a:r>
            <a:r>
              <a:rPr lang="de-AT" sz="1400" dirty="0"/>
              <a:t> </a:t>
            </a:r>
            <a:r>
              <a:rPr lang="de-AT" sz="1400" dirty="0" err="1"/>
              <a:t>field</a:t>
            </a:r>
            <a:r>
              <a:rPr lang="de-AT" sz="1400" dirty="0"/>
              <a:t> </a:t>
            </a:r>
            <a:r>
              <a:rPr lang="de-AT" sz="1400" dirty="0" err="1"/>
              <a:t>of</a:t>
            </a:r>
            <a:r>
              <a:rPr lang="de-AT" sz="1400" dirty="0"/>
              <a:t> </a:t>
            </a:r>
            <a:r>
              <a:rPr lang="de-AT" sz="1400" dirty="0" err="1"/>
              <a:t>study</a:t>
            </a:r>
            <a:r>
              <a:rPr lang="de-AT" sz="1400" dirty="0"/>
              <a:t>, an </a:t>
            </a:r>
            <a:r>
              <a:rPr lang="de-AT" sz="1400" dirty="0" err="1"/>
              <a:t>understanding</a:t>
            </a:r>
            <a:r>
              <a:rPr lang="de-AT" sz="1400" dirty="0"/>
              <a:t> </a:t>
            </a:r>
            <a:r>
              <a:rPr lang="de-AT" sz="1400" dirty="0" err="1"/>
              <a:t>of</a:t>
            </a:r>
            <a:r>
              <a:rPr lang="de-AT" sz="1400" dirty="0"/>
              <a:t> </a:t>
            </a:r>
            <a:r>
              <a:rPr lang="de-AT" sz="1400" dirty="0" err="1"/>
              <a:t>how</a:t>
            </a:r>
            <a:r>
              <a:rPr lang="de-AT" sz="1400" dirty="0"/>
              <a:t> </a:t>
            </a:r>
            <a:r>
              <a:rPr lang="de-AT" sz="1400" dirty="0" err="1"/>
              <a:t>other</a:t>
            </a:r>
            <a:r>
              <a:rPr lang="de-AT" sz="1400" dirty="0"/>
              <a:t> </a:t>
            </a:r>
            <a:r>
              <a:rPr lang="de-AT" sz="1400" dirty="0" err="1"/>
              <a:t>disciplines</a:t>
            </a:r>
            <a:r>
              <a:rPr lang="de-AT" sz="1400" dirty="0"/>
              <a:t> </a:t>
            </a:r>
            <a:r>
              <a:rPr lang="de-AT" sz="1400" dirty="0" err="1"/>
              <a:t>relate</a:t>
            </a:r>
            <a:r>
              <a:rPr lang="de-AT" sz="1400" dirty="0"/>
              <a:t> </a:t>
            </a:r>
            <a:r>
              <a:rPr lang="de-AT" sz="1400" dirty="0" err="1"/>
              <a:t>to</a:t>
            </a:r>
            <a:r>
              <a:rPr lang="de-AT" sz="1400" dirty="0"/>
              <a:t> </a:t>
            </a:r>
            <a:r>
              <a:rPr lang="de-AT" sz="1400" dirty="0" err="1"/>
              <a:t>the</a:t>
            </a:r>
            <a:r>
              <a:rPr lang="de-AT" sz="1400" dirty="0"/>
              <a:t> </a:t>
            </a:r>
            <a:r>
              <a:rPr lang="de-AT" sz="1400" dirty="0" err="1"/>
              <a:t>field</a:t>
            </a:r>
            <a:r>
              <a:rPr lang="de-AT" sz="1400" dirty="0"/>
              <a:t> </a:t>
            </a:r>
            <a:r>
              <a:rPr lang="de-AT" sz="1400" dirty="0" err="1"/>
              <a:t>and</a:t>
            </a:r>
            <a:r>
              <a:rPr lang="de-AT" sz="1400" dirty="0"/>
              <a:t> an international </a:t>
            </a:r>
            <a:r>
              <a:rPr lang="de-AT" sz="1400" dirty="0" err="1"/>
              <a:t>perspective</a:t>
            </a:r>
            <a:r>
              <a:rPr lang="de-AT" sz="1400" dirty="0"/>
              <a:t> on </a:t>
            </a:r>
            <a:r>
              <a:rPr lang="de-AT" sz="1400" dirty="0" err="1"/>
              <a:t>the</a:t>
            </a:r>
            <a:r>
              <a:rPr lang="de-AT" sz="1400" dirty="0"/>
              <a:t> </a:t>
            </a:r>
            <a:r>
              <a:rPr lang="de-AT" sz="1400" dirty="0" err="1"/>
              <a:t>field</a:t>
            </a:r>
            <a:r>
              <a:rPr lang="de-AT" sz="1400" dirty="0"/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sz="1400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sz="1400" b="1" dirty="0">
                <a:solidFill>
                  <a:srgbClr val="95843F"/>
                </a:solidFill>
              </a:rPr>
              <a:t>Learning </a:t>
            </a:r>
            <a:r>
              <a:rPr lang="de-DE" sz="1400" b="1" dirty="0" err="1">
                <a:solidFill>
                  <a:srgbClr val="95843F"/>
                </a:solidFill>
              </a:rPr>
              <a:t>outcome</a:t>
            </a:r>
            <a:r>
              <a:rPr lang="de-DE" sz="1400" b="1" dirty="0">
                <a:solidFill>
                  <a:srgbClr val="95843F"/>
                </a:solidFill>
              </a:rPr>
              <a:t> 3: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AT" sz="1400" b="1" dirty="0" err="1"/>
              <a:t>Understand</a:t>
            </a:r>
            <a:r>
              <a:rPr lang="de-AT" sz="1400" dirty="0"/>
              <a:t> </a:t>
            </a:r>
            <a:r>
              <a:rPr lang="de-AT" sz="1400" dirty="0" err="1"/>
              <a:t>the</a:t>
            </a:r>
            <a:r>
              <a:rPr lang="de-AT" sz="1400" dirty="0"/>
              <a:t> </a:t>
            </a:r>
            <a:r>
              <a:rPr lang="de-AT" sz="1400" dirty="0" err="1"/>
              <a:t>key</a:t>
            </a:r>
            <a:r>
              <a:rPr lang="de-AT" sz="1400" dirty="0"/>
              <a:t> </a:t>
            </a:r>
            <a:r>
              <a:rPr lang="de-AT" sz="1400" dirty="0" err="1"/>
              <a:t>elements</a:t>
            </a:r>
            <a:r>
              <a:rPr lang="de-AT" sz="1400" dirty="0"/>
              <a:t> </a:t>
            </a:r>
            <a:r>
              <a:rPr lang="de-AT" sz="1400" dirty="0" err="1"/>
              <a:t>of</a:t>
            </a:r>
            <a:r>
              <a:rPr lang="de-AT" sz="1400" dirty="0"/>
              <a:t> </a:t>
            </a:r>
            <a:r>
              <a:rPr lang="de-AT" sz="1400" dirty="0" err="1"/>
              <a:t>communication</a:t>
            </a:r>
            <a:r>
              <a:rPr lang="de-AT" sz="1400" dirty="0"/>
              <a:t> </a:t>
            </a:r>
            <a:r>
              <a:rPr lang="de-AT" sz="1400" dirty="0" err="1"/>
              <a:t>theories</a:t>
            </a:r>
            <a:r>
              <a:rPr lang="de-AT" sz="1400" dirty="0"/>
              <a:t>, </a:t>
            </a:r>
            <a:r>
              <a:rPr lang="de-AT" sz="1400" dirty="0" err="1"/>
              <a:t>strategies</a:t>
            </a:r>
            <a:r>
              <a:rPr lang="de-AT" sz="1400" dirty="0"/>
              <a:t> </a:t>
            </a:r>
            <a:r>
              <a:rPr lang="de-AT" sz="1400" dirty="0" err="1"/>
              <a:t>and</a:t>
            </a:r>
            <a:r>
              <a:rPr lang="de-AT" sz="1400" dirty="0"/>
              <a:t> </a:t>
            </a:r>
            <a:r>
              <a:rPr lang="de-AT" sz="1400" dirty="0" err="1"/>
              <a:t>tactics</a:t>
            </a:r>
            <a:r>
              <a:rPr lang="de-AT" sz="1400" dirty="0"/>
              <a:t>, </a:t>
            </a:r>
            <a:r>
              <a:rPr lang="de-AT" sz="1400" dirty="0" err="1"/>
              <a:t>and</a:t>
            </a:r>
            <a:r>
              <a:rPr lang="de-AT" sz="1400" dirty="0"/>
              <a:t>, </a:t>
            </a:r>
            <a:r>
              <a:rPr lang="de-AT" sz="1400" dirty="0" err="1"/>
              <a:t>thus</a:t>
            </a:r>
            <a:r>
              <a:rPr lang="de-AT" sz="1400" dirty="0"/>
              <a:t>, </a:t>
            </a:r>
            <a:r>
              <a:rPr lang="de-AT" sz="1400" dirty="0" err="1"/>
              <a:t>the</a:t>
            </a:r>
            <a:r>
              <a:rPr lang="de-AT" sz="1400" dirty="0"/>
              <a:t> </a:t>
            </a:r>
            <a:r>
              <a:rPr lang="de-AT" sz="1400" dirty="0" err="1"/>
              <a:t>character</a:t>
            </a:r>
            <a:r>
              <a:rPr lang="de-AT" sz="1400" dirty="0"/>
              <a:t> </a:t>
            </a:r>
            <a:r>
              <a:rPr lang="de-AT" sz="1400" dirty="0" err="1"/>
              <a:t>and</a:t>
            </a:r>
            <a:r>
              <a:rPr lang="de-AT" sz="1400" dirty="0"/>
              <a:t> </a:t>
            </a:r>
            <a:r>
              <a:rPr lang="de-AT" sz="1400" dirty="0" err="1"/>
              <a:t>operationalization</a:t>
            </a:r>
            <a:r>
              <a:rPr lang="de-AT" sz="1400" dirty="0"/>
              <a:t> </a:t>
            </a:r>
            <a:r>
              <a:rPr lang="de-AT" sz="1400" dirty="0" err="1"/>
              <a:t>of</a:t>
            </a:r>
            <a:r>
              <a:rPr lang="de-AT" sz="1400" dirty="0"/>
              <a:t> </a:t>
            </a:r>
            <a:r>
              <a:rPr lang="de-AT" sz="1400" dirty="0" err="1"/>
              <a:t>best</a:t>
            </a:r>
            <a:r>
              <a:rPr lang="de-AT" sz="1400" dirty="0"/>
              <a:t> </a:t>
            </a:r>
            <a:r>
              <a:rPr lang="de-AT" sz="1400" dirty="0" err="1"/>
              <a:t>practice</a:t>
            </a:r>
            <a:r>
              <a:rPr lang="de-AT" sz="1400" dirty="0"/>
              <a:t> </a:t>
            </a:r>
            <a:r>
              <a:rPr lang="de-AT" sz="1400" dirty="0" err="1"/>
              <a:t>sustainability</a:t>
            </a:r>
            <a:r>
              <a:rPr lang="de-AT" sz="1400" dirty="0"/>
              <a:t> </a:t>
            </a:r>
            <a:r>
              <a:rPr lang="de-AT" sz="1400" dirty="0" err="1"/>
              <a:t>communication</a:t>
            </a:r>
            <a:r>
              <a:rPr lang="de-AT" sz="1400" dirty="0"/>
              <a:t> </a:t>
            </a:r>
            <a:r>
              <a:rPr lang="de-AT" sz="1400" dirty="0" err="1"/>
              <a:t>planning</a:t>
            </a:r>
            <a:r>
              <a:rPr lang="de-AT" sz="1400" dirty="0"/>
              <a:t> </a:t>
            </a:r>
            <a:r>
              <a:rPr lang="de-AT" sz="1400" dirty="0" err="1"/>
              <a:t>frameworks</a:t>
            </a:r>
            <a:r>
              <a:rPr lang="de-AT" sz="1400" dirty="0"/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sz="1400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sz="1400" b="1" dirty="0">
                <a:solidFill>
                  <a:srgbClr val="95843F"/>
                </a:solidFill>
              </a:rPr>
              <a:t>Learning </a:t>
            </a:r>
            <a:r>
              <a:rPr lang="de-DE" sz="1400" b="1" dirty="0" err="1">
                <a:solidFill>
                  <a:srgbClr val="95843F"/>
                </a:solidFill>
              </a:rPr>
              <a:t>outcome</a:t>
            </a:r>
            <a:r>
              <a:rPr lang="de-DE" sz="1400" b="1" dirty="0">
                <a:solidFill>
                  <a:srgbClr val="95843F"/>
                </a:solidFill>
              </a:rPr>
              <a:t> 4: </a:t>
            </a:r>
            <a:endParaRPr lang="de-DE" sz="1400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sz="1400" b="1" dirty="0" err="1"/>
              <a:t>Advance</a:t>
            </a:r>
            <a:r>
              <a:rPr lang="de-DE" sz="1400" dirty="0"/>
              <a:t> </a:t>
            </a:r>
            <a:r>
              <a:rPr lang="de-DE" sz="1400" dirty="0" err="1"/>
              <a:t>your</a:t>
            </a:r>
            <a:r>
              <a:rPr lang="de-DE" sz="1400" dirty="0"/>
              <a:t> </a:t>
            </a:r>
            <a:r>
              <a:rPr lang="de-DE" sz="1400" dirty="0" err="1"/>
              <a:t>understanding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social</a:t>
            </a:r>
            <a:r>
              <a:rPr lang="de-DE" sz="1400" dirty="0"/>
              <a:t> </a:t>
            </a:r>
            <a:r>
              <a:rPr lang="de-DE" sz="1400" dirty="0" err="1"/>
              <a:t>and</a:t>
            </a:r>
            <a:r>
              <a:rPr lang="de-DE" sz="1400" dirty="0"/>
              <a:t> </a:t>
            </a:r>
            <a:r>
              <a:rPr lang="de-DE" sz="1400" dirty="0" err="1"/>
              <a:t>civic</a:t>
            </a:r>
            <a:r>
              <a:rPr lang="de-DE" sz="1400" dirty="0"/>
              <a:t> </a:t>
            </a:r>
            <a:r>
              <a:rPr lang="de-DE" sz="1400" dirty="0" err="1"/>
              <a:t>responsibility</a:t>
            </a:r>
            <a:r>
              <a:rPr lang="de-DE" sz="1400" dirty="0"/>
              <a:t> </a:t>
            </a:r>
            <a:r>
              <a:rPr lang="de-DE" sz="1400" dirty="0" err="1"/>
              <a:t>and</a:t>
            </a:r>
            <a:r>
              <a:rPr lang="de-DE" sz="1400" dirty="0"/>
              <a:t> </a:t>
            </a:r>
            <a:r>
              <a:rPr lang="de-DE" sz="1400" dirty="0" err="1"/>
              <a:t>develop</a:t>
            </a:r>
            <a:r>
              <a:rPr lang="de-DE" sz="1400" dirty="0"/>
              <a:t> an </a:t>
            </a:r>
            <a:r>
              <a:rPr lang="de-DE" sz="1400" dirty="0" err="1"/>
              <a:t>appreciation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philosophical</a:t>
            </a:r>
            <a:r>
              <a:rPr lang="de-DE" sz="1400" dirty="0"/>
              <a:t> </a:t>
            </a:r>
            <a:r>
              <a:rPr lang="de-DE" sz="1400" dirty="0" err="1"/>
              <a:t>and</a:t>
            </a:r>
            <a:r>
              <a:rPr lang="de-DE" sz="1400" dirty="0"/>
              <a:t> </a:t>
            </a:r>
            <a:r>
              <a:rPr lang="de-DE" sz="1400" dirty="0" err="1"/>
              <a:t>social</a:t>
            </a:r>
            <a:r>
              <a:rPr lang="de-DE" sz="1400" dirty="0"/>
              <a:t> </a:t>
            </a:r>
            <a:r>
              <a:rPr lang="de-DE" sz="1400" dirty="0" err="1"/>
              <a:t>context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sustainability</a:t>
            </a:r>
            <a:r>
              <a:rPr lang="de-DE" sz="1400" dirty="0"/>
              <a:t> </a:t>
            </a:r>
            <a:r>
              <a:rPr lang="de-DE" sz="1400" dirty="0" err="1"/>
              <a:t>communication</a:t>
            </a:r>
            <a:r>
              <a:rPr lang="de-DE" sz="1400" dirty="0"/>
              <a:t>. </a:t>
            </a:r>
            <a:r>
              <a:rPr lang="de-DE" sz="1400" dirty="0" err="1"/>
              <a:t>Advance</a:t>
            </a:r>
            <a:r>
              <a:rPr lang="de-DE" sz="1400" dirty="0"/>
              <a:t> </a:t>
            </a:r>
            <a:r>
              <a:rPr lang="de-DE" sz="1400" dirty="0" err="1"/>
              <a:t>your</a:t>
            </a:r>
            <a:r>
              <a:rPr lang="de-DE" sz="1400" dirty="0"/>
              <a:t> </a:t>
            </a:r>
            <a:r>
              <a:rPr lang="de-DE" sz="1400" dirty="0" err="1"/>
              <a:t>knowledge</a:t>
            </a:r>
            <a:r>
              <a:rPr lang="de-DE" sz="1400" dirty="0"/>
              <a:t> </a:t>
            </a:r>
            <a:r>
              <a:rPr lang="de-DE" sz="1400" dirty="0" err="1"/>
              <a:t>and</a:t>
            </a:r>
            <a:r>
              <a:rPr lang="de-DE" sz="1400" dirty="0"/>
              <a:t> </a:t>
            </a:r>
            <a:r>
              <a:rPr lang="de-DE" sz="1400" dirty="0" err="1"/>
              <a:t>respect</a:t>
            </a:r>
            <a:r>
              <a:rPr lang="de-DE" sz="1400" dirty="0"/>
              <a:t> of </a:t>
            </a:r>
            <a:r>
              <a:rPr lang="de-DE" sz="1400" dirty="0" err="1"/>
              <a:t>ethics</a:t>
            </a:r>
            <a:r>
              <a:rPr lang="de-DE" sz="1400" dirty="0"/>
              <a:t> </a:t>
            </a:r>
            <a:r>
              <a:rPr lang="de-DE" sz="1400" dirty="0" err="1"/>
              <a:t>and</a:t>
            </a:r>
            <a:r>
              <a:rPr lang="de-DE" sz="1400" dirty="0"/>
              <a:t> </a:t>
            </a:r>
            <a:r>
              <a:rPr lang="de-DE" sz="1400" dirty="0" err="1"/>
              <a:t>ethical</a:t>
            </a:r>
            <a:r>
              <a:rPr lang="de-DE" sz="1400" dirty="0"/>
              <a:t> </a:t>
            </a:r>
            <a:r>
              <a:rPr lang="de-DE" sz="1400" dirty="0" err="1" smtClean="0"/>
              <a:t>standards</a:t>
            </a:r>
            <a:r>
              <a:rPr lang="de-DE" sz="1400" dirty="0" smtClean="0"/>
              <a:t> </a:t>
            </a:r>
            <a:r>
              <a:rPr lang="de-DE" sz="1400" dirty="0"/>
              <a:t>in </a:t>
            </a:r>
            <a:r>
              <a:rPr lang="de-DE" sz="1400" dirty="0" err="1"/>
              <a:t>relation</a:t>
            </a:r>
            <a:r>
              <a:rPr lang="de-DE" sz="1400" dirty="0"/>
              <a:t> </a:t>
            </a:r>
            <a:r>
              <a:rPr lang="de-DE" sz="1400" dirty="0" err="1"/>
              <a:t>to</a:t>
            </a:r>
            <a:r>
              <a:rPr lang="de-DE" sz="1400" dirty="0"/>
              <a:t> </a:t>
            </a:r>
            <a:r>
              <a:rPr lang="de-DE" sz="1400" dirty="0" err="1"/>
              <a:t>communication</a:t>
            </a:r>
            <a:r>
              <a:rPr lang="de-DE" sz="1400" dirty="0"/>
              <a:t> of, </a:t>
            </a:r>
            <a:r>
              <a:rPr lang="de-DE" sz="1400" dirty="0" err="1"/>
              <a:t>about</a:t>
            </a:r>
            <a:r>
              <a:rPr lang="de-DE" sz="1400" dirty="0"/>
              <a:t> </a:t>
            </a:r>
            <a:r>
              <a:rPr lang="de-DE" sz="1400" dirty="0" err="1"/>
              <a:t>and</a:t>
            </a:r>
            <a:r>
              <a:rPr lang="de-DE" sz="1400" dirty="0"/>
              <a:t> </a:t>
            </a:r>
            <a:r>
              <a:rPr lang="de-DE" sz="1400" dirty="0" err="1"/>
              <a:t>for</a:t>
            </a:r>
            <a:r>
              <a:rPr lang="de-DE" sz="1400" dirty="0"/>
              <a:t> </a:t>
            </a:r>
            <a:r>
              <a:rPr lang="de-DE" sz="1400" dirty="0" err="1"/>
              <a:t>sustainability</a:t>
            </a:r>
            <a:r>
              <a:rPr lang="de-DE" sz="1400" dirty="0"/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sz="1400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sz="1400" b="1" dirty="0">
                <a:solidFill>
                  <a:srgbClr val="95843F"/>
                </a:solidFill>
              </a:rPr>
              <a:t>Learning </a:t>
            </a:r>
            <a:r>
              <a:rPr lang="de-DE" sz="1400" b="1" dirty="0" err="1">
                <a:solidFill>
                  <a:srgbClr val="95843F"/>
                </a:solidFill>
              </a:rPr>
              <a:t>outcome</a:t>
            </a:r>
            <a:r>
              <a:rPr lang="de-DE" sz="1400" b="1" dirty="0">
                <a:solidFill>
                  <a:srgbClr val="95843F"/>
                </a:solidFill>
              </a:rPr>
              <a:t> 5: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AT" sz="1400" b="1" dirty="0" err="1"/>
              <a:t>Anticipate</a:t>
            </a:r>
            <a:r>
              <a:rPr lang="de-AT" sz="1400" b="1" dirty="0"/>
              <a:t> </a:t>
            </a:r>
            <a:r>
              <a:rPr lang="de-AT" sz="1400" b="1" dirty="0" err="1"/>
              <a:t>and</a:t>
            </a:r>
            <a:r>
              <a:rPr lang="de-AT" sz="1400" b="1" dirty="0"/>
              <a:t> </a:t>
            </a:r>
            <a:r>
              <a:rPr lang="de-AT" sz="1400" b="1" dirty="0" smtClean="0"/>
              <a:t>Interpret </a:t>
            </a:r>
            <a:r>
              <a:rPr lang="de-AT" sz="1400" dirty="0" err="1"/>
              <a:t>current</a:t>
            </a:r>
            <a:r>
              <a:rPr lang="de-AT" sz="1400" dirty="0"/>
              <a:t> </a:t>
            </a:r>
            <a:r>
              <a:rPr lang="de-AT" sz="1400" dirty="0" err="1"/>
              <a:t>issues</a:t>
            </a:r>
            <a:r>
              <a:rPr lang="de-AT" sz="1400" dirty="0"/>
              <a:t> </a:t>
            </a:r>
            <a:r>
              <a:rPr lang="de-AT" sz="1400" dirty="0" err="1"/>
              <a:t>and</a:t>
            </a:r>
            <a:r>
              <a:rPr lang="de-AT" sz="1400" dirty="0"/>
              <a:t> </a:t>
            </a:r>
            <a:r>
              <a:rPr lang="de-AT" sz="1400" dirty="0" err="1"/>
              <a:t>challenges</a:t>
            </a:r>
            <a:r>
              <a:rPr lang="de-AT" sz="1400" dirty="0"/>
              <a:t> of a </a:t>
            </a:r>
            <a:r>
              <a:rPr lang="de-AT" sz="1400" dirty="0" err="1"/>
              <a:t>world</a:t>
            </a:r>
            <a:r>
              <a:rPr lang="de-AT" sz="1400" dirty="0"/>
              <a:t> in </a:t>
            </a:r>
            <a:r>
              <a:rPr lang="de-AT" sz="1400" dirty="0" err="1"/>
              <a:t>transformation</a:t>
            </a:r>
            <a:r>
              <a:rPr lang="de-AT" sz="1400" dirty="0"/>
              <a:t> </a:t>
            </a:r>
            <a:r>
              <a:rPr lang="de-AT" sz="1400" dirty="0" err="1"/>
              <a:t>and</a:t>
            </a:r>
            <a:r>
              <a:rPr lang="de-AT" sz="1400" dirty="0"/>
              <a:t> </a:t>
            </a:r>
            <a:r>
              <a:rPr lang="de-AT" sz="1400" dirty="0" err="1"/>
              <a:t>social</a:t>
            </a:r>
            <a:r>
              <a:rPr lang="de-AT" sz="1400" dirty="0"/>
              <a:t> </a:t>
            </a:r>
            <a:r>
              <a:rPr lang="de-AT" sz="1400" dirty="0" err="1"/>
              <a:t>change</a:t>
            </a:r>
            <a:r>
              <a:rPr lang="de-AT" sz="1400" dirty="0"/>
              <a:t>. </a:t>
            </a:r>
            <a:r>
              <a:rPr lang="de-AT" sz="1400" dirty="0" err="1"/>
              <a:t>Develop</a:t>
            </a:r>
            <a:r>
              <a:rPr lang="de-AT" sz="1400" dirty="0"/>
              <a:t> a </a:t>
            </a:r>
            <a:r>
              <a:rPr lang="de-AT" sz="1400" dirty="0" err="1"/>
              <a:t>deep</a:t>
            </a:r>
            <a:r>
              <a:rPr lang="de-AT" sz="1400" dirty="0"/>
              <a:t> </a:t>
            </a:r>
            <a:r>
              <a:rPr lang="de-AT" sz="1400" dirty="0" err="1"/>
              <a:t>understanding</a:t>
            </a:r>
            <a:r>
              <a:rPr lang="de-AT" sz="1400" dirty="0"/>
              <a:t> </a:t>
            </a:r>
            <a:r>
              <a:rPr lang="de-AT" sz="1400" dirty="0" err="1"/>
              <a:t>of</a:t>
            </a:r>
            <a:r>
              <a:rPr lang="de-AT" sz="1400" dirty="0"/>
              <a:t> </a:t>
            </a:r>
            <a:r>
              <a:rPr lang="de-AT" sz="1400" dirty="0" err="1"/>
              <a:t>and</a:t>
            </a:r>
            <a:r>
              <a:rPr lang="de-AT" sz="1400" dirty="0"/>
              <a:t> </a:t>
            </a:r>
            <a:r>
              <a:rPr lang="de-AT" sz="1400" dirty="0" err="1"/>
              <a:t>skills</a:t>
            </a:r>
            <a:r>
              <a:rPr lang="de-AT" sz="1400" dirty="0"/>
              <a:t> </a:t>
            </a:r>
            <a:r>
              <a:rPr lang="de-AT" sz="1400" dirty="0" err="1"/>
              <a:t>to</a:t>
            </a:r>
            <a:r>
              <a:rPr lang="de-AT" sz="1400" dirty="0"/>
              <a:t> </a:t>
            </a:r>
            <a:r>
              <a:rPr lang="de-AT" sz="1400" dirty="0" err="1"/>
              <a:t>create</a:t>
            </a:r>
            <a:r>
              <a:rPr lang="de-AT" sz="1400" dirty="0"/>
              <a:t> </a:t>
            </a:r>
            <a:r>
              <a:rPr lang="de-AT" sz="1400" dirty="0" err="1"/>
              <a:t>change</a:t>
            </a:r>
            <a:r>
              <a:rPr lang="de-AT" sz="1400" dirty="0"/>
              <a:t>, </a:t>
            </a:r>
            <a:r>
              <a:rPr lang="de-AT" sz="1400" dirty="0" err="1"/>
              <a:t>develop</a:t>
            </a:r>
            <a:r>
              <a:rPr lang="de-AT" sz="1400" dirty="0"/>
              <a:t> </a:t>
            </a:r>
            <a:r>
              <a:rPr lang="de-AT" sz="1400" dirty="0" err="1"/>
              <a:t>advocacy</a:t>
            </a:r>
            <a:r>
              <a:rPr lang="de-AT" sz="1400" dirty="0"/>
              <a:t>, </a:t>
            </a:r>
            <a:r>
              <a:rPr lang="de-AT" sz="1400" dirty="0" err="1"/>
              <a:t>leadership</a:t>
            </a:r>
            <a:r>
              <a:rPr lang="de-AT" sz="1400" dirty="0"/>
              <a:t> </a:t>
            </a:r>
            <a:r>
              <a:rPr lang="de-AT" sz="1400" dirty="0" err="1"/>
              <a:t>and</a:t>
            </a:r>
            <a:r>
              <a:rPr lang="de-AT" sz="1400" dirty="0"/>
              <a:t> </a:t>
            </a:r>
            <a:r>
              <a:rPr lang="de-AT" sz="1400" dirty="0" err="1"/>
              <a:t>authorship</a:t>
            </a:r>
            <a:r>
              <a:rPr lang="de-AT" sz="1400" dirty="0"/>
              <a:t> in </a:t>
            </a:r>
            <a:r>
              <a:rPr lang="de-AT" sz="1400" dirty="0" err="1"/>
              <a:t>and</a:t>
            </a:r>
            <a:r>
              <a:rPr lang="de-AT" sz="1400" dirty="0"/>
              <a:t> </a:t>
            </a:r>
            <a:r>
              <a:rPr lang="de-AT" sz="1400" dirty="0" err="1"/>
              <a:t>for</a:t>
            </a:r>
            <a:r>
              <a:rPr lang="de-AT" sz="1400" dirty="0"/>
              <a:t> </a:t>
            </a:r>
            <a:r>
              <a:rPr lang="de-AT" sz="1400" dirty="0" err="1"/>
              <a:t>sustainability</a:t>
            </a:r>
            <a:r>
              <a:rPr lang="de-AT" sz="1400" dirty="0"/>
              <a:t> </a:t>
            </a:r>
            <a:r>
              <a:rPr lang="de-AT" sz="1400" dirty="0" err="1"/>
              <a:t>communication</a:t>
            </a:r>
            <a:r>
              <a:rPr lang="de-AT" sz="1400" dirty="0"/>
              <a:t>.</a:t>
            </a:r>
            <a:endParaRPr lang="de-DE" sz="1400" dirty="0"/>
          </a:p>
          <a:p>
            <a:pPr>
              <a:lnSpc>
                <a:spcPct val="90000"/>
              </a:lnSpc>
              <a:buFontTx/>
              <a:buNone/>
            </a:pP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865806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5E498D-0684-504D-8C3C-27D88FFC2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Overview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910C0AF-4D71-9E4C-A2B7-ECC121ACC5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lnSpc>
                <a:spcPct val="100000"/>
              </a:lnSpc>
              <a:buAutoNum type="alphaUcPeriod"/>
            </a:pPr>
            <a:r>
              <a:rPr lang="en-US" dirty="0"/>
              <a:t>Definitions</a:t>
            </a:r>
          </a:p>
          <a:p>
            <a:pPr marL="457200" lvl="0" indent="-457200">
              <a:lnSpc>
                <a:spcPct val="100000"/>
              </a:lnSpc>
              <a:buAutoNum type="alphaUcPeriod"/>
            </a:pPr>
            <a:r>
              <a:rPr lang="en-US" dirty="0"/>
              <a:t>Relevance &amp; Responsibilities </a:t>
            </a:r>
          </a:p>
          <a:p>
            <a:pPr marL="457200" lvl="0" indent="-457200">
              <a:lnSpc>
                <a:spcPct val="100000"/>
              </a:lnSpc>
              <a:buAutoNum type="alphaUcPeriod"/>
            </a:pPr>
            <a:r>
              <a:rPr lang="en-US" dirty="0"/>
              <a:t>Research focus</a:t>
            </a:r>
          </a:p>
          <a:p>
            <a:pPr marL="457200" lvl="0" indent="-457200">
              <a:lnSpc>
                <a:spcPct val="100000"/>
              </a:lnSpc>
              <a:buAutoNum type="alphaUcPeriod"/>
            </a:pPr>
            <a:r>
              <a:rPr lang="en-US" dirty="0"/>
              <a:t>Policy &amp; Frameworks</a:t>
            </a:r>
          </a:p>
          <a:p>
            <a:pPr marL="457200" lvl="0" indent="-457200">
              <a:lnSpc>
                <a:spcPct val="100000"/>
              </a:lnSpc>
              <a:buAutoNum type="alphaUcPeriod"/>
            </a:pPr>
            <a:r>
              <a:rPr lang="en-US" dirty="0"/>
              <a:t>Communication perspective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9923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5E498D-0684-504D-8C3C-27D88FFC2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A. Definition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910C0AF-4D71-9E4C-A2B7-ECC121ACC5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b="1" dirty="0"/>
              <a:t>Sustainable consumption</a:t>
            </a:r>
          </a:p>
          <a:p>
            <a:r>
              <a:rPr lang="en-AU" dirty="0"/>
              <a:t>a consumer who takes into account the public consequences of her/his private consumption or who attempts to use her/his purchasing power to bring about social changes</a:t>
            </a:r>
          </a:p>
          <a:p>
            <a:r>
              <a:rPr lang="en-AU" dirty="0"/>
              <a:t>one who purchases products and services perceived to have a positive (or a less negative) influence on the environment or who patronizes businesses that attempt to effect related positive social changes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22503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5E498D-0684-504D-8C3C-27D88FFC2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A. Definition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910C0AF-4D71-9E4C-A2B7-ECC121ACC5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b="1" dirty="0"/>
              <a:t>From an issue perspective…</a:t>
            </a:r>
          </a:p>
          <a:p>
            <a:pPr>
              <a:buFontTx/>
              <a:buChar char="-"/>
            </a:pPr>
            <a:r>
              <a:rPr lang="en-AU" dirty="0"/>
              <a:t>Sustainable Consumption </a:t>
            </a:r>
          </a:p>
          <a:p>
            <a:pPr>
              <a:buFontTx/>
              <a:buChar char="-"/>
            </a:pPr>
            <a:r>
              <a:rPr lang="en-AU" dirty="0"/>
              <a:t>AND Sustainable Production</a:t>
            </a:r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30497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5E498D-0684-504D-8C3C-27D88FFC2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B. Relevance &amp; Responsibilities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910C0AF-4D71-9E4C-A2B7-ECC121ACC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9456" y="1600201"/>
            <a:ext cx="6552728" cy="4525963"/>
          </a:xfrm>
        </p:spPr>
        <p:txBody>
          <a:bodyPr>
            <a:normAutofit/>
          </a:bodyPr>
          <a:lstStyle/>
          <a:p>
            <a:r>
              <a:rPr lang="en-GB" sz="2400" dirty="0" smtClean="0"/>
              <a:t>One key solution to solve the global sustainability challenges is in changing the ways we consume (Ruby et al., 2020).</a:t>
            </a:r>
          </a:p>
          <a:p>
            <a:r>
              <a:rPr lang="en-GB" sz="2400" dirty="0" smtClean="0"/>
              <a:t>Sustainable consumption (SC), “a process of decisions and actions, not limited to the moment of purchase, but considering the whole lifecycle of a product or service” (</a:t>
            </a:r>
            <a:r>
              <a:rPr lang="en-GB" sz="2400" dirty="0" err="1" smtClean="0"/>
              <a:t>Sesini</a:t>
            </a:r>
            <a:r>
              <a:rPr lang="en-GB" sz="2400" dirty="0" smtClean="0"/>
              <a:t>, Castiglioni, &amp; </a:t>
            </a:r>
            <a:r>
              <a:rPr lang="en-GB" sz="2400" dirty="0" err="1" smtClean="0"/>
              <a:t>Lozza</a:t>
            </a:r>
            <a:r>
              <a:rPr lang="en-GB" sz="2400" dirty="0" smtClean="0"/>
              <a:t>, 2020, p. 2), </a:t>
            </a:r>
          </a:p>
          <a:p>
            <a:r>
              <a:rPr lang="en-GB" sz="2400" dirty="0" smtClean="0"/>
              <a:t>UN Sustainable Development Goal 12</a:t>
            </a:r>
            <a:endParaRPr lang="en-GB" sz="2400" dirty="0"/>
          </a:p>
        </p:txBody>
      </p:sp>
      <p:pic>
        <p:nvPicPr>
          <p:cNvPr id="4" name="Picture 2" descr="Sustainable consumption and production – United Nations Sustainable  Development">
            <a:extLst>
              <a:ext uri="{FF2B5EF4-FFF2-40B4-BE49-F238E27FC236}">
                <a16:creationId xmlns:a16="http://schemas.microsoft.com/office/drawing/2014/main" id="{564D034D-34DF-6144-83C6-BDEB53EAF6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5234"/>
          <a:stretch/>
        </p:blipFill>
        <p:spPr bwMode="auto">
          <a:xfrm>
            <a:off x="7742054" y="1588142"/>
            <a:ext cx="4449946" cy="421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6F9F3A56-1B3B-674D-B791-E178F6C72BB2}"/>
              </a:ext>
            </a:extLst>
          </p:cNvPr>
          <p:cNvSpPr txBox="1"/>
          <p:nvPr/>
        </p:nvSpPr>
        <p:spPr>
          <a:xfrm>
            <a:off x="7759558" y="5805263"/>
            <a:ext cx="33633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/>
              <a:t>Source</a:t>
            </a:r>
            <a:r>
              <a:rPr lang="en-AU" sz="1200" dirty="0" smtClean="0"/>
              <a:t>: www.theglobalgoals.org/resources</a:t>
            </a:r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1243224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5E498D-0684-504D-8C3C-27D88FFC2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B. Relevance &amp; Responsibilities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2D92D27-2A0E-AE47-A02B-5F2314AD56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Why?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4072" y="1700808"/>
            <a:ext cx="5160773" cy="387058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6F9F3A56-1B3B-674D-B791-E178F6C72BB2}"/>
              </a:ext>
            </a:extLst>
          </p:cNvPr>
          <p:cNvSpPr txBox="1"/>
          <p:nvPr/>
        </p:nvSpPr>
        <p:spPr>
          <a:xfrm>
            <a:off x="6745560" y="5590449"/>
            <a:ext cx="38149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/>
              <a:t>Source</a:t>
            </a:r>
            <a:r>
              <a:rPr lang="en-AU" sz="1200" dirty="0" smtClean="0"/>
              <a:t>: Photo on commons.wikimedia.org, Licence: CC-0</a:t>
            </a:r>
            <a:endParaRPr lang="en-AU" sz="12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550" y="2147217"/>
            <a:ext cx="6075040" cy="3412147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6F9F3A56-1B3B-674D-B791-E178F6C72BB2}"/>
              </a:ext>
            </a:extLst>
          </p:cNvPr>
          <p:cNvSpPr txBox="1"/>
          <p:nvPr/>
        </p:nvSpPr>
        <p:spPr>
          <a:xfrm>
            <a:off x="641550" y="5590448"/>
            <a:ext cx="38149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/>
              <a:t>Source</a:t>
            </a:r>
            <a:r>
              <a:rPr lang="en-AU" sz="1200" dirty="0" smtClean="0"/>
              <a:t>: Photo on pxhere.com, Licence: CC-0</a:t>
            </a:r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1619277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E01E7D-E793-5C46-80D2-F8BF10083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B. Relevance &amp; Responsibilities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5F0B83-4057-5549-8B5C-E001567070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Lack of understanding, leadership</a:t>
            </a:r>
          </a:p>
          <a:p>
            <a:r>
              <a:rPr lang="en-US" sz="2400" dirty="0"/>
              <a:t>Comfortable lifestyle</a:t>
            </a:r>
          </a:p>
          <a:p>
            <a:r>
              <a:rPr lang="en-US" sz="2400" dirty="0"/>
              <a:t>Budget constraints</a:t>
            </a:r>
          </a:p>
          <a:p>
            <a:r>
              <a:rPr lang="en-US" sz="2400" dirty="0"/>
              <a:t>History, culture of “free tuff”</a:t>
            </a:r>
          </a:p>
          <a:p>
            <a:r>
              <a:rPr lang="en-US" sz="2400" dirty="0"/>
              <a:t>Tradition</a:t>
            </a:r>
          </a:p>
          <a:p>
            <a:r>
              <a:rPr lang="en-US" sz="2400" dirty="0"/>
              <a:t>Short term thinking</a:t>
            </a:r>
          </a:p>
          <a:p>
            <a:r>
              <a:rPr lang="en-US" sz="2400" dirty="0"/>
              <a:t>No obvious rewards</a:t>
            </a:r>
          </a:p>
          <a:p>
            <a:r>
              <a:rPr lang="en-US" sz="2400" dirty="0"/>
              <a:t>Social inequity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19825878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1100</Words>
  <Application>Microsoft Office PowerPoint</Application>
  <PresentationFormat>Breitbild</PresentationFormat>
  <Paragraphs>132</Paragraphs>
  <Slides>23</Slides>
  <Notes>5</Notes>
  <HiddenSlides>3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7" baseType="lpstr">
      <vt:lpstr>Arial</vt:lpstr>
      <vt:lpstr>Calibri</vt:lpstr>
      <vt:lpstr>Verdana</vt:lpstr>
      <vt:lpstr>Larissa-Design</vt:lpstr>
      <vt:lpstr>Communication about Sustainability</vt:lpstr>
      <vt:lpstr>Übersicht zur gesamten Lerneinheit</vt:lpstr>
      <vt:lpstr>Learning outcomes</vt:lpstr>
      <vt:lpstr>Overview</vt:lpstr>
      <vt:lpstr>A. Definition</vt:lpstr>
      <vt:lpstr>A. Definition</vt:lpstr>
      <vt:lpstr>B. Relevance &amp; Responsibilities</vt:lpstr>
      <vt:lpstr>B. Relevance &amp; Responsibilities</vt:lpstr>
      <vt:lpstr>B. Relevance &amp; Responsibilities</vt:lpstr>
      <vt:lpstr>3. Who is responsible?</vt:lpstr>
      <vt:lpstr>PowerPoint-Präsentation</vt:lpstr>
      <vt:lpstr>D. Policy &amp; Frameworks</vt:lpstr>
      <vt:lpstr>D. Policy &amp; Frameworks</vt:lpstr>
      <vt:lpstr>PowerPoint-Präsentation</vt:lpstr>
      <vt:lpstr>E. Communication Perspective on Consumption</vt:lpstr>
      <vt:lpstr>E. Communication Perspective on Consumption</vt:lpstr>
      <vt:lpstr>E. Communication Perspective on Consumption</vt:lpstr>
      <vt:lpstr>E. Communication Perspective on Consumption</vt:lpstr>
      <vt:lpstr>E. Communication Perspective on Consumption</vt:lpstr>
      <vt:lpstr>E. Communication Perspective on Consumption</vt:lpstr>
      <vt:lpstr>E. Communication Perspective on Consumption</vt:lpstr>
      <vt:lpstr>Reflections</vt:lpstr>
      <vt:lpstr>Reflections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zmml</dc:creator>
  <cp:lastModifiedBy>Windows-Benutzer</cp:lastModifiedBy>
  <cp:revision>340</cp:revision>
  <dcterms:created xsi:type="dcterms:W3CDTF">2011-07-07T10:45:47Z</dcterms:created>
  <dcterms:modified xsi:type="dcterms:W3CDTF">2023-08-30T08:06:33Z</dcterms:modified>
</cp:coreProperties>
</file>