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handoutMasterIdLst>
    <p:handoutMasterId r:id="rId19"/>
  </p:handoutMasterIdLst>
  <p:sldIdLst>
    <p:sldId id="507" r:id="rId2"/>
    <p:sldId id="508" r:id="rId3"/>
    <p:sldId id="509" r:id="rId4"/>
    <p:sldId id="534" r:id="rId5"/>
    <p:sldId id="535" r:id="rId6"/>
    <p:sldId id="536" r:id="rId7"/>
    <p:sldId id="537" r:id="rId8"/>
    <p:sldId id="538" r:id="rId9"/>
    <p:sldId id="540" r:id="rId10"/>
    <p:sldId id="541" r:id="rId11"/>
    <p:sldId id="539" r:id="rId12"/>
    <p:sldId id="503" r:id="rId13"/>
    <p:sldId id="544" r:id="rId14"/>
    <p:sldId id="545" r:id="rId15"/>
    <p:sldId id="543" r:id="rId16"/>
    <p:sldId id="542"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Benutzer" initials="W" lastIdx="3" clrIdx="0">
    <p:extLst>
      <p:ext uri="{19B8F6BF-5375-455C-9EA6-DF929625EA0E}">
        <p15:presenceInfo xmlns:p15="http://schemas.microsoft.com/office/powerpoint/2012/main" userId="Windows-Benutz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A59"/>
    <a:srgbClr val="BEBC32"/>
    <a:srgbClr val="95843F"/>
    <a:srgbClr val="00664B"/>
    <a:srgbClr val="FFFFFF"/>
    <a:srgbClr val="6CB8D8"/>
    <a:srgbClr val="DFC638"/>
    <a:srgbClr val="C1D694"/>
    <a:srgbClr val="A99090"/>
    <a:srgbClr val="3B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8" autoAdjust="0"/>
    <p:restoredTop sz="81011" autoAdjust="0"/>
  </p:normalViewPr>
  <p:slideViewPr>
    <p:cSldViewPr>
      <p:cViewPr varScale="1">
        <p:scale>
          <a:sx n="49" d="100"/>
          <a:sy n="49" d="100"/>
        </p:scale>
        <p:origin x="1545" y="2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9" d="100"/>
          <a:sy n="49" d="100"/>
        </p:scale>
        <p:origin x="2733" y="3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30672-816A-AD43-B145-14826F331BF0}" type="doc">
      <dgm:prSet loTypeId="urn:microsoft.com/office/officeart/2005/8/layout/gear1" loCatId="" qsTypeId="urn:microsoft.com/office/officeart/2005/8/quickstyle/simple1" qsCatId="simple" csTypeId="urn:microsoft.com/office/officeart/2005/8/colors/colorful2" csCatId="colorful" phldr="1"/>
      <dgm:spPr/>
    </dgm:pt>
    <dgm:pt modelId="{014A0346-75A8-AA40-AAEE-C0B868BAC211}">
      <dgm:prSet phldrT="[Text]"/>
      <dgm:spPr/>
      <dgm:t>
        <a:bodyPr/>
        <a:lstStyle/>
        <a:p>
          <a:r>
            <a:rPr lang="de-DE" dirty="0" err="1"/>
            <a:t>issue</a:t>
          </a:r>
          <a:endParaRPr lang="de-DE" dirty="0"/>
        </a:p>
      </dgm:t>
    </dgm:pt>
    <dgm:pt modelId="{A6DA9C9E-6084-6F42-B7EC-511C4F653BA9}" type="parTrans" cxnId="{C0D82723-DDB6-4644-9A13-0B7CDBD80A6B}">
      <dgm:prSet/>
      <dgm:spPr/>
      <dgm:t>
        <a:bodyPr/>
        <a:lstStyle/>
        <a:p>
          <a:endParaRPr lang="de-DE"/>
        </a:p>
      </dgm:t>
    </dgm:pt>
    <dgm:pt modelId="{4829E62B-2463-5B4F-8F4C-C6C301F3D490}" type="sibTrans" cxnId="{C0D82723-DDB6-4644-9A13-0B7CDBD80A6B}">
      <dgm:prSet/>
      <dgm:spPr/>
      <dgm:t>
        <a:bodyPr/>
        <a:lstStyle/>
        <a:p>
          <a:endParaRPr lang="de-DE"/>
        </a:p>
      </dgm:t>
    </dgm:pt>
    <dgm:pt modelId="{024D1579-EB3D-9442-86D2-3AB2F25A6B15}">
      <dgm:prSet phldrT="[Text]"/>
      <dgm:spPr/>
      <dgm:t>
        <a:bodyPr/>
        <a:lstStyle/>
        <a:p>
          <a:r>
            <a:rPr lang="de-DE" dirty="0" err="1"/>
            <a:t>topic</a:t>
          </a:r>
          <a:endParaRPr lang="de-DE" dirty="0"/>
        </a:p>
      </dgm:t>
    </dgm:pt>
    <dgm:pt modelId="{E75DD2BE-8473-FB4A-AB7F-3116849F0A83}" type="parTrans" cxnId="{649D984C-7F58-A345-AE10-0F09FAFC9BF1}">
      <dgm:prSet/>
      <dgm:spPr/>
      <dgm:t>
        <a:bodyPr/>
        <a:lstStyle/>
        <a:p>
          <a:endParaRPr lang="de-DE"/>
        </a:p>
      </dgm:t>
    </dgm:pt>
    <dgm:pt modelId="{D82B7E19-3241-9A44-A69D-33EEE70B7FF1}" type="sibTrans" cxnId="{649D984C-7F58-A345-AE10-0F09FAFC9BF1}">
      <dgm:prSet/>
      <dgm:spPr/>
      <dgm:t>
        <a:bodyPr/>
        <a:lstStyle/>
        <a:p>
          <a:endParaRPr lang="de-DE"/>
        </a:p>
      </dgm:t>
    </dgm:pt>
    <dgm:pt modelId="{08C684A7-7A45-D240-9DAC-2B03089D776F}">
      <dgm:prSet phldrT="[Text]"/>
      <dgm:spPr/>
      <dgm:t>
        <a:bodyPr/>
        <a:lstStyle/>
        <a:p>
          <a:r>
            <a:rPr lang="de-DE" dirty="0" err="1"/>
            <a:t>event</a:t>
          </a:r>
          <a:endParaRPr lang="de-DE" dirty="0"/>
        </a:p>
      </dgm:t>
    </dgm:pt>
    <dgm:pt modelId="{10BC1716-CE31-C845-B9F0-664E3644A686}" type="parTrans" cxnId="{1D1F01F4-0749-E145-A12D-B25E4D322586}">
      <dgm:prSet/>
      <dgm:spPr/>
      <dgm:t>
        <a:bodyPr/>
        <a:lstStyle/>
        <a:p>
          <a:endParaRPr lang="de-DE"/>
        </a:p>
      </dgm:t>
    </dgm:pt>
    <dgm:pt modelId="{26BA7E8F-DF70-B14E-9DC3-4D66B9564BC8}" type="sibTrans" cxnId="{1D1F01F4-0749-E145-A12D-B25E4D322586}">
      <dgm:prSet/>
      <dgm:spPr/>
      <dgm:t>
        <a:bodyPr/>
        <a:lstStyle/>
        <a:p>
          <a:endParaRPr lang="de-DE"/>
        </a:p>
      </dgm:t>
    </dgm:pt>
    <dgm:pt modelId="{67999D8E-8B2B-9443-AFA6-BDAE3E01347F}" type="pres">
      <dgm:prSet presAssocID="{D8130672-816A-AD43-B145-14826F331BF0}" presName="composite" presStyleCnt="0">
        <dgm:presLayoutVars>
          <dgm:chMax val="3"/>
          <dgm:animLvl val="lvl"/>
          <dgm:resizeHandles val="exact"/>
        </dgm:presLayoutVars>
      </dgm:prSet>
      <dgm:spPr/>
    </dgm:pt>
    <dgm:pt modelId="{AE32AF5F-18B9-E74C-A572-0772E7FE2CB9}" type="pres">
      <dgm:prSet presAssocID="{014A0346-75A8-AA40-AAEE-C0B868BAC211}" presName="gear1" presStyleLbl="node1" presStyleIdx="0" presStyleCnt="3">
        <dgm:presLayoutVars>
          <dgm:chMax val="1"/>
          <dgm:bulletEnabled val="1"/>
        </dgm:presLayoutVars>
      </dgm:prSet>
      <dgm:spPr/>
      <dgm:t>
        <a:bodyPr/>
        <a:lstStyle/>
        <a:p>
          <a:endParaRPr lang="de-DE"/>
        </a:p>
      </dgm:t>
    </dgm:pt>
    <dgm:pt modelId="{8FA23A70-92F7-014D-B727-E8DC86DFD95D}" type="pres">
      <dgm:prSet presAssocID="{014A0346-75A8-AA40-AAEE-C0B868BAC211}" presName="gear1srcNode" presStyleLbl="node1" presStyleIdx="0" presStyleCnt="3"/>
      <dgm:spPr/>
      <dgm:t>
        <a:bodyPr/>
        <a:lstStyle/>
        <a:p>
          <a:endParaRPr lang="de-DE"/>
        </a:p>
      </dgm:t>
    </dgm:pt>
    <dgm:pt modelId="{27E99632-02DA-A047-81B1-F001ED45706A}" type="pres">
      <dgm:prSet presAssocID="{014A0346-75A8-AA40-AAEE-C0B868BAC211}" presName="gear1dstNode" presStyleLbl="node1" presStyleIdx="0" presStyleCnt="3"/>
      <dgm:spPr/>
      <dgm:t>
        <a:bodyPr/>
        <a:lstStyle/>
        <a:p>
          <a:endParaRPr lang="de-DE"/>
        </a:p>
      </dgm:t>
    </dgm:pt>
    <dgm:pt modelId="{3295DAB3-DCA6-514A-858C-5356327BF666}" type="pres">
      <dgm:prSet presAssocID="{024D1579-EB3D-9442-86D2-3AB2F25A6B15}" presName="gear2" presStyleLbl="node1" presStyleIdx="1" presStyleCnt="3">
        <dgm:presLayoutVars>
          <dgm:chMax val="1"/>
          <dgm:bulletEnabled val="1"/>
        </dgm:presLayoutVars>
      </dgm:prSet>
      <dgm:spPr/>
      <dgm:t>
        <a:bodyPr/>
        <a:lstStyle/>
        <a:p>
          <a:endParaRPr lang="de-DE"/>
        </a:p>
      </dgm:t>
    </dgm:pt>
    <dgm:pt modelId="{B2BAB5B9-EC5F-2A4A-8FC5-90996A4CA05D}" type="pres">
      <dgm:prSet presAssocID="{024D1579-EB3D-9442-86D2-3AB2F25A6B15}" presName="gear2srcNode" presStyleLbl="node1" presStyleIdx="1" presStyleCnt="3"/>
      <dgm:spPr/>
      <dgm:t>
        <a:bodyPr/>
        <a:lstStyle/>
        <a:p>
          <a:endParaRPr lang="de-DE"/>
        </a:p>
      </dgm:t>
    </dgm:pt>
    <dgm:pt modelId="{74E59F8C-511D-4D45-AEDB-9FDF1E36A97D}" type="pres">
      <dgm:prSet presAssocID="{024D1579-EB3D-9442-86D2-3AB2F25A6B15}" presName="gear2dstNode" presStyleLbl="node1" presStyleIdx="1" presStyleCnt="3"/>
      <dgm:spPr/>
      <dgm:t>
        <a:bodyPr/>
        <a:lstStyle/>
        <a:p>
          <a:endParaRPr lang="de-DE"/>
        </a:p>
      </dgm:t>
    </dgm:pt>
    <dgm:pt modelId="{4C7AC86E-1DE9-E546-9E21-5674014CBC31}" type="pres">
      <dgm:prSet presAssocID="{08C684A7-7A45-D240-9DAC-2B03089D776F}" presName="gear3" presStyleLbl="node1" presStyleIdx="2" presStyleCnt="3"/>
      <dgm:spPr/>
      <dgm:t>
        <a:bodyPr/>
        <a:lstStyle/>
        <a:p>
          <a:endParaRPr lang="de-DE"/>
        </a:p>
      </dgm:t>
    </dgm:pt>
    <dgm:pt modelId="{7EEF7B8E-0CD7-5C4E-87EB-50D23082EEDE}" type="pres">
      <dgm:prSet presAssocID="{08C684A7-7A45-D240-9DAC-2B03089D776F}" presName="gear3tx" presStyleLbl="node1" presStyleIdx="2" presStyleCnt="3">
        <dgm:presLayoutVars>
          <dgm:chMax val="1"/>
          <dgm:bulletEnabled val="1"/>
        </dgm:presLayoutVars>
      </dgm:prSet>
      <dgm:spPr/>
      <dgm:t>
        <a:bodyPr/>
        <a:lstStyle/>
        <a:p>
          <a:endParaRPr lang="de-DE"/>
        </a:p>
      </dgm:t>
    </dgm:pt>
    <dgm:pt modelId="{4DC620B5-50A2-C741-93D6-E3EA7C7867CE}" type="pres">
      <dgm:prSet presAssocID="{08C684A7-7A45-D240-9DAC-2B03089D776F}" presName="gear3srcNode" presStyleLbl="node1" presStyleIdx="2" presStyleCnt="3"/>
      <dgm:spPr/>
      <dgm:t>
        <a:bodyPr/>
        <a:lstStyle/>
        <a:p>
          <a:endParaRPr lang="de-DE"/>
        </a:p>
      </dgm:t>
    </dgm:pt>
    <dgm:pt modelId="{360B3699-913A-3749-90CB-D25EA3A425EF}" type="pres">
      <dgm:prSet presAssocID="{08C684A7-7A45-D240-9DAC-2B03089D776F}" presName="gear3dstNode" presStyleLbl="node1" presStyleIdx="2" presStyleCnt="3"/>
      <dgm:spPr/>
      <dgm:t>
        <a:bodyPr/>
        <a:lstStyle/>
        <a:p>
          <a:endParaRPr lang="de-DE"/>
        </a:p>
      </dgm:t>
    </dgm:pt>
    <dgm:pt modelId="{F611C2C7-9C7C-BB48-820F-400ACED935D8}" type="pres">
      <dgm:prSet presAssocID="{4829E62B-2463-5B4F-8F4C-C6C301F3D490}" presName="connector1" presStyleLbl="sibTrans2D1" presStyleIdx="0" presStyleCnt="3"/>
      <dgm:spPr/>
      <dgm:t>
        <a:bodyPr/>
        <a:lstStyle/>
        <a:p>
          <a:endParaRPr lang="de-DE"/>
        </a:p>
      </dgm:t>
    </dgm:pt>
    <dgm:pt modelId="{3669D18B-90A3-1748-BA8C-73ED9BCB8D12}" type="pres">
      <dgm:prSet presAssocID="{D82B7E19-3241-9A44-A69D-33EEE70B7FF1}" presName="connector2" presStyleLbl="sibTrans2D1" presStyleIdx="1" presStyleCnt="3"/>
      <dgm:spPr/>
      <dgm:t>
        <a:bodyPr/>
        <a:lstStyle/>
        <a:p>
          <a:endParaRPr lang="de-DE"/>
        </a:p>
      </dgm:t>
    </dgm:pt>
    <dgm:pt modelId="{30829B64-23EB-894D-939C-7769AD40F6B5}" type="pres">
      <dgm:prSet presAssocID="{26BA7E8F-DF70-B14E-9DC3-4D66B9564BC8}" presName="connector3" presStyleLbl="sibTrans2D1" presStyleIdx="2" presStyleCnt="3"/>
      <dgm:spPr/>
      <dgm:t>
        <a:bodyPr/>
        <a:lstStyle/>
        <a:p>
          <a:endParaRPr lang="de-DE"/>
        </a:p>
      </dgm:t>
    </dgm:pt>
  </dgm:ptLst>
  <dgm:cxnLst>
    <dgm:cxn modelId="{06002F65-934D-F34E-B5D3-A42D73850E15}" type="presOf" srcId="{08C684A7-7A45-D240-9DAC-2B03089D776F}" destId="{360B3699-913A-3749-90CB-D25EA3A425EF}" srcOrd="3" destOrd="0" presId="urn:microsoft.com/office/officeart/2005/8/layout/gear1"/>
    <dgm:cxn modelId="{FBDA25B4-AC04-7647-828B-1641B672FB1A}" type="presOf" srcId="{014A0346-75A8-AA40-AAEE-C0B868BAC211}" destId="{8FA23A70-92F7-014D-B727-E8DC86DFD95D}" srcOrd="1" destOrd="0" presId="urn:microsoft.com/office/officeart/2005/8/layout/gear1"/>
    <dgm:cxn modelId="{1D1F01F4-0749-E145-A12D-B25E4D322586}" srcId="{D8130672-816A-AD43-B145-14826F331BF0}" destId="{08C684A7-7A45-D240-9DAC-2B03089D776F}" srcOrd="2" destOrd="0" parTransId="{10BC1716-CE31-C845-B9F0-664E3644A686}" sibTransId="{26BA7E8F-DF70-B14E-9DC3-4D66B9564BC8}"/>
    <dgm:cxn modelId="{5759C15B-833B-6E45-B4BD-CAD0E64A3127}" type="presOf" srcId="{08C684A7-7A45-D240-9DAC-2B03089D776F}" destId="{4C7AC86E-1DE9-E546-9E21-5674014CBC31}" srcOrd="0" destOrd="0" presId="urn:microsoft.com/office/officeart/2005/8/layout/gear1"/>
    <dgm:cxn modelId="{64A0E8CF-9A05-E448-B9FD-62B28F9EA80A}" type="presOf" srcId="{08C684A7-7A45-D240-9DAC-2B03089D776F}" destId="{4DC620B5-50A2-C741-93D6-E3EA7C7867CE}" srcOrd="2" destOrd="0" presId="urn:microsoft.com/office/officeart/2005/8/layout/gear1"/>
    <dgm:cxn modelId="{584F5639-7C1E-5940-B768-BA863F211FB0}" type="presOf" srcId="{014A0346-75A8-AA40-AAEE-C0B868BAC211}" destId="{AE32AF5F-18B9-E74C-A572-0772E7FE2CB9}" srcOrd="0" destOrd="0" presId="urn:microsoft.com/office/officeart/2005/8/layout/gear1"/>
    <dgm:cxn modelId="{C0D82723-DDB6-4644-9A13-0B7CDBD80A6B}" srcId="{D8130672-816A-AD43-B145-14826F331BF0}" destId="{014A0346-75A8-AA40-AAEE-C0B868BAC211}" srcOrd="0" destOrd="0" parTransId="{A6DA9C9E-6084-6F42-B7EC-511C4F653BA9}" sibTransId="{4829E62B-2463-5B4F-8F4C-C6C301F3D490}"/>
    <dgm:cxn modelId="{DE80FFF4-A7ED-984C-BDE4-65819EE0C1BB}" type="presOf" srcId="{D82B7E19-3241-9A44-A69D-33EEE70B7FF1}" destId="{3669D18B-90A3-1748-BA8C-73ED9BCB8D12}" srcOrd="0" destOrd="0" presId="urn:microsoft.com/office/officeart/2005/8/layout/gear1"/>
    <dgm:cxn modelId="{3FDAEF56-3D94-2D4A-B0DF-5D751BA2429B}" type="presOf" srcId="{D8130672-816A-AD43-B145-14826F331BF0}" destId="{67999D8E-8B2B-9443-AFA6-BDAE3E01347F}" srcOrd="0" destOrd="0" presId="urn:microsoft.com/office/officeart/2005/8/layout/gear1"/>
    <dgm:cxn modelId="{3049AEA4-E0B2-0E46-BDB6-5A3737B23057}" type="presOf" srcId="{4829E62B-2463-5B4F-8F4C-C6C301F3D490}" destId="{F611C2C7-9C7C-BB48-820F-400ACED935D8}" srcOrd="0" destOrd="0" presId="urn:microsoft.com/office/officeart/2005/8/layout/gear1"/>
    <dgm:cxn modelId="{205FE741-4DA2-3644-A1D2-05F091ECD785}" type="presOf" srcId="{024D1579-EB3D-9442-86D2-3AB2F25A6B15}" destId="{B2BAB5B9-EC5F-2A4A-8FC5-90996A4CA05D}" srcOrd="1" destOrd="0" presId="urn:microsoft.com/office/officeart/2005/8/layout/gear1"/>
    <dgm:cxn modelId="{F0E84C0C-9D42-BA4A-B05C-118DFBFC8BF5}" type="presOf" srcId="{024D1579-EB3D-9442-86D2-3AB2F25A6B15}" destId="{74E59F8C-511D-4D45-AEDB-9FDF1E36A97D}" srcOrd="2" destOrd="0" presId="urn:microsoft.com/office/officeart/2005/8/layout/gear1"/>
    <dgm:cxn modelId="{649D984C-7F58-A345-AE10-0F09FAFC9BF1}" srcId="{D8130672-816A-AD43-B145-14826F331BF0}" destId="{024D1579-EB3D-9442-86D2-3AB2F25A6B15}" srcOrd="1" destOrd="0" parTransId="{E75DD2BE-8473-FB4A-AB7F-3116849F0A83}" sibTransId="{D82B7E19-3241-9A44-A69D-33EEE70B7FF1}"/>
    <dgm:cxn modelId="{57C39D2F-59A7-7E45-83A0-82CDF1FAE345}" type="presOf" srcId="{26BA7E8F-DF70-B14E-9DC3-4D66B9564BC8}" destId="{30829B64-23EB-894D-939C-7769AD40F6B5}" srcOrd="0" destOrd="0" presId="urn:microsoft.com/office/officeart/2005/8/layout/gear1"/>
    <dgm:cxn modelId="{A5C15FB0-6218-0949-8C62-68244F921EBA}" type="presOf" srcId="{08C684A7-7A45-D240-9DAC-2B03089D776F}" destId="{7EEF7B8E-0CD7-5C4E-87EB-50D23082EEDE}" srcOrd="1" destOrd="0" presId="urn:microsoft.com/office/officeart/2005/8/layout/gear1"/>
    <dgm:cxn modelId="{D5954A5D-3B25-CD40-B295-6B0CD4962A46}" type="presOf" srcId="{014A0346-75A8-AA40-AAEE-C0B868BAC211}" destId="{27E99632-02DA-A047-81B1-F001ED45706A}" srcOrd="2" destOrd="0" presId="urn:microsoft.com/office/officeart/2005/8/layout/gear1"/>
    <dgm:cxn modelId="{67736F6F-5902-9548-B40D-0861B4E32775}" type="presOf" srcId="{024D1579-EB3D-9442-86D2-3AB2F25A6B15}" destId="{3295DAB3-DCA6-514A-858C-5356327BF666}" srcOrd="0" destOrd="0" presId="urn:microsoft.com/office/officeart/2005/8/layout/gear1"/>
    <dgm:cxn modelId="{2EA326D4-1107-FE4A-AD74-A6F0996C66FC}" type="presParOf" srcId="{67999D8E-8B2B-9443-AFA6-BDAE3E01347F}" destId="{AE32AF5F-18B9-E74C-A572-0772E7FE2CB9}" srcOrd="0" destOrd="0" presId="urn:microsoft.com/office/officeart/2005/8/layout/gear1"/>
    <dgm:cxn modelId="{17DFFEFD-30A0-FC4C-8D8E-E2BEAFEE6658}" type="presParOf" srcId="{67999D8E-8B2B-9443-AFA6-BDAE3E01347F}" destId="{8FA23A70-92F7-014D-B727-E8DC86DFD95D}" srcOrd="1" destOrd="0" presId="urn:microsoft.com/office/officeart/2005/8/layout/gear1"/>
    <dgm:cxn modelId="{0E20EF38-D5F5-D742-B033-54FA0FE0D2CC}" type="presParOf" srcId="{67999D8E-8B2B-9443-AFA6-BDAE3E01347F}" destId="{27E99632-02DA-A047-81B1-F001ED45706A}" srcOrd="2" destOrd="0" presId="urn:microsoft.com/office/officeart/2005/8/layout/gear1"/>
    <dgm:cxn modelId="{84BC7201-31D1-5C44-8D5F-9E5F3EFACDF2}" type="presParOf" srcId="{67999D8E-8B2B-9443-AFA6-BDAE3E01347F}" destId="{3295DAB3-DCA6-514A-858C-5356327BF666}" srcOrd="3" destOrd="0" presId="urn:microsoft.com/office/officeart/2005/8/layout/gear1"/>
    <dgm:cxn modelId="{96CEBE52-D1D8-9F41-A332-59D93624B837}" type="presParOf" srcId="{67999D8E-8B2B-9443-AFA6-BDAE3E01347F}" destId="{B2BAB5B9-EC5F-2A4A-8FC5-90996A4CA05D}" srcOrd="4" destOrd="0" presId="urn:microsoft.com/office/officeart/2005/8/layout/gear1"/>
    <dgm:cxn modelId="{D5B045FA-7B99-174C-B76C-4B3B58C8B482}" type="presParOf" srcId="{67999D8E-8B2B-9443-AFA6-BDAE3E01347F}" destId="{74E59F8C-511D-4D45-AEDB-9FDF1E36A97D}" srcOrd="5" destOrd="0" presId="urn:microsoft.com/office/officeart/2005/8/layout/gear1"/>
    <dgm:cxn modelId="{873602B4-16CC-7F4A-9A49-AE2FD5D0DEE9}" type="presParOf" srcId="{67999D8E-8B2B-9443-AFA6-BDAE3E01347F}" destId="{4C7AC86E-1DE9-E546-9E21-5674014CBC31}" srcOrd="6" destOrd="0" presId="urn:microsoft.com/office/officeart/2005/8/layout/gear1"/>
    <dgm:cxn modelId="{2EF3553A-0D86-1643-9688-CA9F8E8472CF}" type="presParOf" srcId="{67999D8E-8B2B-9443-AFA6-BDAE3E01347F}" destId="{7EEF7B8E-0CD7-5C4E-87EB-50D23082EEDE}" srcOrd="7" destOrd="0" presId="urn:microsoft.com/office/officeart/2005/8/layout/gear1"/>
    <dgm:cxn modelId="{3B134FB1-342E-1742-B904-BE085BD91990}" type="presParOf" srcId="{67999D8E-8B2B-9443-AFA6-BDAE3E01347F}" destId="{4DC620B5-50A2-C741-93D6-E3EA7C7867CE}" srcOrd="8" destOrd="0" presId="urn:microsoft.com/office/officeart/2005/8/layout/gear1"/>
    <dgm:cxn modelId="{881DBB18-133C-4B48-80A9-EE0DADCC78CA}" type="presParOf" srcId="{67999D8E-8B2B-9443-AFA6-BDAE3E01347F}" destId="{360B3699-913A-3749-90CB-D25EA3A425EF}" srcOrd="9" destOrd="0" presId="urn:microsoft.com/office/officeart/2005/8/layout/gear1"/>
    <dgm:cxn modelId="{AFD9DA5D-50A1-5A4C-A28D-89C41D2EA025}" type="presParOf" srcId="{67999D8E-8B2B-9443-AFA6-BDAE3E01347F}" destId="{F611C2C7-9C7C-BB48-820F-400ACED935D8}" srcOrd="10" destOrd="0" presId="urn:microsoft.com/office/officeart/2005/8/layout/gear1"/>
    <dgm:cxn modelId="{9C16881D-5933-6A44-B21B-DF7721C0130E}" type="presParOf" srcId="{67999D8E-8B2B-9443-AFA6-BDAE3E01347F}" destId="{3669D18B-90A3-1748-BA8C-73ED9BCB8D12}" srcOrd="11" destOrd="0" presId="urn:microsoft.com/office/officeart/2005/8/layout/gear1"/>
    <dgm:cxn modelId="{DA66420D-90A5-3A49-8126-3366ECE3EE69}" type="presParOf" srcId="{67999D8E-8B2B-9443-AFA6-BDAE3E01347F}" destId="{30829B64-23EB-894D-939C-7769AD40F6B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2AF5F-18B9-E74C-A572-0772E7FE2CB9}">
      <dsp:nvSpPr>
        <dsp:cNvPr id="0" name=""/>
        <dsp:cNvSpPr/>
      </dsp:nvSpPr>
      <dsp:spPr>
        <a:xfrm>
          <a:off x="3508031" y="2127460"/>
          <a:ext cx="2600230" cy="2600230"/>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de-DE" sz="3200" kern="1200" dirty="0" err="1"/>
            <a:t>issue</a:t>
          </a:r>
          <a:endParaRPr lang="de-DE" sz="3200" kern="1200" dirty="0"/>
        </a:p>
      </dsp:txBody>
      <dsp:txXfrm>
        <a:off x="4030793" y="2736551"/>
        <a:ext cx="1554706" cy="1336572"/>
      </dsp:txXfrm>
    </dsp:sp>
    <dsp:sp modelId="{3295DAB3-DCA6-514A-858C-5356327BF666}">
      <dsp:nvSpPr>
        <dsp:cNvPr id="0" name=""/>
        <dsp:cNvSpPr/>
      </dsp:nvSpPr>
      <dsp:spPr>
        <a:xfrm>
          <a:off x="1995170" y="1512861"/>
          <a:ext cx="1891076" cy="1891076"/>
        </a:xfrm>
        <a:prstGeom prst="gear6">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de-DE" sz="3200" kern="1200" dirty="0" err="1"/>
            <a:t>topic</a:t>
          </a:r>
          <a:endParaRPr lang="de-DE" sz="3200" kern="1200" dirty="0"/>
        </a:p>
      </dsp:txBody>
      <dsp:txXfrm>
        <a:off x="2471254" y="1991822"/>
        <a:ext cx="938908" cy="933154"/>
      </dsp:txXfrm>
    </dsp:sp>
    <dsp:sp modelId="{4C7AC86E-1DE9-E546-9E21-5674014CBC31}">
      <dsp:nvSpPr>
        <dsp:cNvPr id="0" name=""/>
        <dsp:cNvSpPr/>
      </dsp:nvSpPr>
      <dsp:spPr>
        <a:xfrm rot="20700000">
          <a:off x="3054366" y="208211"/>
          <a:ext cx="1852868" cy="1852868"/>
        </a:xfrm>
        <a:prstGeom prst="gear6">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de-DE" sz="3200" kern="1200" dirty="0" err="1"/>
            <a:t>event</a:t>
          </a:r>
          <a:endParaRPr lang="de-DE" sz="3200" kern="1200" dirty="0"/>
        </a:p>
      </dsp:txBody>
      <dsp:txXfrm rot="-20700000">
        <a:off x="3460754" y="614599"/>
        <a:ext cx="1040092" cy="1040092"/>
      </dsp:txXfrm>
    </dsp:sp>
    <dsp:sp modelId="{F611C2C7-9C7C-BB48-820F-400ACED935D8}">
      <dsp:nvSpPr>
        <dsp:cNvPr id="0" name=""/>
        <dsp:cNvSpPr/>
      </dsp:nvSpPr>
      <dsp:spPr>
        <a:xfrm>
          <a:off x="3313988" y="1731729"/>
          <a:ext cx="3328294" cy="3328294"/>
        </a:xfrm>
        <a:prstGeom prst="circularArrow">
          <a:avLst>
            <a:gd name="adj1" fmla="val 4688"/>
            <a:gd name="adj2" fmla="val 299029"/>
            <a:gd name="adj3" fmla="val 2527584"/>
            <a:gd name="adj4" fmla="val 15836894"/>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69D18B-90A3-1748-BA8C-73ED9BCB8D12}">
      <dsp:nvSpPr>
        <dsp:cNvPr id="0" name=""/>
        <dsp:cNvSpPr/>
      </dsp:nvSpPr>
      <dsp:spPr>
        <a:xfrm>
          <a:off x="1660264" y="1092148"/>
          <a:ext cx="2418213" cy="2418213"/>
        </a:xfrm>
        <a:prstGeom prst="leftCircularArrow">
          <a:avLst>
            <a:gd name="adj1" fmla="val 6452"/>
            <a:gd name="adj2" fmla="val 429999"/>
            <a:gd name="adj3" fmla="val 10489124"/>
            <a:gd name="adj4" fmla="val 14837806"/>
            <a:gd name="adj5" fmla="val 7527"/>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829B64-23EB-894D-939C-7769AD40F6B5}">
      <dsp:nvSpPr>
        <dsp:cNvPr id="0" name=""/>
        <dsp:cNvSpPr/>
      </dsp:nvSpPr>
      <dsp:spPr>
        <a:xfrm>
          <a:off x="2625778" y="-199925"/>
          <a:ext cx="2607321" cy="2607321"/>
        </a:xfrm>
        <a:prstGeom prst="circularArrow">
          <a:avLst>
            <a:gd name="adj1" fmla="val 5984"/>
            <a:gd name="adj2" fmla="val 394124"/>
            <a:gd name="adj3" fmla="val 13313824"/>
            <a:gd name="adj4" fmla="val 10508221"/>
            <a:gd name="adj5" fmla="val 6981"/>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2F70D2-5293-4E7C-B3A8-3D6A290C9A05}" type="datetimeFigureOut">
              <a:rPr lang="de-DE" smtClean="0"/>
              <a:pPr/>
              <a:t>30.08.2023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6340F1-05AF-4B90-B4A7-8D90F677B99A}" type="slidenum">
              <a:rPr lang="de-DE" smtClean="0"/>
              <a:pPr/>
              <a:t>‹Nr.›</a:t>
            </a:fld>
            <a:endParaRPr lang="de-DE"/>
          </a:p>
        </p:txBody>
      </p:sp>
    </p:spTree>
    <p:extLst>
      <p:ext uri="{BB962C8B-B14F-4D97-AF65-F5344CB8AC3E}">
        <p14:creationId xmlns:p14="http://schemas.microsoft.com/office/powerpoint/2010/main" val="2175190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30301-E527-46B8-9863-C3D2C740A9BD}" type="datetimeFigureOut">
              <a:rPr lang="de-DE" smtClean="0"/>
              <a:pPr/>
              <a:t>30.08.2023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24780-DB00-4A87-AF52-AE94F8FBEF0E}" type="slidenum">
              <a:rPr lang="de-DE" smtClean="0"/>
              <a:pPr/>
              <a:t>‹Nr.›</a:t>
            </a:fld>
            <a:endParaRPr lang="de-DE"/>
          </a:p>
        </p:txBody>
      </p:sp>
    </p:spTree>
    <p:extLst>
      <p:ext uri="{BB962C8B-B14F-4D97-AF65-F5344CB8AC3E}">
        <p14:creationId xmlns:p14="http://schemas.microsoft.com/office/powerpoint/2010/main" val="380188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07AED8D-7B7D-4B5D-985D-DF4EC90DE877}" type="slidenum">
              <a:rPr lang="de-DE" smtClean="0"/>
              <a:pPr/>
              <a:t>1</a:t>
            </a:fld>
            <a:endParaRPr lang="de-DE"/>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9256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DC837A0-3F0F-4539-87DB-BF73527050FF}" type="slidenum">
              <a:rPr lang="de-DE" smtClean="0"/>
              <a:pPr/>
              <a:t>2</a:t>
            </a:fld>
            <a:endParaRPr lang="de-DE"/>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8241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E300E31-BE6B-41B7-B2AC-8E024A02AB1F}" type="slidenum">
              <a:rPr lang="de-DE" smtClean="0"/>
              <a:pPr/>
              <a:t>3</a:t>
            </a:fld>
            <a:endParaRPr lang="de-DE"/>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2446265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18" name="Rechteck 17"/>
          <p:cNvSpPr/>
          <p:nvPr userDrawn="1"/>
        </p:nvSpPr>
        <p:spPr>
          <a:xfrm>
            <a:off x="0" y="1772816"/>
            <a:ext cx="12192000" cy="2304256"/>
          </a:xfrm>
          <a:prstGeom prst="rect">
            <a:avLst/>
          </a:prstGeom>
          <a:solidFill>
            <a:srgbClr val="861A59">
              <a:alpha val="80000"/>
            </a:srgbClr>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Verdana" pitchFamily="34" charset="0"/>
            </a:endParaRPr>
          </a:p>
        </p:txBody>
      </p:sp>
      <p:sp>
        <p:nvSpPr>
          <p:cNvPr id="11" name="Rechteck 10"/>
          <p:cNvSpPr/>
          <p:nvPr userDrawn="1"/>
        </p:nvSpPr>
        <p:spPr>
          <a:xfrm>
            <a:off x="0" y="3212976"/>
            <a:ext cx="11376587" cy="864096"/>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166" name="Rectangle 46"/>
          <p:cNvSpPr>
            <a:spLocks noGrp="1" noChangeArrowheads="1"/>
          </p:cNvSpPr>
          <p:nvPr>
            <p:ph type="ctrTitle" sz="quarter" hasCustomPrompt="1"/>
          </p:nvPr>
        </p:nvSpPr>
        <p:spPr>
          <a:xfrm>
            <a:off x="1007533" y="1772817"/>
            <a:ext cx="10363200" cy="1470025"/>
          </a:xfrm>
          <a:prstGeom prst="rect">
            <a:avLst/>
          </a:prstGeom>
        </p:spPr>
        <p:txBody>
          <a:bodyPr>
            <a:normAutofit/>
          </a:bodyPr>
          <a:lstStyle>
            <a:lvl1pPr marL="0" indent="0" algn="l">
              <a:defRPr sz="4000" b="0" baseline="0">
                <a:solidFill>
                  <a:schemeClr val="bg1"/>
                </a:solidFill>
                <a:latin typeface="Verdana" pitchFamily="34" charset="0"/>
              </a:defRPr>
            </a:lvl1pPr>
          </a:lstStyle>
          <a:p>
            <a:r>
              <a:rPr lang="en-GB" noProof="0" dirty="0"/>
              <a:t>Title of the Chapter</a:t>
            </a:r>
          </a:p>
        </p:txBody>
      </p:sp>
      <p:sp>
        <p:nvSpPr>
          <p:cNvPr id="5167" name="Rectangle 47"/>
          <p:cNvSpPr>
            <a:spLocks noGrp="1" noChangeArrowheads="1"/>
          </p:cNvSpPr>
          <p:nvPr>
            <p:ph type="subTitle" sz="quarter" idx="1" hasCustomPrompt="1"/>
          </p:nvPr>
        </p:nvSpPr>
        <p:spPr>
          <a:xfrm>
            <a:off x="1007434" y="3429000"/>
            <a:ext cx="10369153" cy="43204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2200" baseline="0">
                <a:solidFill>
                  <a:schemeClr val="bg1"/>
                </a:solidFill>
                <a:latin typeface="Verdana" pitchFamily="34" charset="0"/>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GB" noProof="0" dirty="0"/>
              <a:t>Lesson XX: Title</a:t>
            </a:r>
          </a:p>
          <a:p>
            <a:endParaRPr lang="en-GB" noProof="0" dirty="0"/>
          </a:p>
        </p:txBody>
      </p:sp>
      <p:sp>
        <p:nvSpPr>
          <p:cNvPr id="20" name="Rechteck 19"/>
          <p:cNvSpPr/>
          <p:nvPr userDrawn="1"/>
        </p:nvSpPr>
        <p:spPr>
          <a:xfrm>
            <a:off x="11376587" y="1772816"/>
            <a:ext cx="815413" cy="2304256"/>
          </a:xfrm>
          <a:prstGeom prst="rect">
            <a:avLst/>
          </a:prstGeom>
          <a:solidFill>
            <a:srgbClr val="95843F">
              <a:alpha val="80000"/>
            </a:srgbClr>
          </a:solidFill>
          <a:ln>
            <a:solidFill>
              <a:srgbClr val="958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9" name="Textfeld 28"/>
          <p:cNvSpPr txBox="1"/>
          <p:nvPr userDrawn="1"/>
        </p:nvSpPr>
        <p:spPr>
          <a:xfrm>
            <a:off x="895912" y="6441952"/>
            <a:ext cx="9940269" cy="25391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noProof="0" dirty="0">
                <a:solidFill>
                  <a:schemeClr val="bg1">
                    <a:lumMod val="65000"/>
                  </a:schemeClr>
                </a:solidFill>
                <a:latin typeface="Verdana" pitchFamily="34" charset="0"/>
              </a:rPr>
              <a:t>Course: </a:t>
            </a:r>
            <a:r>
              <a:rPr lang="en-GB" sz="1050" kern="1200" noProof="0" dirty="0" smtClean="0">
                <a:solidFill>
                  <a:schemeClr val="bg1">
                    <a:lumMod val="65000"/>
                  </a:schemeClr>
                </a:solidFill>
                <a:effectLst/>
                <a:latin typeface="Verdana" panose="020B0604030504040204" pitchFamily="34" charset="0"/>
                <a:ea typeface="Verdana" panose="020B0604030504040204" pitchFamily="34" charset="0"/>
                <a:cs typeface="+mn-cs"/>
              </a:rPr>
              <a:t>Sustainability</a:t>
            </a:r>
            <a:r>
              <a:rPr lang="en-GB" sz="1050" kern="1200" baseline="0" noProof="0" dirty="0" smtClean="0">
                <a:solidFill>
                  <a:schemeClr val="bg1">
                    <a:lumMod val="65000"/>
                  </a:schemeClr>
                </a:solidFill>
                <a:effectLst/>
                <a:latin typeface="Verdana" panose="020B0604030504040204" pitchFamily="34" charset="0"/>
                <a:ea typeface="Verdana" panose="020B0604030504040204" pitchFamily="34" charset="0"/>
                <a:cs typeface="+mn-cs"/>
              </a:rPr>
              <a:t> Communication </a:t>
            </a:r>
            <a:r>
              <a:rPr lang="en-GB" sz="1050" kern="1200" noProof="0" dirty="0" smtClean="0">
                <a:solidFill>
                  <a:schemeClr val="bg1">
                    <a:lumMod val="65000"/>
                  </a:schemeClr>
                </a:solidFill>
                <a:effectLst/>
                <a:latin typeface="Verdana" panose="020B0604030504040204" pitchFamily="34" charset="0"/>
                <a:ea typeface="Verdana" panose="020B0604030504040204" pitchFamily="34" charset="0"/>
                <a:cs typeface="+mn-cs"/>
              </a:rPr>
              <a:t>                                                             </a:t>
            </a:r>
            <a:r>
              <a:rPr lang="en-GB" sz="1050" kern="1200" noProof="0" dirty="0">
                <a:solidFill>
                  <a:schemeClr val="bg1">
                    <a:lumMod val="65000"/>
                  </a:schemeClr>
                </a:solidFill>
                <a:effectLst/>
                <a:latin typeface="Verdana" panose="020B0604030504040204" pitchFamily="34" charset="0"/>
                <a:ea typeface="Verdana" panose="020B0604030504040204" pitchFamily="34" charset="0"/>
                <a:cs typeface="+mn-cs"/>
              </a:rPr>
              <a:t>			</a:t>
            </a:r>
            <a:r>
              <a:rPr lang="en-GB" sz="1050" i="1" noProof="0" dirty="0">
                <a:solidFill>
                  <a:schemeClr val="bg1">
                    <a:lumMod val="65000"/>
                  </a:schemeClr>
                </a:solidFill>
                <a:latin typeface="Verdana" panose="020B0604030504040204" pitchFamily="34" charset="0"/>
                <a:ea typeface="Verdana" panose="020B0604030504040204" pitchFamily="34" charset="0"/>
              </a:rPr>
              <a:t>produced by…</a:t>
            </a:r>
            <a:endParaRPr lang="en-GB" sz="1050" i="1" noProof="0" dirty="0">
              <a:solidFill>
                <a:schemeClr val="bg1">
                  <a:lumMod val="65000"/>
                </a:schemeClr>
              </a:solidFill>
              <a:latin typeface="Verdana" pitchFamily="34" charset="0"/>
            </a:endParaRPr>
          </a:p>
        </p:txBody>
      </p:sp>
      <p:sp>
        <p:nvSpPr>
          <p:cNvPr id="2" name="Textfeld 1"/>
          <p:cNvSpPr txBox="1"/>
          <p:nvPr userDrawn="1"/>
        </p:nvSpPr>
        <p:spPr>
          <a:xfrm>
            <a:off x="927319" y="4509651"/>
            <a:ext cx="8160907" cy="1077218"/>
          </a:xfrm>
          <a:prstGeom prst="rect">
            <a:avLst/>
          </a:prstGeom>
          <a:noFill/>
        </p:spPr>
        <p:txBody>
          <a:bodyPr wrap="square" rtlCol="0">
            <a:spAutoFit/>
          </a:bodyPr>
          <a:lstStyle/>
          <a:p>
            <a:r>
              <a:rPr lang="en-GB" sz="1600" noProof="0" dirty="0"/>
              <a:t>Assoc Prof. </a:t>
            </a:r>
            <a:r>
              <a:rPr lang="en-GB" sz="1600" noProof="0" dirty="0" err="1"/>
              <a:t>Dr.</a:t>
            </a:r>
            <a:r>
              <a:rPr lang="en-GB" sz="1600" noProof="0" dirty="0"/>
              <a:t> </a:t>
            </a:r>
            <a:r>
              <a:rPr lang="en-GB" sz="1600" noProof="0" dirty="0" err="1"/>
              <a:t>habil</a:t>
            </a:r>
            <a:r>
              <a:rPr lang="en-GB" sz="1600" noProof="0" dirty="0"/>
              <a:t> Franzisca </a:t>
            </a:r>
            <a:r>
              <a:rPr lang="en-GB" sz="1600" noProof="0" dirty="0" err="1"/>
              <a:t>Weder</a:t>
            </a:r>
            <a:endParaRPr lang="en-GB" sz="160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tx1"/>
                </a:solidFill>
                <a:effectLst/>
                <a:latin typeface="+mn-lt"/>
                <a:ea typeface="+mn-ea"/>
                <a:cs typeface="+mn-cs"/>
              </a:rPr>
              <a:t>School of Communication and Arts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tx1"/>
                </a:solidFill>
                <a:effectLst/>
                <a:latin typeface="+mn-lt"/>
                <a:ea typeface="+mn-ea"/>
                <a:cs typeface="+mn-cs"/>
              </a:rPr>
              <a:t>The University of Queensland, Brisbane, Australia</a:t>
            </a:r>
          </a:p>
          <a:p>
            <a:endParaRPr lang="en-GB" sz="1600" noProof="0" dirty="0"/>
          </a:p>
        </p:txBody>
      </p:sp>
      <p:grpSp>
        <p:nvGrpSpPr>
          <p:cNvPr id="4" name="Gruppieren 3"/>
          <p:cNvGrpSpPr/>
          <p:nvPr userDrawn="1"/>
        </p:nvGrpSpPr>
        <p:grpSpPr>
          <a:xfrm>
            <a:off x="10384219" y="5420193"/>
            <a:ext cx="1622556" cy="805735"/>
            <a:chOff x="7610964" y="4365104"/>
            <a:chExt cx="1504950" cy="805735"/>
          </a:xfrm>
        </p:grpSpPr>
        <p:pic>
          <p:nvPicPr>
            <p:cNvPr id="15" name="Grafik 14" descr="logo4c"/>
            <p:cNvPicPr/>
            <p:nvPr userDrawn="1"/>
          </p:nvPicPr>
          <p:blipFill>
            <a:blip r:embed="rId2" cstate="print"/>
            <a:srcRect/>
            <a:stretch>
              <a:fillRect/>
            </a:stretch>
          </p:blipFill>
          <p:spPr bwMode="auto">
            <a:xfrm>
              <a:off x="7610964" y="4365104"/>
              <a:ext cx="1468100" cy="288032"/>
            </a:xfrm>
            <a:prstGeom prst="rect">
              <a:avLst/>
            </a:prstGeom>
            <a:noFill/>
            <a:ln w="9525">
              <a:noFill/>
              <a:miter lim="800000"/>
              <a:headEnd/>
              <a:tailEnd/>
            </a:ln>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10964" y="4785076"/>
              <a:ext cx="150495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Grafik 15"/>
          <p:cNvPicPr>
            <a:picLocks noChangeAspect="1"/>
          </p:cNvPicPr>
          <p:nvPr userDrawn="1"/>
        </p:nvPicPr>
        <p:blipFill>
          <a:blip r:embed="rId4"/>
          <a:stretch>
            <a:fillRect/>
          </a:stretch>
        </p:blipFill>
        <p:spPr>
          <a:xfrm>
            <a:off x="11016660" y="6441300"/>
            <a:ext cx="1056004" cy="372076"/>
          </a:xfrm>
          <a:prstGeom prst="rect">
            <a:avLst/>
          </a:prstGeom>
        </p:spPr>
      </p:pic>
      <p:pic>
        <p:nvPicPr>
          <p:cNvPr id="7" name="Grafik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9336" y="116632"/>
            <a:ext cx="2916070" cy="133325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99456" y="476672"/>
            <a:ext cx="10753195" cy="504056"/>
          </a:xfrm>
          <a:noFill/>
          <a:ln>
            <a:noFill/>
          </a:ln>
        </p:spPr>
        <p:txBody>
          <a:bodyPr anchor="ctr">
            <a:normAutofit/>
          </a:bodyPr>
          <a:lstStyle>
            <a:lvl1pPr algn="ctr">
              <a:defRPr sz="2400"/>
            </a:lvl1pPr>
          </a:lstStyle>
          <a:p>
            <a:r>
              <a:rPr lang="de-DE" dirty="0"/>
              <a:t>Titelmasterformat durch Klicken bearbeiten</a:t>
            </a:r>
          </a:p>
        </p:txBody>
      </p:sp>
      <p:sp>
        <p:nvSpPr>
          <p:cNvPr id="3" name="Inhaltsplatzhalter 2"/>
          <p:cNvSpPr>
            <a:spLocks noGrp="1"/>
          </p:cNvSpPr>
          <p:nvPr>
            <p:ph idx="1"/>
          </p:nvPr>
        </p:nvSpPr>
        <p:spPr>
          <a:xfrm>
            <a:off x="1199456" y="1600201"/>
            <a:ext cx="10753196" cy="4525963"/>
          </a:xfrm>
        </p:spPr>
        <p:txBody>
          <a:bodyPr/>
          <a:lstStyle>
            <a:lvl1pPr>
              <a:defRPr sz="2200"/>
            </a:lvl1pPr>
            <a:lvl2pPr>
              <a:defRPr sz="2000"/>
            </a:lvl2pPr>
            <a:lvl3pPr>
              <a:defRPr sz="1800"/>
            </a:lvl3pPr>
            <a:lvl4pPr>
              <a:defRPr sz="1600"/>
            </a:lvl4pPr>
            <a:lvl5pPr>
              <a:defRPr sz="1400"/>
            </a:lvl5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99456" y="476672"/>
            <a:ext cx="10753195" cy="504056"/>
          </a:xfrm>
        </p:spPr>
        <p:txBody>
          <a:bodyPr/>
          <a:lstStyle/>
          <a:p>
            <a:r>
              <a:rPr lang="de-DE" dirty="0"/>
              <a:t>Titelmasterformat durch Klicken bearbeiten</a:t>
            </a:r>
          </a:p>
        </p:txBody>
      </p:sp>
      <p:sp>
        <p:nvSpPr>
          <p:cNvPr id="3" name="Inhaltsplatzhalter 2"/>
          <p:cNvSpPr>
            <a:spLocks noGrp="1"/>
          </p:cNvSpPr>
          <p:nvPr>
            <p:ph sz="half" idx="1"/>
          </p:nvPr>
        </p:nvSpPr>
        <p:spPr>
          <a:xfrm>
            <a:off x="1199456" y="1600201"/>
            <a:ext cx="51687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Inhaltsplatzhalter 3"/>
          <p:cNvSpPr>
            <a:spLocks noGrp="1"/>
          </p:cNvSpPr>
          <p:nvPr>
            <p:ph sz="half" idx="2"/>
          </p:nvPr>
        </p:nvSpPr>
        <p:spPr>
          <a:xfrm>
            <a:off x="6600056" y="1600201"/>
            <a:ext cx="53561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199456" y="476672"/>
            <a:ext cx="10992544" cy="504056"/>
          </a:xfrm>
        </p:spPr>
        <p:txBody>
          <a:bodyPr/>
          <a:lstStyle/>
          <a:p>
            <a:r>
              <a:rPr lang="de-DE" dirty="0"/>
              <a:t>Titelmasterformat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1187844" y="505119"/>
            <a:ext cx="10753195" cy="619625"/>
          </a:xfrm>
          <a:prstGeom prst="rect">
            <a:avLst/>
          </a:prstGeom>
          <a:solidFill>
            <a:srgbClr val="861A59"/>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platzhalter 1"/>
          <p:cNvSpPr>
            <a:spLocks noGrp="1"/>
          </p:cNvSpPr>
          <p:nvPr>
            <p:ph type="title"/>
          </p:nvPr>
        </p:nvSpPr>
        <p:spPr>
          <a:xfrm>
            <a:off x="1223718" y="500753"/>
            <a:ext cx="10728933" cy="504056"/>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1199456" y="1600201"/>
            <a:ext cx="10753196" cy="4525963"/>
          </a:xfrm>
          <a:prstGeom prst="rect">
            <a:avLst/>
          </a:prstGeom>
        </p:spPr>
        <p:txBody>
          <a:bodyPr vert="horz" lIns="91440" tIns="45720" rIns="91440" bIns="45720" rtlCol="0">
            <a:normAutofit/>
          </a:body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Fußzeilenplatzhalter 12"/>
          <p:cNvSpPr txBox="1">
            <a:spLocks/>
          </p:cNvSpPr>
          <p:nvPr userDrawn="1"/>
        </p:nvSpPr>
        <p:spPr>
          <a:xfrm>
            <a:off x="1104800" y="44624"/>
            <a:ext cx="10967864" cy="43204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tint val="75000"/>
                  </a:schemeClr>
                </a:solidFill>
                <a:effectLst/>
                <a:latin typeface="+mn-lt"/>
                <a:ea typeface="+mn-ea"/>
                <a:cs typeface="+mn-cs"/>
              </a:rPr>
              <a:t>Sustainability </a:t>
            </a:r>
            <a:r>
              <a:rPr lang="en-GB" sz="1200" kern="1200" dirty="0" smtClean="0">
                <a:solidFill>
                  <a:schemeClr val="tx1">
                    <a:tint val="75000"/>
                  </a:schemeClr>
                </a:solidFill>
                <a:effectLst/>
                <a:latin typeface="+mn-lt"/>
                <a:ea typeface="+mn-ea"/>
                <a:cs typeface="+mn-cs"/>
              </a:rPr>
              <a:t>Communication</a:t>
            </a:r>
            <a:endParaRPr lang="en-GB" sz="1200" kern="1200" dirty="0">
              <a:solidFill>
                <a:schemeClr val="tx1">
                  <a:tint val="7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tint val="75000"/>
                  </a:schemeClr>
                </a:solidFill>
                <a:effectLst/>
                <a:latin typeface="Verdana" panose="020B0604030504040204" pitchFamily="34" charset="0"/>
                <a:ea typeface="Verdana" panose="020B0604030504040204" pitchFamily="34" charset="0"/>
                <a:cs typeface="+mn-cs"/>
              </a:rPr>
              <a:t>Communication about Sustainability </a:t>
            </a:r>
            <a:r>
              <a:rPr kumimoji="0" lang="en-GB" sz="1000" b="0" i="0" u="none" strike="noStrike" kern="1200" cap="none" spc="0" normalizeH="0" baseline="0" noProof="0" dirty="0">
                <a:ln>
                  <a:noFill/>
                </a:ln>
                <a:solidFill>
                  <a:schemeClr val="tx1">
                    <a:tint val="75000"/>
                  </a:schemeClr>
                </a:solidFill>
                <a:effectLst/>
                <a:uLnTx/>
                <a:uFillTx/>
                <a:latin typeface="Verdana" panose="020B0604030504040204" pitchFamily="34" charset="0"/>
                <a:ea typeface="Verdana" panose="020B0604030504040204" pitchFamily="34" charset="0"/>
                <a:cs typeface="+mn-cs"/>
              </a:rPr>
              <a:t>• </a:t>
            </a:r>
            <a:r>
              <a:rPr kumimoji="0" lang="en-GB" sz="1000" b="0" i="0" u="none" strike="noStrike" kern="1200" cap="none" spc="0" normalizeH="0" baseline="0" noProof="0" dirty="0" smtClean="0">
                <a:ln>
                  <a:noFill/>
                </a:ln>
                <a:solidFill>
                  <a:schemeClr val="tx1">
                    <a:tint val="75000"/>
                  </a:schemeClr>
                </a:solidFill>
                <a:effectLst/>
                <a:uLnTx/>
                <a:uFillTx/>
                <a:latin typeface="Verdana" panose="020B0604030504040204" pitchFamily="34" charset="0"/>
                <a:ea typeface="Verdana" panose="020B0604030504040204" pitchFamily="34" charset="0"/>
                <a:cs typeface="+mn-cs"/>
              </a:rPr>
              <a:t>Lesson 03: Sustainability Issues &amp; Crises</a:t>
            </a:r>
            <a:endParaRPr kumimoji="0" lang="en-GB" sz="1000" b="0" i="0" u="none" strike="noStrike" kern="1200" cap="none" spc="0" normalizeH="0" baseline="0" noProof="0" dirty="0">
              <a:ln>
                <a:noFill/>
              </a:ln>
              <a:solidFill>
                <a:schemeClr val="tx1">
                  <a:tint val="75000"/>
                </a:schemeClr>
              </a:solidFill>
              <a:effectLst/>
              <a:uLnTx/>
              <a:uFillTx/>
              <a:latin typeface="Verdana" panose="020B0604030504040204" pitchFamily="34" charset="0"/>
              <a:ea typeface="Verdana" panose="020B0604030504040204" pitchFamily="34" charset="0"/>
              <a:cs typeface="+mn-cs"/>
            </a:endParaRPr>
          </a:p>
        </p:txBody>
      </p:sp>
      <p:sp>
        <p:nvSpPr>
          <p:cNvPr id="12" name="Rechteck 11"/>
          <p:cNvSpPr/>
          <p:nvPr userDrawn="1"/>
        </p:nvSpPr>
        <p:spPr>
          <a:xfrm>
            <a:off x="11941039" y="476672"/>
            <a:ext cx="250961" cy="648072"/>
          </a:xfrm>
          <a:prstGeom prst="rect">
            <a:avLst/>
          </a:prstGeom>
          <a:solidFill>
            <a:srgbClr val="95843F">
              <a:alpha val="80000"/>
            </a:srgbClr>
          </a:solidFill>
          <a:ln w="3175">
            <a:solidFill>
              <a:srgbClr val="BE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Rechteck 12"/>
          <p:cNvSpPr/>
          <p:nvPr userDrawn="1"/>
        </p:nvSpPr>
        <p:spPr>
          <a:xfrm>
            <a:off x="1091834" y="992769"/>
            <a:ext cx="10849205" cy="144016"/>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6" name="Grafik 5"/>
          <p:cNvPicPr>
            <a:picLocks noChangeAspect="1"/>
          </p:cNvPicPr>
          <p:nvPr userDrawn="1"/>
        </p:nvPicPr>
        <p:blipFill>
          <a:blip r:embed="rId6"/>
          <a:stretch>
            <a:fillRect/>
          </a:stretch>
        </p:blipFill>
        <p:spPr>
          <a:xfrm>
            <a:off x="10896647" y="6309320"/>
            <a:ext cx="1056004" cy="372076"/>
          </a:xfrm>
          <a:prstGeom prst="rect">
            <a:avLst/>
          </a:prstGeom>
        </p:spPr>
      </p:pic>
      <p:pic>
        <p:nvPicPr>
          <p:cNvPr id="8" name="Grafik 7"/>
          <p:cNvPicPr>
            <a:picLocks noChangeAspect="1"/>
          </p:cNvPicPr>
          <p:nvPr userDrawn="1"/>
        </p:nvPicPr>
        <p:blipFill>
          <a:blip r:embed="rId7"/>
          <a:stretch>
            <a:fillRect/>
          </a:stretch>
        </p:blipFill>
        <p:spPr>
          <a:xfrm>
            <a:off x="163902" y="158442"/>
            <a:ext cx="916320" cy="1347038"/>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3" r:id="rId2"/>
    <p:sldLayoutId id="2147483665" r:id="rId3"/>
    <p:sldLayoutId id="2147483667" r:id="rId4"/>
  </p:sldLayoutIdLst>
  <p:hf sldNum="0" hdr="0" dt="0"/>
  <p:txStyles>
    <p:titleStyle>
      <a:lvl1pPr marL="0" indent="0" algn="ctr" defTabSz="914400" rtl="0" eaLnBrk="1" latinLnBrk="0" hangingPunct="1">
        <a:spcBef>
          <a:spcPct val="0"/>
        </a:spcBef>
        <a:buNone/>
        <a:defRPr sz="2400" b="0" kern="1200">
          <a:solidFill>
            <a:schemeClr val="bg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sz="quarter"/>
          </p:nvPr>
        </p:nvSpPr>
        <p:spPr/>
        <p:txBody>
          <a:bodyPr/>
          <a:lstStyle/>
          <a:p>
            <a:r>
              <a:rPr lang="de-DE" dirty="0" smtClean="0">
                <a:solidFill>
                  <a:schemeClr val="bg1"/>
                </a:solidFill>
              </a:rPr>
              <a:t>Communication </a:t>
            </a:r>
            <a:r>
              <a:rPr lang="de-DE" dirty="0" err="1">
                <a:solidFill>
                  <a:schemeClr val="bg1"/>
                </a:solidFill>
              </a:rPr>
              <a:t>about</a:t>
            </a:r>
            <a:r>
              <a:rPr lang="de-DE" dirty="0">
                <a:solidFill>
                  <a:schemeClr val="bg1"/>
                </a:solidFill>
              </a:rPr>
              <a:t> </a:t>
            </a:r>
            <a:r>
              <a:rPr lang="de-DE" dirty="0" err="1">
                <a:solidFill>
                  <a:schemeClr val="bg1"/>
                </a:solidFill>
              </a:rPr>
              <a:t>Sustainability</a:t>
            </a:r>
            <a:endParaRPr lang="en-US" dirty="0">
              <a:solidFill>
                <a:schemeClr val="bg1"/>
              </a:solidFill>
            </a:endParaRPr>
          </a:p>
        </p:txBody>
      </p:sp>
      <p:sp>
        <p:nvSpPr>
          <p:cNvPr id="10" name="Untertitel 9"/>
          <p:cNvSpPr>
            <a:spLocks noGrp="1"/>
          </p:cNvSpPr>
          <p:nvPr>
            <p:ph type="subTitle" sz="quarter" idx="1"/>
          </p:nvPr>
        </p:nvSpPr>
        <p:spPr/>
        <p:txBody>
          <a:bodyPr/>
          <a:lstStyle/>
          <a:p>
            <a:r>
              <a:rPr lang="de-DE" dirty="0" err="1" smtClean="0"/>
              <a:t>Lesson</a:t>
            </a:r>
            <a:r>
              <a:rPr lang="de-DE" dirty="0" smtClean="0"/>
              <a:t> </a:t>
            </a:r>
            <a:r>
              <a:rPr lang="de-DE" dirty="0" smtClean="0">
                <a:solidFill>
                  <a:schemeClr val="bg1"/>
                </a:solidFill>
              </a:rPr>
              <a:t>03</a:t>
            </a:r>
            <a:r>
              <a:rPr lang="de-DE" dirty="0">
                <a:solidFill>
                  <a:schemeClr val="bg1"/>
                </a:solidFill>
              </a:rPr>
              <a:t>: </a:t>
            </a:r>
            <a:r>
              <a:rPr lang="de-DE" dirty="0" err="1">
                <a:solidFill>
                  <a:schemeClr val="bg1"/>
                </a:solidFill>
              </a:rPr>
              <a:t>Sustainability</a:t>
            </a:r>
            <a:r>
              <a:rPr lang="de-DE" dirty="0">
                <a:solidFill>
                  <a:schemeClr val="bg1"/>
                </a:solidFill>
              </a:rPr>
              <a:t> </a:t>
            </a:r>
            <a:r>
              <a:rPr lang="de-DE" dirty="0" err="1">
                <a:solidFill>
                  <a:schemeClr val="bg1"/>
                </a:solidFill>
              </a:rPr>
              <a:t>Issues</a:t>
            </a:r>
            <a:r>
              <a:rPr lang="de-DE" dirty="0">
                <a:solidFill>
                  <a:schemeClr val="bg1"/>
                </a:solidFill>
              </a:rPr>
              <a:t> &amp; </a:t>
            </a:r>
            <a:r>
              <a:rPr lang="de-DE" dirty="0" err="1"/>
              <a:t>C</a:t>
            </a:r>
            <a:r>
              <a:rPr lang="de-DE" dirty="0" err="1" smtClean="0">
                <a:solidFill>
                  <a:schemeClr val="bg1"/>
                </a:solidFill>
              </a:rPr>
              <a:t>rises</a:t>
            </a:r>
            <a:endParaRPr lang="de-DE"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03208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96E21-3C19-E845-967F-4E2BCFAC56BE}"/>
              </a:ext>
            </a:extLst>
          </p:cNvPr>
          <p:cNvSpPr>
            <a:spLocks noGrp="1"/>
          </p:cNvSpPr>
          <p:nvPr>
            <p:ph type="title"/>
          </p:nvPr>
        </p:nvSpPr>
        <p:spPr/>
        <p:txBody>
          <a:bodyPr/>
          <a:lstStyle/>
          <a:p>
            <a:r>
              <a:rPr lang="en-AU" dirty="0"/>
              <a:t>C. Crisis &amp; Cracks</a:t>
            </a:r>
          </a:p>
        </p:txBody>
      </p:sp>
      <p:sp>
        <p:nvSpPr>
          <p:cNvPr id="3" name="Inhaltsplatzhalter 2">
            <a:extLst>
              <a:ext uri="{FF2B5EF4-FFF2-40B4-BE49-F238E27FC236}">
                <a16:creationId xmlns:a16="http://schemas.microsoft.com/office/drawing/2014/main" id="{7305196A-90FD-4441-B667-EAED0E53C79C}"/>
              </a:ext>
            </a:extLst>
          </p:cNvPr>
          <p:cNvSpPr>
            <a:spLocks noGrp="1"/>
          </p:cNvSpPr>
          <p:nvPr>
            <p:ph idx="1"/>
          </p:nvPr>
        </p:nvSpPr>
        <p:spPr/>
        <p:txBody>
          <a:bodyPr>
            <a:noAutofit/>
          </a:bodyPr>
          <a:lstStyle/>
          <a:p>
            <a:pPr marL="0" indent="0">
              <a:buNone/>
            </a:pPr>
            <a:r>
              <a:rPr lang="en-GB" sz="2000" i="1" dirty="0" smtClean="0"/>
              <a:t>Technological or man-made hazards - </a:t>
            </a:r>
            <a:r>
              <a:rPr lang="en-GB" sz="2000" dirty="0" smtClean="0"/>
              <a:t>events caused by humans and occur in or close to human settlements; </a:t>
            </a:r>
          </a:p>
          <a:p>
            <a:pPr marL="0" indent="0">
              <a:buNone/>
            </a:pPr>
            <a:endParaRPr lang="en-GB" sz="2000" i="1" dirty="0" smtClean="0"/>
          </a:p>
          <a:p>
            <a:pPr marL="0" indent="0">
              <a:buNone/>
            </a:pPr>
            <a:r>
              <a:rPr lang="en-GB" sz="2000" i="1" dirty="0" smtClean="0"/>
              <a:t>complex emergencies/conflicts:</a:t>
            </a:r>
          </a:p>
          <a:p>
            <a:r>
              <a:rPr lang="en-GB" sz="2000" dirty="0" smtClean="0"/>
              <a:t>Famine,</a:t>
            </a:r>
          </a:p>
          <a:p>
            <a:r>
              <a:rPr lang="en-GB" sz="2000" dirty="0" smtClean="0"/>
              <a:t>displaced populations,</a:t>
            </a:r>
          </a:p>
          <a:p>
            <a:r>
              <a:rPr lang="en-GB" sz="2000" dirty="0" smtClean="0"/>
              <a:t>climate change, degradation </a:t>
            </a:r>
          </a:p>
          <a:p>
            <a:r>
              <a:rPr lang="en-GB" sz="2000" dirty="0" smtClean="0"/>
              <a:t>unplanned-urbanization,</a:t>
            </a:r>
          </a:p>
          <a:p>
            <a:r>
              <a:rPr lang="en-GB" sz="2000" dirty="0" smtClean="0"/>
              <a:t>under-development/poverty,</a:t>
            </a:r>
          </a:p>
          <a:p>
            <a:r>
              <a:rPr lang="en-GB" sz="2000" dirty="0" smtClean="0"/>
              <a:t>threat of pandemics, </a:t>
            </a:r>
          </a:p>
          <a:p>
            <a:pPr marL="0" indent="0">
              <a:buNone/>
            </a:pPr>
            <a:endParaRPr lang="en-GB" sz="2000" i="1" dirty="0" smtClean="0"/>
          </a:p>
          <a:p>
            <a:pPr marL="0" indent="0">
              <a:buNone/>
            </a:pPr>
            <a:r>
              <a:rPr lang="en-GB" sz="2000" i="1" dirty="0" smtClean="0"/>
              <a:t>industrial accidents </a:t>
            </a:r>
          </a:p>
          <a:p>
            <a:r>
              <a:rPr lang="en-GB" sz="2000" dirty="0" smtClean="0"/>
              <a:t>Transport accidents;</a:t>
            </a:r>
          </a:p>
          <a:p>
            <a:r>
              <a:rPr lang="en-GB" sz="2000" dirty="0" smtClean="0"/>
              <a:t>Environmental pollution, </a:t>
            </a:r>
          </a:p>
          <a:p>
            <a:pPr marL="0" indent="0">
              <a:buNone/>
            </a:pPr>
            <a:endParaRPr lang="en-GB" sz="2000" dirty="0" smtClean="0"/>
          </a:p>
          <a:p>
            <a:endParaRPr lang="en-GB" sz="2000" dirty="0" smtClean="0"/>
          </a:p>
          <a:p>
            <a:pPr marL="0" indent="0">
              <a:buNone/>
            </a:pPr>
            <a:endParaRPr lang="en-GB" sz="20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4165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96E21-3C19-E845-967F-4E2BCFAC56BE}"/>
              </a:ext>
            </a:extLst>
          </p:cNvPr>
          <p:cNvSpPr>
            <a:spLocks noGrp="1"/>
          </p:cNvSpPr>
          <p:nvPr>
            <p:ph type="title"/>
          </p:nvPr>
        </p:nvSpPr>
        <p:spPr/>
        <p:txBody>
          <a:bodyPr/>
          <a:lstStyle/>
          <a:p>
            <a:r>
              <a:rPr lang="en-AU" dirty="0"/>
              <a:t>C. Crisis &amp; Cracks</a:t>
            </a:r>
          </a:p>
        </p:txBody>
      </p:sp>
      <p:pic>
        <p:nvPicPr>
          <p:cNvPr id="4" name="Inhaltsplatzhalter 3">
            <a:extLst>
              <a:ext uri="{FF2B5EF4-FFF2-40B4-BE49-F238E27FC236}">
                <a16:creationId xmlns:a16="http://schemas.microsoft.com/office/drawing/2014/main" id="{2EC5A3BA-582A-094E-9964-BE44035C370C}"/>
              </a:ext>
            </a:extLst>
          </p:cNvPr>
          <p:cNvPicPr>
            <a:picLocks noGrp="1" noChangeAspect="1"/>
          </p:cNvPicPr>
          <p:nvPr>
            <p:ph idx="1"/>
          </p:nvPr>
        </p:nvPicPr>
        <p:blipFill rotWithShape="1">
          <a:blip r:embed="rId2"/>
          <a:srcRect r="4658" b="2"/>
          <a:stretch/>
        </p:blipFill>
        <p:spPr>
          <a:xfrm>
            <a:off x="2800160" y="1628800"/>
            <a:ext cx="6752224" cy="4525963"/>
          </a:xfrm>
          <a:prstGeom prst="rect">
            <a:avLst/>
          </a:prstGeom>
          <a:effectLst/>
        </p:spPr>
      </p:pic>
    </p:spTree>
    <p:extLst>
      <p:ext uri="{BB962C8B-B14F-4D97-AF65-F5344CB8AC3E}">
        <p14:creationId xmlns:p14="http://schemas.microsoft.com/office/powerpoint/2010/main" val="3705583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0C750-F0A9-7240-AEB6-EE450EB1FF65}"/>
              </a:ext>
            </a:extLst>
          </p:cNvPr>
          <p:cNvSpPr>
            <a:spLocks noGrp="1"/>
          </p:cNvSpPr>
          <p:nvPr>
            <p:ph type="title"/>
          </p:nvPr>
        </p:nvSpPr>
        <p:spPr/>
        <p:txBody>
          <a:bodyPr/>
          <a:lstStyle/>
          <a:p>
            <a:r>
              <a:rPr lang="en-AU" dirty="0"/>
              <a:t>C. Crisis &amp; Cracks</a:t>
            </a:r>
          </a:p>
        </p:txBody>
      </p:sp>
      <p:sp>
        <p:nvSpPr>
          <p:cNvPr id="3" name="Inhaltsplatzhalter 2">
            <a:extLst>
              <a:ext uri="{FF2B5EF4-FFF2-40B4-BE49-F238E27FC236}">
                <a16:creationId xmlns:a16="http://schemas.microsoft.com/office/drawing/2014/main" id="{3FFC8899-7CE8-4747-8567-2F59FEEA5A45}"/>
              </a:ext>
            </a:extLst>
          </p:cNvPr>
          <p:cNvSpPr>
            <a:spLocks noGrp="1"/>
          </p:cNvSpPr>
          <p:nvPr>
            <p:ph idx="1"/>
          </p:nvPr>
        </p:nvSpPr>
        <p:spPr/>
        <p:txBody>
          <a:bodyPr/>
          <a:lstStyle/>
          <a:p>
            <a:pPr marL="0" indent="0">
              <a:buNone/>
            </a:pPr>
            <a:r>
              <a:rPr lang="en-AU" dirty="0"/>
              <a:t>Important difference:</a:t>
            </a:r>
          </a:p>
        </p:txBody>
      </p:sp>
      <p:graphicFrame>
        <p:nvGraphicFramePr>
          <p:cNvPr id="4" name="Diagramm 3">
            <a:extLst>
              <a:ext uri="{FF2B5EF4-FFF2-40B4-BE49-F238E27FC236}">
                <a16:creationId xmlns:a16="http://schemas.microsoft.com/office/drawing/2014/main" id="{B391246A-2E84-B140-9CD2-4F90729D8CF7}"/>
              </a:ext>
            </a:extLst>
          </p:cNvPr>
          <p:cNvGraphicFramePr/>
          <p:nvPr>
            <p:extLst>
              <p:ext uri="{D42A27DB-BD31-4B8C-83A1-F6EECF244321}">
                <p14:modId xmlns:p14="http://schemas.microsoft.com/office/powerpoint/2010/main" val="1091789681"/>
              </p:ext>
            </p:extLst>
          </p:nvPr>
        </p:nvGraphicFramePr>
        <p:xfrm>
          <a:off x="2207568" y="1844824"/>
          <a:ext cx="7488832" cy="4727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463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0C750-F0A9-7240-AEB6-EE450EB1FF65}"/>
              </a:ext>
            </a:extLst>
          </p:cNvPr>
          <p:cNvSpPr>
            <a:spLocks noGrp="1"/>
          </p:cNvSpPr>
          <p:nvPr>
            <p:ph type="title"/>
          </p:nvPr>
        </p:nvSpPr>
        <p:spPr/>
        <p:txBody>
          <a:bodyPr/>
          <a:lstStyle/>
          <a:p>
            <a:r>
              <a:rPr lang="en-AU" dirty="0"/>
              <a:t>C. Crisis &amp; Cracks</a:t>
            </a:r>
          </a:p>
        </p:txBody>
      </p:sp>
      <p:sp>
        <p:nvSpPr>
          <p:cNvPr id="3" name="Inhaltsplatzhalter 2">
            <a:extLst>
              <a:ext uri="{FF2B5EF4-FFF2-40B4-BE49-F238E27FC236}">
                <a16:creationId xmlns:a16="http://schemas.microsoft.com/office/drawing/2014/main" id="{3FFC8899-7CE8-4747-8567-2F59FEEA5A45}"/>
              </a:ext>
            </a:extLst>
          </p:cNvPr>
          <p:cNvSpPr>
            <a:spLocks noGrp="1"/>
          </p:cNvSpPr>
          <p:nvPr>
            <p:ph idx="1"/>
          </p:nvPr>
        </p:nvSpPr>
        <p:spPr/>
        <p:txBody>
          <a:bodyPr/>
          <a:lstStyle/>
          <a:p>
            <a:pPr marL="0" indent="0">
              <a:buNone/>
            </a:pPr>
            <a:r>
              <a:rPr lang="en-AU" dirty="0"/>
              <a:t>Public Issue Life Cycle</a:t>
            </a:r>
          </a:p>
        </p:txBody>
      </p:sp>
      <p:pic>
        <p:nvPicPr>
          <p:cNvPr id="17410" name="Picture 2" descr="img">
            <a:extLst>
              <a:ext uri="{FF2B5EF4-FFF2-40B4-BE49-F238E27FC236}">
                <a16:creationId xmlns:a16="http://schemas.microsoft.com/office/drawing/2014/main" id="{234574BF-703B-CA4D-BD16-8C75CD0588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00" b="6202"/>
          <a:stretch/>
        </p:blipFill>
        <p:spPr bwMode="auto">
          <a:xfrm>
            <a:off x="2063552" y="2060848"/>
            <a:ext cx="7765628" cy="4525963"/>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a:extLst>
              <a:ext uri="{FF2B5EF4-FFF2-40B4-BE49-F238E27FC236}">
                <a16:creationId xmlns:a16="http://schemas.microsoft.com/office/drawing/2014/main" id="{B3269AA8-6F71-7545-8679-05C92F52E3DB}"/>
              </a:ext>
            </a:extLst>
          </p:cNvPr>
          <p:cNvSpPr/>
          <p:nvPr/>
        </p:nvSpPr>
        <p:spPr>
          <a:xfrm>
            <a:off x="3791744" y="5633864"/>
            <a:ext cx="1368152" cy="1224136"/>
          </a:xfrm>
          <a:prstGeom prst="ellipse">
            <a:avLst/>
          </a:prstGeom>
          <a:no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41417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0C750-F0A9-7240-AEB6-EE450EB1FF65}"/>
              </a:ext>
            </a:extLst>
          </p:cNvPr>
          <p:cNvSpPr>
            <a:spLocks noGrp="1"/>
          </p:cNvSpPr>
          <p:nvPr>
            <p:ph type="title"/>
          </p:nvPr>
        </p:nvSpPr>
        <p:spPr/>
        <p:txBody>
          <a:bodyPr/>
          <a:lstStyle/>
          <a:p>
            <a:r>
              <a:rPr lang="en-AU" dirty="0"/>
              <a:t>C. Crisis &amp; Cracks</a:t>
            </a:r>
          </a:p>
        </p:txBody>
      </p:sp>
      <p:sp>
        <p:nvSpPr>
          <p:cNvPr id="3" name="Inhaltsplatzhalter 2">
            <a:extLst>
              <a:ext uri="{FF2B5EF4-FFF2-40B4-BE49-F238E27FC236}">
                <a16:creationId xmlns:a16="http://schemas.microsoft.com/office/drawing/2014/main" id="{3FFC8899-7CE8-4747-8567-2F59FEEA5A45}"/>
              </a:ext>
            </a:extLst>
          </p:cNvPr>
          <p:cNvSpPr>
            <a:spLocks noGrp="1"/>
          </p:cNvSpPr>
          <p:nvPr>
            <p:ph idx="1"/>
          </p:nvPr>
        </p:nvSpPr>
        <p:spPr>
          <a:xfrm>
            <a:off x="1199456" y="1412776"/>
            <a:ext cx="10753196" cy="4525963"/>
          </a:xfrm>
        </p:spPr>
        <p:txBody>
          <a:bodyPr/>
          <a:lstStyle/>
          <a:p>
            <a:pPr marL="0" indent="0">
              <a:buNone/>
            </a:pPr>
            <a:r>
              <a:rPr lang="en-AU" dirty="0"/>
              <a:t>Public Issue Life Cycle</a:t>
            </a:r>
          </a:p>
        </p:txBody>
      </p:sp>
      <p:pic>
        <p:nvPicPr>
          <p:cNvPr id="4" name="Grafik 3">
            <a:extLst>
              <a:ext uri="{FF2B5EF4-FFF2-40B4-BE49-F238E27FC236}">
                <a16:creationId xmlns:a16="http://schemas.microsoft.com/office/drawing/2014/main" id="{8645C051-DDAA-8745-8E34-D3B28A80ADDD}"/>
              </a:ext>
            </a:extLst>
          </p:cNvPr>
          <p:cNvPicPr>
            <a:picLocks noChangeAspect="1"/>
          </p:cNvPicPr>
          <p:nvPr/>
        </p:nvPicPr>
        <p:blipFill>
          <a:blip r:embed="rId2"/>
          <a:stretch>
            <a:fillRect/>
          </a:stretch>
        </p:blipFill>
        <p:spPr>
          <a:xfrm>
            <a:off x="1244462" y="1988840"/>
            <a:ext cx="5787642" cy="4564901"/>
          </a:xfrm>
          <a:prstGeom prst="rect">
            <a:avLst/>
          </a:prstGeom>
        </p:spPr>
      </p:pic>
      <p:sp>
        <p:nvSpPr>
          <p:cNvPr id="5" name="Textfeld 4">
            <a:extLst>
              <a:ext uri="{FF2B5EF4-FFF2-40B4-BE49-F238E27FC236}">
                <a16:creationId xmlns:a16="http://schemas.microsoft.com/office/drawing/2014/main" id="{D8D0F20A-4BE9-1B4E-A89B-780C4085A98E}"/>
              </a:ext>
            </a:extLst>
          </p:cNvPr>
          <p:cNvSpPr txBox="1"/>
          <p:nvPr/>
        </p:nvSpPr>
        <p:spPr>
          <a:xfrm rot="16200000">
            <a:off x="7116786" y="3593374"/>
            <a:ext cx="4751183" cy="1169551"/>
          </a:xfrm>
          <a:prstGeom prst="rect">
            <a:avLst/>
          </a:prstGeom>
          <a:noFill/>
        </p:spPr>
        <p:txBody>
          <a:bodyPr wrap="square" rtlCol="0">
            <a:spAutoFit/>
          </a:bodyPr>
          <a:lstStyle/>
          <a:p>
            <a:r>
              <a:rPr lang="en-AU" sz="1000" dirty="0"/>
              <a:t>Sources: </a:t>
            </a:r>
          </a:p>
          <a:p>
            <a:pPr marL="285750" indent="-285750">
              <a:buFontTx/>
              <a:buChar char="-"/>
            </a:pPr>
            <a:r>
              <a:rPr lang="en-AU" sz="1000" dirty="0"/>
              <a:t>A. Downs: https://</a:t>
            </a:r>
            <a:r>
              <a:rPr lang="en-AU" sz="1000" dirty="0" smtClean="0"/>
              <a:t>sciencepolicy.colorado.edu/students/envs_5720/downs_1972.pdf</a:t>
            </a:r>
          </a:p>
          <a:p>
            <a:pPr marL="285750" indent="-285750">
              <a:buFontTx/>
              <a:buChar char="-"/>
            </a:pPr>
            <a:r>
              <a:rPr lang="de-DE" sz="1000" dirty="0" err="1" smtClean="0"/>
              <a:t>Mahon</a:t>
            </a:r>
            <a:r>
              <a:rPr lang="de-DE" sz="1000" dirty="0"/>
              <a:t>, J. F., &amp; </a:t>
            </a:r>
            <a:r>
              <a:rPr lang="de-DE" sz="1000" dirty="0" err="1"/>
              <a:t>Waddock</a:t>
            </a:r>
            <a:r>
              <a:rPr lang="de-DE" sz="1000" dirty="0"/>
              <a:t>, S. A. (1992). </a:t>
            </a:r>
            <a:r>
              <a:rPr lang="en-US" sz="1000" dirty="0"/>
              <a:t>Strategic issues management: An integration of issue life cycle perspectives. </a:t>
            </a:r>
            <a:r>
              <a:rPr lang="en-US" sz="1000" i="1" dirty="0"/>
              <a:t>Business &amp; Society</a:t>
            </a:r>
            <a:r>
              <a:rPr lang="en-US" sz="1000" dirty="0"/>
              <a:t>, </a:t>
            </a:r>
            <a:r>
              <a:rPr lang="en-US" sz="1000" i="1" dirty="0"/>
              <a:t>31</a:t>
            </a:r>
            <a:r>
              <a:rPr lang="en-US" sz="1000" dirty="0"/>
              <a:t>(1), </a:t>
            </a:r>
            <a:r>
              <a:rPr lang="en-US" sz="1000" dirty="0" smtClean="0"/>
              <a:t>19-32.</a:t>
            </a:r>
            <a:endParaRPr lang="de-DE" sz="1000" dirty="0"/>
          </a:p>
          <a:p>
            <a:pPr marL="285750" indent="-285750">
              <a:buFontTx/>
              <a:buChar char="-"/>
            </a:pPr>
            <a:r>
              <a:rPr lang="en-US" sz="1000" dirty="0" err="1" smtClean="0"/>
              <a:t>Benford</a:t>
            </a:r>
            <a:r>
              <a:rPr lang="en-US" sz="1000" dirty="0"/>
              <a:t>, R. D., &amp; Snow, D. A. (2000). Framing processes and social movements: An overview and assessment. </a:t>
            </a:r>
            <a:r>
              <a:rPr lang="de-DE" sz="1000" i="1" dirty="0"/>
              <a:t>Annual </a:t>
            </a:r>
            <a:r>
              <a:rPr lang="de-DE" sz="1000" i="1" dirty="0" err="1"/>
              <a:t>review</a:t>
            </a:r>
            <a:r>
              <a:rPr lang="de-DE" sz="1000" i="1" dirty="0"/>
              <a:t> of </a:t>
            </a:r>
            <a:r>
              <a:rPr lang="de-DE" sz="1000" i="1" dirty="0" err="1"/>
              <a:t>sociology</a:t>
            </a:r>
            <a:r>
              <a:rPr lang="de-DE" sz="1000" dirty="0"/>
              <a:t>, 611-639.</a:t>
            </a:r>
          </a:p>
        </p:txBody>
      </p:sp>
      <p:sp>
        <p:nvSpPr>
          <p:cNvPr id="6" name="Oval 5">
            <a:extLst>
              <a:ext uri="{FF2B5EF4-FFF2-40B4-BE49-F238E27FC236}">
                <a16:creationId xmlns:a16="http://schemas.microsoft.com/office/drawing/2014/main" id="{9FD490B5-B379-6142-9CB5-B9066A1A13F6}"/>
              </a:ext>
            </a:extLst>
          </p:cNvPr>
          <p:cNvSpPr/>
          <p:nvPr/>
        </p:nvSpPr>
        <p:spPr>
          <a:xfrm>
            <a:off x="1762019" y="3669152"/>
            <a:ext cx="1368152" cy="1224136"/>
          </a:xfrm>
          <a:prstGeom prst="ellipse">
            <a:avLst/>
          </a:prstGeom>
          <a:no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9302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0C750-F0A9-7240-AEB6-EE450EB1FF65}"/>
              </a:ext>
            </a:extLst>
          </p:cNvPr>
          <p:cNvSpPr>
            <a:spLocks noGrp="1"/>
          </p:cNvSpPr>
          <p:nvPr>
            <p:ph type="title"/>
          </p:nvPr>
        </p:nvSpPr>
        <p:spPr/>
        <p:txBody>
          <a:bodyPr/>
          <a:lstStyle/>
          <a:p>
            <a:r>
              <a:rPr lang="en-AU" dirty="0"/>
              <a:t>C. Crisis &amp; Cracks</a:t>
            </a:r>
          </a:p>
        </p:txBody>
      </p:sp>
      <p:sp>
        <p:nvSpPr>
          <p:cNvPr id="3" name="Inhaltsplatzhalter 2">
            <a:extLst>
              <a:ext uri="{FF2B5EF4-FFF2-40B4-BE49-F238E27FC236}">
                <a16:creationId xmlns:a16="http://schemas.microsoft.com/office/drawing/2014/main" id="{3FFC8899-7CE8-4747-8567-2F59FEEA5A45}"/>
              </a:ext>
            </a:extLst>
          </p:cNvPr>
          <p:cNvSpPr>
            <a:spLocks noGrp="1"/>
          </p:cNvSpPr>
          <p:nvPr>
            <p:ph idx="1"/>
          </p:nvPr>
        </p:nvSpPr>
        <p:spPr/>
        <p:txBody>
          <a:bodyPr/>
          <a:lstStyle/>
          <a:p>
            <a:pPr marL="0" indent="0">
              <a:buNone/>
            </a:pPr>
            <a:r>
              <a:rPr lang="en-AU" dirty="0"/>
              <a:t>Public Issue Life Cycle</a:t>
            </a:r>
          </a:p>
        </p:txBody>
      </p:sp>
      <p:sp>
        <p:nvSpPr>
          <p:cNvPr id="5" name="Rectangle 1">
            <a:extLst>
              <a:ext uri="{FF2B5EF4-FFF2-40B4-BE49-F238E27FC236}">
                <a16:creationId xmlns:a16="http://schemas.microsoft.com/office/drawing/2014/main" id="{B8C241F7-D621-B848-A321-A2C660442939}"/>
              </a:ext>
            </a:extLst>
          </p:cNvPr>
          <p:cNvSpPr/>
          <p:nvPr/>
        </p:nvSpPr>
        <p:spPr>
          <a:xfrm>
            <a:off x="1271464" y="2132856"/>
            <a:ext cx="7787258" cy="434478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6" name="Textfeld 32">
            <a:extLst>
              <a:ext uri="{FF2B5EF4-FFF2-40B4-BE49-F238E27FC236}">
                <a16:creationId xmlns:a16="http://schemas.microsoft.com/office/drawing/2014/main" id="{87DBD14A-3FD2-0F4B-9956-D33D67D1C9C2}"/>
              </a:ext>
            </a:extLst>
          </p:cNvPr>
          <p:cNvSpPr txBox="1">
            <a:spLocks noChangeArrowheads="1"/>
          </p:cNvSpPr>
          <p:nvPr/>
        </p:nvSpPr>
        <p:spPr bwMode="auto">
          <a:xfrm>
            <a:off x="1343472" y="2240806"/>
            <a:ext cx="2571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z="1600" dirty="0"/>
              <a:t>Critical issue</a:t>
            </a:r>
          </a:p>
        </p:txBody>
      </p:sp>
      <p:sp>
        <p:nvSpPr>
          <p:cNvPr id="7" name="Textfeld 33">
            <a:extLst>
              <a:ext uri="{FF2B5EF4-FFF2-40B4-BE49-F238E27FC236}">
                <a16:creationId xmlns:a16="http://schemas.microsoft.com/office/drawing/2014/main" id="{40C0489F-C864-BE4D-8D8F-2E4E0A8AA23C}"/>
              </a:ext>
            </a:extLst>
          </p:cNvPr>
          <p:cNvSpPr txBox="1">
            <a:spLocks noChangeArrowheads="1"/>
          </p:cNvSpPr>
          <p:nvPr/>
        </p:nvSpPr>
        <p:spPr bwMode="auto">
          <a:xfrm>
            <a:off x="3915222" y="2240806"/>
            <a:ext cx="2571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z="1600"/>
              <a:t>Interactive issue</a:t>
            </a:r>
          </a:p>
        </p:txBody>
      </p:sp>
      <p:sp>
        <p:nvSpPr>
          <p:cNvPr id="8" name="Textfeld 34">
            <a:extLst>
              <a:ext uri="{FF2B5EF4-FFF2-40B4-BE49-F238E27FC236}">
                <a16:creationId xmlns:a16="http://schemas.microsoft.com/office/drawing/2014/main" id="{50FC9494-75E6-FE40-85AA-9D2BD5BDF5E3}"/>
              </a:ext>
            </a:extLst>
          </p:cNvPr>
          <p:cNvSpPr txBox="1">
            <a:spLocks noChangeArrowheads="1"/>
          </p:cNvSpPr>
          <p:nvPr/>
        </p:nvSpPr>
        <p:spPr bwMode="auto">
          <a:xfrm>
            <a:off x="6486972" y="2240806"/>
            <a:ext cx="2571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z="1600"/>
              <a:t>Functional issue</a:t>
            </a:r>
          </a:p>
        </p:txBody>
      </p:sp>
      <p:sp>
        <p:nvSpPr>
          <p:cNvPr id="9" name="Textfeld 35">
            <a:extLst>
              <a:ext uri="{FF2B5EF4-FFF2-40B4-BE49-F238E27FC236}">
                <a16:creationId xmlns:a16="http://schemas.microsoft.com/office/drawing/2014/main" id="{A22F70D5-E588-7549-9834-FADEB7C46032}"/>
              </a:ext>
            </a:extLst>
          </p:cNvPr>
          <p:cNvSpPr txBox="1">
            <a:spLocks noChangeArrowheads="1"/>
          </p:cNvSpPr>
          <p:nvPr/>
        </p:nvSpPr>
        <p:spPr bwMode="auto">
          <a:xfrm>
            <a:off x="1343472" y="2728168"/>
            <a:ext cx="214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z="1200"/>
              <a:t>Events, occasions, </a:t>
            </a:r>
          </a:p>
          <a:p>
            <a:pPr eaLnBrk="1" hangingPunct="1"/>
            <a:r>
              <a:rPr lang="de-DE" sz="1200"/>
              <a:t>individual opinions</a:t>
            </a:r>
          </a:p>
        </p:txBody>
      </p:sp>
      <p:sp>
        <p:nvSpPr>
          <p:cNvPr id="10" name="Textfeld 36">
            <a:extLst>
              <a:ext uri="{FF2B5EF4-FFF2-40B4-BE49-F238E27FC236}">
                <a16:creationId xmlns:a16="http://schemas.microsoft.com/office/drawing/2014/main" id="{63D92602-069C-584B-90E2-760D5D24BF72}"/>
              </a:ext>
            </a:extLst>
          </p:cNvPr>
          <p:cNvSpPr txBox="1">
            <a:spLocks noChangeArrowheads="1"/>
          </p:cNvSpPr>
          <p:nvPr/>
        </p:nvSpPr>
        <p:spPr bwMode="auto">
          <a:xfrm>
            <a:off x="3915222" y="2728168"/>
            <a:ext cx="2571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z="1200" dirty="0"/>
              <a:t>Increasing number of actors, communicatiors, organizational structures; increasing public-ness</a:t>
            </a:r>
          </a:p>
        </p:txBody>
      </p:sp>
      <p:sp>
        <p:nvSpPr>
          <p:cNvPr id="11" name="Textfeld 37">
            <a:extLst>
              <a:ext uri="{FF2B5EF4-FFF2-40B4-BE49-F238E27FC236}">
                <a16:creationId xmlns:a16="http://schemas.microsoft.com/office/drawing/2014/main" id="{2BD5B05A-BC59-3644-B1B1-3A19FA5FD204}"/>
              </a:ext>
            </a:extLst>
          </p:cNvPr>
          <p:cNvSpPr txBox="1">
            <a:spLocks noChangeArrowheads="1"/>
          </p:cNvSpPr>
          <p:nvPr/>
        </p:nvSpPr>
        <p:spPr bwMode="auto">
          <a:xfrm>
            <a:off x="6486972" y="2728168"/>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z="1200" dirty="0"/>
              <a:t>Establishment </a:t>
            </a:r>
            <a:r>
              <a:rPr lang="de-DE" sz="1200" dirty="0" err="1"/>
              <a:t>and</a:t>
            </a:r>
            <a:r>
              <a:rPr lang="de-DE" sz="1200" dirty="0"/>
              <a:t> ‚</a:t>
            </a:r>
            <a:r>
              <a:rPr lang="de-DE" sz="1200" dirty="0" err="1"/>
              <a:t>use</a:t>
            </a:r>
            <a:r>
              <a:rPr lang="de-DE" sz="1200" dirty="0"/>
              <a:t>‘ </a:t>
            </a:r>
            <a:r>
              <a:rPr lang="de-DE" sz="1200" dirty="0" err="1"/>
              <a:t>of</a:t>
            </a:r>
            <a:r>
              <a:rPr lang="de-DE" sz="1200" dirty="0"/>
              <a:t> an </a:t>
            </a:r>
            <a:r>
              <a:rPr lang="de-DE" sz="1200" dirty="0" err="1"/>
              <a:t>issue</a:t>
            </a:r>
            <a:endParaRPr lang="de-DE" sz="1200" dirty="0"/>
          </a:p>
        </p:txBody>
      </p:sp>
      <p:cxnSp>
        <p:nvCxnSpPr>
          <p:cNvPr id="12" name="Gerade Verbindung mit Pfeil 34">
            <a:extLst>
              <a:ext uri="{FF2B5EF4-FFF2-40B4-BE49-F238E27FC236}">
                <a16:creationId xmlns:a16="http://schemas.microsoft.com/office/drawing/2014/main" id="{108831AE-A6A1-E140-B5ED-CC8DE3A20B64}"/>
              </a:ext>
            </a:extLst>
          </p:cNvPr>
          <p:cNvCxnSpPr/>
          <p:nvPr/>
        </p:nvCxnSpPr>
        <p:spPr>
          <a:xfrm>
            <a:off x="1414909" y="4039443"/>
            <a:ext cx="7286625"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Textfeld 38">
            <a:extLst>
              <a:ext uri="{FF2B5EF4-FFF2-40B4-BE49-F238E27FC236}">
                <a16:creationId xmlns:a16="http://schemas.microsoft.com/office/drawing/2014/main" id="{7BD3DE20-0ACE-894E-A13F-4BCBBFCDA19C}"/>
              </a:ext>
            </a:extLst>
          </p:cNvPr>
          <p:cNvSpPr txBox="1">
            <a:spLocks noChangeArrowheads="1"/>
          </p:cNvSpPr>
          <p:nvPr/>
        </p:nvSpPr>
        <p:spPr bwMode="auto">
          <a:xfrm>
            <a:off x="3486597" y="6169868"/>
            <a:ext cx="40719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z="1400" i="1"/>
              <a:t>Allocation of (public) awareness</a:t>
            </a:r>
          </a:p>
        </p:txBody>
      </p:sp>
      <p:cxnSp>
        <p:nvCxnSpPr>
          <p:cNvPr id="14" name="Gerade Verbindung mit Pfeil 36">
            <a:extLst>
              <a:ext uri="{FF2B5EF4-FFF2-40B4-BE49-F238E27FC236}">
                <a16:creationId xmlns:a16="http://schemas.microsoft.com/office/drawing/2014/main" id="{5CCB0FFC-B156-9448-A91C-AC4CBBB99CB3}"/>
              </a:ext>
            </a:extLst>
          </p:cNvPr>
          <p:cNvCxnSpPr/>
          <p:nvPr/>
        </p:nvCxnSpPr>
        <p:spPr>
          <a:xfrm rot="5400000" flipH="1" flipV="1">
            <a:off x="3023047" y="5788868"/>
            <a:ext cx="500062" cy="1588"/>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37">
            <a:extLst>
              <a:ext uri="{FF2B5EF4-FFF2-40B4-BE49-F238E27FC236}">
                <a16:creationId xmlns:a16="http://schemas.microsoft.com/office/drawing/2014/main" id="{34F20405-5A9E-FF42-9645-154FEE4A2176}"/>
              </a:ext>
            </a:extLst>
          </p:cNvPr>
          <p:cNvCxnSpPr/>
          <p:nvPr/>
        </p:nvCxnSpPr>
        <p:spPr>
          <a:xfrm rot="5400000" flipH="1" flipV="1">
            <a:off x="3521522" y="5717431"/>
            <a:ext cx="642937" cy="1587"/>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38">
            <a:extLst>
              <a:ext uri="{FF2B5EF4-FFF2-40B4-BE49-F238E27FC236}">
                <a16:creationId xmlns:a16="http://schemas.microsoft.com/office/drawing/2014/main" id="{8A99550E-CF5D-344D-B1AB-F1859E01A867}"/>
              </a:ext>
            </a:extLst>
          </p:cNvPr>
          <p:cNvCxnSpPr/>
          <p:nvPr/>
        </p:nvCxnSpPr>
        <p:spPr>
          <a:xfrm rot="5400000" flipH="1" flipV="1">
            <a:off x="4056509" y="5680918"/>
            <a:ext cx="714375" cy="3175"/>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39">
            <a:extLst>
              <a:ext uri="{FF2B5EF4-FFF2-40B4-BE49-F238E27FC236}">
                <a16:creationId xmlns:a16="http://schemas.microsoft.com/office/drawing/2014/main" id="{38AD3BEA-2BA4-6C4A-9199-9F6AEAC304C3}"/>
              </a:ext>
            </a:extLst>
          </p:cNvPr>
          <p:cNvCxnSpPr/>
          <p:nvPr/>
        </p:nvCxnSpPr>
        <p:spPr>
          <a:xfrm rot="5400000" flipH="1" flipV="1">
            <a:off x="4555778" y="5608687"/>
            <a:ext cx="857250" cy="4762"/>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40">
            <a:extLst>
              <a:ext uri="{FF2B5EF4-FFF2-40B4-BE49-F238E27FC236}">
                <a16:creationId xmlns:a16="http://schemas.microsoft.com/office/drawing/2014/main" id="{6E99987D-2C8E-2B4B-8E71-8677DC8D1017}"/>
              </a:ext>
            </a:extLst>
          </p:cNvPr>
          <p:cNvCxnSpPr/>
          <p:nvPr/>
        </p:nvCxnSpPr>
        <p:spPr>
          <a:xfrm rot="5400000" flipH="1" flipV="1">
            <a:off x="5055046" y="5536456"/>
            <a:ext cx="1000125" cy="6350"/>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41">
            <a:extLst>
              <a:ext uri="{FF2B5EF4-FFF2-40B4-BE49-F238E27FC236}">
                <a16:creationId xmlns:a16="http://schemas.microsoft.com/office/drawing/2014/main" id="{3BE64B53-777B-9F45-B114-38A678E6CA08}"/>
              </a:ext>
            </a:extLst>
          </p:cNvPr>
          <p:cNvCxnSpPr/>
          <p:nvPr/>
        </p:nvCxnSpPr>
        <p:spPr>
          <a:xfrm rot="5400000" flipH="1" flipV="1">
            <a:off x="5554316" y="5464224"/>
            <a:ext cx="1143000" cy="7937"/>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42">
            <a:extLst>
              <a:ext uri="{FF2B5EF4-FFF2-40B4-BE49-F238E27FC236}">
                <a16:creationId xmlns:a16="http://schemas.microsoft.com/office/drawing/2014/main" id="{2E85F14F-7A9D-9F42-9484-36FCA0B712AA}"/>
              </a:ext>
            </a:extLst>
          </p:cNvPr>
          <p:cNvCxnSpPr/>
          <p:nvPr/>
        </p:nvCxnSpPr>
        <p:spPr>
          <a:xfrm rot="5400000" flipH="1" flipV="1">
            <a:off x="6159947" y="5498356"/>
            <a:ext cx="1071562" cy="11112"/>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43">
            <a:extLst>
              <a:ext uri="{FF2B5EF4-FFF2-40B4-BE49-F238E27FC236}">
                <a16:creationId xmlns:a16="http://schemas.microsoft.com/office/drawing/2014/main" id="{2F92BC5D-34FE-7C4F-B407-4D4F525FADD8}"/>
              </a:ext>
            </a:extLst>
          </p:cNvPr>
          <p:cNvCxnSpPr/>
          <p:nvPr/>
        </p:nvCxnSpPr>
        <p:spPr>
          <a:xfrm rot="5400000" flipH="1" flipV="1">
            <a:off x="6802090" y="5569000"/>
            <a:ext cx="928687" cy="12700"/>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44">
            <a:extLst>
              <a:ext uri="{FF2B5EF4-FFF2-40B4-BE49-F238E27FC236}">
                <a16:creationId xmlns:a16="http://schemas.microsoft.com/office/drawing/2014/main" id="{3F1A3657-7214-0C40-A5E0-679922AE2576}"/>
              </a:ext>
            </a:extLst>
          </p:cNvPr>
          <p:cNvCxnSpPr/>
          <p:nvPr/>
        </p:nvCxnSpPr>
        <p:spPr>
          <a:xfrm rot="5400000" flipH="1" flipV="1">
            <a:off x="7377560" y="5644405"/>
            <a:ext cx="785812" cy="4763"/>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45">
            <a:extLst>
              <a:ext uri="{FF2B5EF4-FFF2-40B4-BE49-F238E27FC236}">
                <a16:creationId xmlns:a16="http://schemas.microsoft.com/office/drawing/2014/main" id="{F80F3A7B-EE2C-4A4C-88C8-E11F0D1B43B0}"/>
              </a:ext>
            </a:extLst>
          </p:cNvPr>
          <p:cNvCxnSpPr/>
          <p:nvPr/>
        </p:nvCxnSpPr>
        <p:spPr>
          <a:xfrm>
            <a:off x="2700784" y="6060331"/>
            <a:ext cx="5786438" cy="1587"/>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46">
            <a:extLst>
              <a:ext uri="{FF2B5EF4-FFF2-40B4-BE49-F238E27FC236}">
                <a16:creationId xmlns:a16="http://schemas.microsoft.com/office/drawing/2014/main" id="{49D93A68-DAB0-E641-A61D-84B727916D10}"/>
              </a:ext>
            </a:extLst>
          </p:cNvPr>
          <p:cNvCxnSpPr/>
          <p:nvPr/>
        </p:nvCxnSpPr>
        <p:spPr>
          <a:xfrm>
            <a:off x="1414909" y="4026743"/>
            <a:ext cx="7286625"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Freihandform 51">
            <a:extLst>
              <a:ext uri="{FF2B5EF4-FFF2-40B4-BE49-F238E27FC236}">
                <a16:creationId xmlns:a16="http://schemas.microsoft.com/office/drawing/2014/main" id="{C454DD49-2F9A-E04C-8079-E03F4A5656A9}"/>
              </a:ext>
            </a:extLst>
          </p:cNvPr>
          <p:cNvSpPr/>
          <p:nvPr/>
        </p:nvSpPr>
        <p:spPr>
          <a:xfrm>
            <a:off x="2346772" y="2251918"/>
            <a:ext cx="5926137" cy="1657350"/>
          </a:xfrm>
          <a:custGeom>
            <a:avLst/>
            <a:gdLst>
              <a:gd name="connsiteX0" fmla="*/ 0 w 5640947"/>
              <a:gd name="connsiteY0" fmla="*/ 1657082 h 1657082"/>
              <a:gd name="connsiteX1" fmla="*/ 1571223 w 5640947"/>
              <a:gd name="connsiteY1" fmla="*/ 1335111 h 1657082"/>
              <a:gd name="connsiteX2" fmla="*/ 3348507 w 5640947"/>
              <a:gd name="connsiteY2" fmla="*/ 34344 h 1657082"/>
              <a:gd name="connsiteX3" fmla="*/ 5640947 w 5640947"/>
              <a:gd name="connsiteY3" fmla="*/ 1541173 h 1657082"/>
              <a:gd name="connsiteX4" fmla="*/ 5640947 w 5640947"/>
              <a:gd name="connsiteY4" fmla="*/ 1541173 h 1657082"/>
              <a:gd name="connsiteX0" fmla="*/ 0 w 5640947"/>
              <a:gd name="connsiteY0" fmla="*/ 1657082 h 1657082"/>
              <a:gd name="connsiteX1" fmla="*/ 1571223 w 5640947"/>
              <a:gd name="connsiteY1" fmla="*/ 1335111 h 1657082"/>
              <a:gd name="connsiteX2" fmla="*/ 3892441 w 5640947"/>
              <a:gd name="connsiteY2" fmla="*/ 34344 h 1657082"/>
              <a:gd name="connsiteX3" fmla="*/ 5640947 w 5640947"/>
              <a:gd name="connsiteY3" fmla="*/ 1541173 h 1657082"/>
              <a:gd name="connsiteX4" fmla="*/ 5640947 w 5640947"/>
              <a:gd name="connsiteY4" fmla="*/ 1541173 h 1657082"/>
              <a:gd name="connsiteX0" fmla="*/ 0 w 5640947"/>
              <a:gd name="connsiteY0" fmla="*/ 1657082 h 1657082"/>
              <a:gd name="connsiteX1" fmla="*/ 1571223 w 5640947"/>
              <a:gd name="connsiteY1" fmla="*/ 1335111 h 1657082"/>
              <a:gd name="connsiteX2" fmla="*/ 3620429 w 5640947"/>
              <a:gd name="connsiteY2" fmla="*/ 34344 h 1657082"/>
              <a:gd name="connsiteX3" fmla="*/ 5640947 w 5640947"/>
              <a:gd name="connsiteY3" fmla="*/ 1541173 h 1657082"/>
              <a:gd name="connsiteX4" fmla="*/ 5640947 w 5640947"/>
              <a:gd name="connsiteY4" fmla="*/ 1541173 h 1657082"/>
              <a:gd name="connsiteX0" fmla="*/ 0 w 5640947"/>
              <a:gd name="connsiteY0" fmla="*/ 1657082 h 1657082"/>
              <a:gd name="connsiteX1" fmla="*/ 1571223 w 5640947"/>
              <a:gd name="connsiteY1" fmla="*/ 1335111 h 1657082"/>
              <a:gd name="connsiteX2" fmla="*/ 3620430 w 5640947"/>
              <a:gd name="connsiteY2" fmla="*/ 34344 h 1657082"/>
              <a:gd name="connsiteX3" fmla="*/ 5640947 w 5640947"/>
              <a:gd name="connsiteY3" fmla="*/ 1541173 h 1657082"/>
              <a:gd name="connsiteX4" fmla="*/ 5640947 w 5640947"/>
              <a:gd name="connsiteY4" fmla="*/ 1541173 h 165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0947" h="1657082">
                <a:moveTo>
                  <a:pt x="0" y="1657082"/>
                </a:moveTo>
                <a:cubicBezTo>
                  <a:pt x="506569" y="1631324"/>
                  <a:pt x="967818" y="1605567"/>
                  <a:pt x="1571223" y="1335111"/>
                </a:cubicBezTo>
                <a:cubicBezTo>
                  <a:pt x="2174628" y="1064655"/>
                  <a:pt x="2942143" y="0"/>
                  <a:pt x="3620430" y="34344"/>
                </a:cubicBezTo>
                <a:cubicBezTo>
                  <a:pt x="4298717" y="68688"/>
                  <a:pt x="5349529" y="1290035"/>
                  <a:pt x="5640947" y="1541173"/>
                </a:cubicBezTo>
                <a:lnTo>
                  <a:pt x="5640947" y="1541173"/>
                </a:lnTo>
              </a:path>
            </a:pathLst>
          </a:cu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26" name="Textfeld 38">
            <a:extLst>
              <a:ext uri="{FF2B5EF4-FFF2-40B4-BE49-F238E27FC236}">
                <a16:creationId xmlns:a16="http://schemas.microsoft.com/office/drawing/2014/main" id="{9211548B-0F68-504B-B478-D09A1F3F6781}"/>
              </a:ext>
            </a:extLst>
          </p:cNvPr>
          <p:cNvSpPr txBox="1">
            <a:spLocks noChangeArrowheads="1"/>
          </p:cNvSpPr>
          <p:nvPr/>
        </p:nvSpPr>
        <p:spPr bwMode="auto">
          <a:xfrm>
            <a:off x="1343472" y="4210330"/>
            <a:ext cx="25717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z="1600" dirty="0"/>
              <a:t>Definition</a:t>
            </a:r>
          </a:p>
          <a:p>
            <a:pPr eaLnBrk="1" hangingPunct="1"/>
            <a:r>
              <a:rPr lang="de-DE" sz="1400" i="1" dirty="0" err="1"/>
              <a:t>Process</a:t>
            </a:r>
            <a:r>
              <a:rPr lang="de-DE" sz="1400" dirty="0"/>
              <a:t>: construction</a:t>
            </a:r>
          </a:p>
        </p:txBody>
      </p:sp>
      <p:sp>
        <p:nvSpPr>
          <p:cNvPr id="27" name="Textfeld 39">
            <a:extLst>
              <a:ext uri="{FF2B5EF4-FFF2-40B4-BE49-F238E27FC236}">
                <a16:creationId xmlns:a16="http://schemas.microsoft.com/office/drawing/2014/main" id="{D9DB3BE0-182A-0840-B271-6FCB6EE0982F}"/>
              </a:ext>
            </a:extLst>
          </p:cNvPr>
          <p:cNvSpPr txBox="1">
            <a:spLocks noChangeArrowheads="1"/>
          </p:cNvSpPr>
          <p:nvPr/>
        </p:nvSpPr>
        <p:spPr bwMode="auto">
          <a:xfrm>
            <a:off x="3843784" y="4210330"/>
            <a:ext cx="26431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z="1600" dirty="0"/>
              <a:t>Relations</a:t>
            </a:r>
          </a:p>
          <a:p>
            <a:pPr eaLnBrk="1" hangingPunct="1"/>
            <a:r>
              <a:rPr lang="de-DE" sz="1400" i="1" dirty="0" err="1"/>
              <a:t>Process</a:t>
            </a:r>
            <a:r>
              <a:rPr lang="de-DE" sz="1400" dirty="0"/>
              <a:t>: interaction, reflection</a:t>
            </a:r>
          </a:p>
        </p:txBody>
      </p:sp>
      <p:sp>
        <p:nvSpPr>
          <p:cNvPr id="28" name="Textfeld 40">
            <a:extLst>
              <a:ext uri="{FF2B5EF4-FFF2-40B4-BE49-F238E27FC236}">
                <a16:creationId xmlns:a16="http://schemas.microsoft.com/office/drawing/2014/main" id="{3B8C9053-C4B1-7E44-819C-C3EB7E37F026}"/>
              </a:ext>
            </a:extLst>
          </p:cNvPr>
          <p:cNvSpPr txBox="1">
            <a:spLocks noChangeArrowheads="1"/>
          </p:cNvSpPr>
          <p:nvPr/>
        </p:nvSpPr>
        <p:spPr bwMode="auto">
          <a:xfrm>
            <a:off x="6486972" y="4210330"/>
            <a:ext cx="25717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z="1600" dirty="0"/>
              <a:t>Interpretation </a:t>
            </a:r>
          </a:p>
          <a:p>
            <a:pPr eaLnBrk="1" hangingPunct="1"/>
            <a:r>
              <a:rPr lang="de-DE" sz="1400" i="1" dirty="0" err="1"/>
              <a:t>Process</a:t>
            </a:r>
            <a:r>
              <a:rPr lang="de-DE" sz="1400" dirty="0"/>
              <a:t>: evaluation, framing</a:t>
            </a:r>
          </a:p>
        </p:txBody>
      </p:sp>
      <p:sp>
        <p:nvSpPr>
          <p:cNvPr id="29" name="Freihandform 51">
            <a:extLst>
              <a:ext uri="{FF2B5EF4-FFF2-40B4-BE49-F238E27FC236}">
                <a16:creationId xmlns:a16="http://schemas.microsoft.com/office/drawing/2014/main" id="{9322146E-15C4-3D47-956B-AD88023DB726}"/>
              </a:ext>
            </a:extLst>
          </p:cNvPr>
          <p:cNvSpPr/>
          <p:nvPr/>
        </p:nvSpPr>
        <p:spPr>
          <a:xfrm>
            <a:off x="1847528" y="3337922"/>
            <a:ext cx="6577781" cy="687169"/>
          </a:xfrm>
          <a:custGeom>
            <a:avLst/>
            <a:gdLst>
              <a:gd name="connsiteX0" fmla="*/ 0 w 5640947"/>
              <a:gd name="connsiteY0" fmla="*/ 1657082 h 1657082"/>
              <a:gd name="connsiteX1" fmla="*/ 1571223 w 5640947"/>
              <a:gd name="connsiteY1" fmla="*/ 1335111 h 1657082"/>
              <a:gd name="connsiteX2" fmla="*/ 3348507 w 5640947"/>
              <a:gd name="connsiteY2" fmla="*/ 34344 h 1657082"/>
              <a:gd name="connsiteX3" fmla="*/ 5640947 w 5640947"/>
              <a:gd name="connsiteY3" fmla="*/ 1541173 h 1657082"/>
              <a:gd name="connsiteX4" fmla="*/ 5640947 w 5640947"/>
              <a:gd name="connsiteY4" fmla="*/ 1541173 h 1657082"/>
              <a:gd name="connsiteX0" fmla="*/ 0 w 5640947"/>
              <a:gd name="connsiteY0" fmla="*/ 1657082 h 1657082"/>
              <a:gd name="connsiteX1" fmla="*/ 1571223 w 5640947"/>
              <a:gd name="connsiteY1" fmla="*/ 1335111 h 1657082"/>
              <a:gd name="connsiteX2" fmla="*/ 3892441 w 5640947"/>
              <a:gd name="connsiteY2" fmla="*/ 34344 h 1657082"/>
              <a:gd name="connsiteX3" fmla="*/ 5640947 w 5640947"/>
              <a:gd name="connsiteY3" fmla="*/ 1541173 h 1657082"/>
              <a:gd name="connsiteX4" fmla="*/ 5640947 w 5640947"/>
              <a:gd name="connsiteY4" fmla="*/ 1541173 h 1657082"/>
              <a:gd name="connsiteX0" fmla="*/ 0 w 5640947"/>
              <a:gd name="connsiteY0" fmla="*/ 1657082 h 1657082"/>
              <a:gd name="connsiteX1" fmla="*/ 1571223 w 5640947"/>
              <a:gd name="connsiteY1" fmla="*/ 1335111 h 1657082"/>
              <a:gd name="connsiteX2" fmla="*/ 3620429 w 5640947"/>
              <a:gd name="connsiteY2" fmla="*/ 34344 h 1657082"/>
              <a:gd name="connsiteX3" fmla="*/ 5640947 w 5640947"/>
              <a:gd name="connsiteY3" fmla="*/ 1541173 h 1657082"/>
              <a:gd name="connsiteX4" fmla="*/ 5640947 w 5640947"/>
              <a:gd name="connsiteY4" fmla="*/ 1541173 h 1657082"/>
              <a:gd name="connsiteX0" fmla="*/ 0 w 5640947"/>
              <a:gd name="connsiteY0" fmla="*/ 1657082 h 1657082"/>
              <a:gd name="connsiteX1" fmla="*/ 1571223 w 5640947"/>
              <a:gd name="connsiteY1" fmla="*/ 1335111 h 1657082"/>
              <a:gd name="connsiteX2" fmla="*/ 3620430 w 5640947"/>
              <a:gd name="connsiteY2" fmla="*/ 34344 h 1657082"/>
              <a:gd name="connsiteX3" fmla="*/ 5640947 w 5640947"/>
              <a:gd name="connsiteY3" fmla="*/ 1541173 h 1657082"/>
              <a:gd name="connsiteX4" fmla="*/ 5640947 w 5640947"/>
              <a:gd name="connsiteY4" fmla="*/ 1541173 h 165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0947" h="1657082">
                <a:moveTo>
                  <a:pt x="0" y="1657082"/>
                </a:moveTo>
                <a:cubicBezTo>
                  <a:pt x="506569" y="1631324"/>
                  <a:pt x="967818" y="1605567"/>
                  <a:pt x="1571223" y="1335111"/>
                </a:cubicBezTo>
                <a:cubicBezTo>
                  <a:pt x="2174628" y="1064655"/>
                  <a:pt x="2942143" y="0"/>
                  <a:pt x="3620430" y="34344"/>
                </a:cubicBezTo>
                <a:cubicBezTo>
                  <a:pt x="4298717" y="68688"/>
                  <a:pt x="5349529" y="1290035"/>
                  <a:pt x="5640947" y="1541173"/>
                </a:cubicBezTo>
                <a:lnTo>
                  <a:pt x="5640947" y="1541173"/>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de-DE"/>
          </a:p>
        </p:txBody>
      </p:sp>
      <p:sp>
        <p:nvSpPr>
          <p:cNvPr id="31" name="Textfeld 30">
            <a:extLst>
              <a:ext uri="{FF2B5EF4-FFF2-40B4-BE49-F238E27FC236}">
                <a16:creationId xmlns:a16="http://schemas.microsoft.com/office/drawing/2014/main" id="{D8D0F20A-4BE9-1B4E-A89B-780C4085A98E}"/>
              </a:ext>
            </a:extLst>
          </p:cNvPr>
          <p:cNvSpPr txBox="1"/>
          <p:nvPr/>
        </p:nvSpPr>
        <p:spPr>
          <a:xfrm rot="16200000">
            <a:off x="7322379" y="4041827"/>
            <a:ext cx="4371940" cy="553998"/>
          </a:xfrm>
          <a:prstGeom prst="rect">
            <a:avLst/>
          </a:prstGeom>
          <a:noFill/>
        </p:spPr>
        <p:txBody>
          <a:bodyPr wrap="square" rtlCol="0">
            <a:spAutoFit/>
          </a:bodyPr>
          <a:lstStyle/>
          <a:p>
            <a:r>
              <a:rPr lang="en-AU" sz="1000" dirty="0" smtClean="0"/>
              <a:t>Source:</a:t>
            </a:r>
            <a:endParaRPr lang="en-AU" sz="1000" dirty="0"/>
          </a:p>
          <a:p>
            <a:r>
              <a:rPr lang="de-DE" sz="1000" dirty="0"/>
              <a:t>Weder, F. (2012). </a:t>
            </a:r>
            <a:r>
              <a:rPr lang="de-DE" sz="1000" i="1" dirty="0"/>
              <a:t>Die CSR-Debatte in den Printmedien: Anlässe, Themen, Deutungen</a:t>
            </a:r>
            <a:r>
              <a:rPr lang="de-DE" sz="1000" dirty="0"/>
              <a:t>. Facultas WUV Universitätsverlag.</a:t>
            </a:r>
          </a:p>
        </p:txBody>
      </p:sp>
    </p:spTree>
    <p:extLst>
      <p:ext uri="{BB962C8B-B14F-4D97-AF65-F5344CB8AC3E}">
        <p14:creationId xmlns:p14="http://schemas.microsoft.com/office/powerpoint/2010/main" val="74362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0C750-F0A9-7240-AEB6-EE450EB1FF65}"/>
              </a:ext>
            </a:extLst>
          </p:cNvPr>
          <p:cNvSpPr>
            <a:spLocks noGrp="1"/>
          </p:cNvSpPr>
          <p:nvPr>
            <p:ph type="title"/>
          </p:nvPr>
        </p:nvSpPr>
        <p:spPr/>
        <p:txBody>
          <a:bodyPr/>
          <a:lstStyle/>
          <a:p>
            <a:r>
              <a:rPr lang="en-AU" dirty="0"/>
              <a:t>Reflection</a:t>
            </a:r>
          </a:p>
        </p:txBody>
      </p:sp>
      <p:sp>
        <p:nvSpPr>
          <p:cNvPr id="3" name="Inhaltsplatzhalter 2">
            <a:extLst>
              <a:ext uri="{FF2B5EF4-FFF2-40B4-BE49-F238E27FC236}">
                <a16:creationId xmlns:a16="http://schemas.microsoft.com/office/drawing/2014/main" id="{3FFC8899-7CE8-4747-8567-2F59FEEA5A45}"/>
              </a:ext>
            </a:extLst>
          </p:cNvPr>
          <p:cNvSpPr>
            <a:spLocks noGrp="1"/>
          </p:cNvSpPr>
          <p:nvPr>
            <p:ph idx="1"/>
          </p:nvPr>
        </p:nvSpPr>
        <p:spPr/>
        <p:txBody>
          <a:bodyPr/>
          <a:lstStyle/>
          <a:p>
            <a:pPr marL="0" indent="0">
              <a:buNone/>
            </a:pPr>
            <a:r>
              <a:rPr lang="en-AU" dirty="0"/>
              <a:t>1. Describe the difference between an event and an issue.</a:t>
            </a:r>
          </a:p>
          <a:p>
            <a:pPr marL="0" indent="0">
              <a:buNone/>
            </a:pPr>
            <a:r>
              <a:rPr lang="en-AU" dirty="0"/>
              <a:t>2. Think about a crisis. </a:t>
            </a:r>
          </a:p>
          <a:p>
            <a:pPr>
              <a:buFontTx/>
              <a:buChar char="-"/>
            </a:pPr>
            <a:r>
              <a:rPr lang="en-AU" dirty="0"/>
              <a:t>What different kind of crises exist? </a:t>
            </a:r>
          </a:p>
          <a:p>
            <a:pPr>
              <a:buFontTx/>
              <a:buChar char="-"/>
            </a:pPr>
            <a:r>
              <a:rPr lang="en-AU" dirty="0"/>
              <a:t>How do they possibly influence organizations? </a:t>
            </a:r>
          </a:p>
          <a:p>
            <a:pPr>
              <a:buFontTx/>
              <a:buChar char="-"/>
            </a:pPr>
            <a:r>
              <a:rPr lang="en-AU" dirty="0"/>
              <a:t>How do they influence the lifecycle of a public issues?</a:t>
            </a:r>
          </a:p>
          <a:p>
            <a:pPr marL="0" indent="0">
              <a:buNone/>
            </a:pPr>
            <a:r>
              <a:rPr lang="en-AU" dirty="0"/>
              <a:t>3. On one of the issue life cycle models: try to identify the “stage” of the issue of Covid-19. </a:t>
            </a:r>
          </a:p>
          <a:p>
            <a:pPr marL="0" indent="0">
              <a:buNone/>
            </a:pPr>
            <a:r>
              <a:rPr lang="en-AU" dirty="0"/>
              <a:t>4. What about “sustainability”? Is sustainability an issue per se? or a topic? What are “sustainability issues”? What are dominant “sustainability topics” (like sustainable consumption, energy etc.)</a:t>
            </a:r>
          </a:p>
          <a:p>
            <a:pPr marL="0" indent="0">
              <a:buNone/>
            </a:pPr>
            <a:r>
              <a:rPr lang="en-AU" dirty="0"/>
              <a:t> </a:t>
            </a:r>
          </a:p>
        </p:txBody>
      </p:sp>
    </p:spTree>
    <p:extLst>
      <p:ext uri="{BB962C8B-B14F-4D97-AF65-F5344CB8AC3E}">
        <p14:creationId xmlns:p14="http://schemas.microsoft.com/office/powerpoint/2010/main" val="226115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99456" y="476672"/>
            <a:ext cx="10753200" cy="505528"/>
          </a:xfrm>
        </p:spPr>
        <p:txBody>
          <a:bodyPr/>
          <a:lstStyle/>
          <a:p>
            <a:pPr algn="ctr"/>
            <a:r>
              <a:rPr lang="de-DE" dirty="0" err="1" smtClean="0">
                <a:solidFill>
                  <a:schemeClr val="bg1"/>
                </a:solidFill>
              </a:rPr>
              <a:t>Where</a:t>
            </a:r>
            <a:r>
              <a:rPr lang="de-DE" dirty="0" smtClean="0">
                <a:solidFill>
                  <a:schemeClr val="bg1"/>
                </a:solidFill>
              </a:rPr>
              <a:t> </a:t>
            </a:r>
            <a:r>
              <a:rPr lang="de-DE" dirty="0" err="1" smtClean="0">
                <a:solidFill>
                  <a:schemeClr val="bg1"/>
                </a:solidFill>
              </a:rPr>
              <a:t>are</a:t>
            </a:r>
            <a:r>
              <a:rPr lang="de-DE" dirty="0" smtClean="0">
                <a:solidFill>
                  <a:schemeClr val="bg1"/>
                </a:solidFill>
              </a:rPr>
              <a:t> </a:t>
            </a:r>
            <a:r>
              <a:rPr lang="de-DE" dirty="0" err="1" smtClean="0">
                <a:solidFill>
                  <a:schemeClr val="bg1"/>
                </a:solidFill>
              </a:rPr>
              <a:t>we</a:t>
            </a:r>
            <a:r>
              <a:rPr lang="de-DE" dirty="0" smtClean="0">
                <a:solidFill>
                  <a:schemeClr val="bg1"/>
                </a:solidFill>
              </a:rPr>
              <a:t>?</a:t>
            </a:r>
            <a:endParaRPr lang="de-DE" dirty="0">
              <a:solidFill>
                <a:schemeClr val="bg1"/>
              </a:solidFill>
            </a:endParaRPr>
          </a:p>
        </p:txBody>
      </p:sp>
      <p:sp>
        <p:nvSpPr>
          <p:cNvPr id="4099" name="Rectangle 3"/>
          <p:cNvSpPr>
            <a:spLocks noGrp="1" noChangeArrowheads="1"/>
          </p:cNvSpPr>
          <p:nvPr>
            <p:ph type="body" idx="1"/>
          </p:nvPr>
        </p:nvSpPr>
        <p:spPr>
          <a:xfrm>
            <a:off x="1199456" y="1484784"/>
            <a:ext cx="10753200" cy="4525200"/>
          </a:xfrm>
        </p:spPr>
        <p:txBody>
          <a:bodyPr/>
          <a:lstStyle/>
          <a:p>
            <a:pPr>
              <a:buNone/>
            </a:pPr>
            <a:r>
              <a:rPr lang="de-DE" dirty="0"/>
              <a:t>Episode </a:t>
            </a:r>
            <a:r>
              <a:rPr lang="de-DE" dirty="0" smtClean="0"/>
              <a:t>1</a:t>
            </a:r>
            <a:r>
              <a:rPr lang="de-DE" dirty="0"/>
              <a:t>: </a:t>
            </a:r>
            <a:r>
              <a:rPr lang="de-DE" dirty="0" smtClean="0"/>
              <a:t>	Key </a:t>
            </a:r>
            <a:r>
              <a:rPr lang="de-DE" dirty="0" err="1"/>
              <a:t>concepts</a:t>
            </a:r>
            <a:r>
              <a:rPr lang="de-DE" dirty="0"/>
              <a:t> of </a:t>
            </a:r>
            <a:r>
              <a:rPr lang="de-DE" dirty="0" err="1"/>
              <a:t>communication</a:t>
            </a:r>
            <a:endParaRPr lang="de-DE" dirty="0"/>
          </a:p>
          <a:p>
            <a:pPr>
              <a:buNone/>
            </a:pPr>
            <a:endParaRPr lang="de-DE" dirty="0" smtClean="0"/>
          </a:p>
          <a:p>
            <a:pPr>
              <a:buNone/>
            </a:pPr>
            <a:r>
              <a:rPr lang="de-DE" dirty="0" smtClean="0"/>
              <a:t>Episode </a:t>
            </a:r>
            <a:r>
              <a:rPr lang="de-DE" dirty="0" smtClean="0"/>
              <a:t>2</a:t>
            </a:r>
            <a:r>
              <a:rPr lang="de-DE" dirty="0"/>
              <a:t>: </a:t>
            </a:r>
            <a:r>
              <a:rPr lang="de-DE" dirty="0" smtClean="0"/>
              <a:t>	The </a:t>
            </a:r>
            <a:r>
              <a:rPr lang="de-DE" dirty="0"/>
              <a:t>„</a:t>
            </a:r>
            <a:r>
              <a:rPr lang="de-DE" dirty="0" err="1"/>
              <a:t>public</a:t>
            </a:r>
            <a:r>
              <a:rPr lang="de-DE" dirty="0"/>
              <a:t>“ &amp; Public </a:t>
            </a:r>
            <a:r>
              <a:rPr lang="de-DE" dirty="0" err="1"/>
              <a:t>discourses</a:t>
            </a:r>
            <a:endParaRPr lang="de-DE" dirty="0"/>
          </a:p>
          <a:p>
            <a:pPr>
              <a:buFontTx/>
              <a:buNone/>
            </a:pPr>
            <a:endParaRPr lang="de-DE" b="1" dirty="0" smtClean="0">
              <a:solidFill>
                <a:srgbClr val="95843F"/>
              </a:solidFill>
            </a:endParaRPr>
          </a:p>
          <a:p>
            <a:pPr>
              <a:buFontTx/>
              <a:buNone/>
            </a:pPr>
            <a:r>
              <a:rPr lang="de-DE" b="1" dirty="0" smtClean="0">
                <a:solidFill>
                  <a:srgbClr val="95843F"/>
                </a:solidFill>
              </a:rPr>
              <a:t>Episode </a:t>
            </a:r>
            <a:r>
              <a:rPr lang="de-DE" b="1" dirty="0" smtClean="0">
                <a:solidFill>
                  <a:srgbClr val="95843F"/>
                </a:solidFill>
              </a:rPr>
              <a:t>3</a:t>
            </a:r>
            <a:r>
              <a:rPr lang="de-DE" b="1" dirty="0">
                <a:solidFill>
                  <a:srgbClr val="95843F"/>
                </a:solidFill>
              </a:rPr>
              <a:t>: </a:t>
            </a:r>
            <a:r>
              <a:rPr lang="de-DE" b="1" dirty="0" smtClean="0">
                <a:solidFill>
                  <a:srgbClr val="95843F"/>
                </a:solidFill>
              </a:rPr>
              <a:t>	</a:t>
            </a:r>
            <a:r>
              <a:rPr lang="de-DE" b="1" dirty="0" err="1" smtClean="0">
                <a:solidFill>
                  <a:srgbClr val="95843F"/>
                </a:solidFill>
              </a:rPr>
              <a:t>Sustainability</a:t>
            </a:r>
            <a:r>
              <a:rPr lang="de-DE" b="1" dirty="0" smtClean="0">
                <a:solidFill>
                  <a:srgbClr val="95843F"/>
                </a:solidFill>
              </a:rPr>
              <a:t> </a:t>
            </a:r>
            <a:r>
              <a:rPr lang="de-DE" b="1" dirty="0" err="1">
                <a:solidFill>
                  <a:srgbClr val="95843F"/>
                </a:solidFill>
              </a:rPr>
              <a:t>issues</a:t>
            </a:r>
            <a:r>
              <a:rPr lang="de-DE" b="1" dirty="0">
                <a:solidFill>
                  <a:srgbClr val="95843F"/>
                </a:solidFill>
              </a:rPr>
              <a:t> &amp; </a:t>
            </a:r>
            <a:r>
              <a:rPr lang="de-DE" b="1" dirty="0" err="1">
                <a:solidFill>
                  <a:srgbClr val="95843F"/>
                </a:solidFill>
              </a:rPr>
              <a:t>crises</a:t>
            </a:r>
            <a:endParaRPr lang="de-DE" b="1" dirty="0">
              <a:solidFill>
                <a:srgbClr val="95843F"/>
              </a:solidFill>
            </a:endParaRPr>
          </a:p>
          <a:p>
            <a:pPr>
              <a:buNone/>
            </a:pPr>
            <a:endParaRPr lang="de-DE" dirty="0" smtClean="0"/>
          </a:p>
          <a:p>
            <a:pPr>
              <a:buNone/>
            </a:pPr>
            <a:r>
              <a:rPr lang="de-DE" dirty="0" smtClean="0"/>
              <a:t>Episode </a:t>
            </a:r>
            <a:r>
              <a:rPr lang="de-DE" dirty="0" smtClean="0"/>
              <a:t>4</a:t>
            </a:r>
            <a:r>
              <a:rPr lang="de-DE" dirty="0"/>
              <a:t>: </a:t>
            </a:r>
            <a:r>
              <a:rPr lang="de-DE" dirty="0" smtClean="0"/>
              <a:t>	</a:t>
            </a:r>
            <a:r>
              <a:rPr lang="de-DE" dirty="0" err="1" smtClean="0"/>
              <a:t>Sustainable</a:t>
            </a:r>
            <a:r>
              <a:rPr lang="de-DE" dirty="0" smtClean="0"/>
              <a:t> </a:t>
            </a:r>
            <a:r>
              <a:rPr lang="de-DE" dirty="0" err="1"/>
              <a:t>Consumption</a:t>
            </a:r>
            <a:endParaRPr lang="de-DE" dirty="0"/>
          </a:p>
          <a:p>
            <a:pPr>
              <a:buFontTx/>
              <a:buNone/>
            </a:pPr>
            <a:endParaRPr lang="de-DE" dirty="0"/>
          </a:p>
          <a:p>
            <a:pPr>
              <a:buNone/>
            </a:pPr>
            <a:endParaRPr lang="de-DE" b="1" dirty="0">
              <a:solidFill>
                <a:srgbClr val="DFC638"/>
              </a:solidFill>
            </a:endParaRPr>
          </a:p>
          <a:p>
            <a:pPr>
              <a:buFontTx/>
              <a:buNone/>
            </a:pPr>
            <a:endParaRPr lang="de-DE" b="0" dirty="0"/>
          </a:p>
        </p:txBody>
      </p:sp>
    </p:spTree>
    <p:extLst>
      <p:ext uri="{BB962C8B-B14F-4D97-AF65-F5344CB8AC3E}">
        <p14:creationId xmlns:p14="http://schemas.microsoft.com/office/powerpoint/2010/main" val="237174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EE8C08F-B67E-AD4D-8D56-DB922C73438B}"/>
              </a:ext>
            </a:extLst>
          </p:cNvPr>
          <p:cNvSpPr/>
          <p:nvPr/>
        </p:nvSpPr>
        <p:spPr>
          <a:xfrm>
            <a:off x="1199456" y="4562725"/>
            <a:ext cx="10992544" cy="853282"/>
          </a:xfrm>
          <a:prstGeom prst="rect">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hteck 4">
            <a:extLst>
              <a:ext uri="{FF2B5EF4-FFF2-40B4-BE49-F238E27FC236}">
                <a16:creationId xmlns:a16="http://schemas.microsoft.com/office/drawing/2014/main" id="{DC909087-661A-D642-9199-9F087E8A0779}"/>
              </a:ext>
            </a:extLst>
          </p:cNvPr>
          <p:cNvSpPr/>
          <p:nvPr/>
        </p:nvSpPr>
        <p:spPr>
          <a:xfrm>
            <a:off x="1199456" y="3645024"/>
            <a:ext cx="10992544" cy="853282"/>
          </a:xfrm>
          <a:prstGeom prst="rect">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hteck 3">
            <a:extLst>
              <a:ext uri="{FF2B5EF4-FFF2-40B4-BE49-F238E27FC236}">
                <a16:creationId xmlns:a16="http://schemas.microsoft.com/office/drawing/2014/main" id="{D8C6464B-4F58-C34F-A744-C39749CC117F}"/>
              </a:ext>
            </a:extLst>
          </p:cNvPr>
          <p:cNvSpPr/>
          <p:nvPr/>
        </p:nvSpPr>
        <p:spPr>
          <a:xfrm>
            <a:off x="1199456" y="1340768"/>
            <a:ext cx="10992544" cy="1368152"/>
          </a:xfrm>
          <a:prstGeom prst="rect">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22" name="Rectangle 2"/>
          <p:cNvSpPr>
            <a:spLocks noGrp="1" noChangeArrowheads="1"/>
          </p:cNvSpPr>
          <p:nvPr>
            <p:ph type="title"/>
          </p:nvPr>
        </p:nvSpPr>
        <p:spPr/>
        <p:txBody>
          <a:bodyPr/>
          <a:lstStyle/>
          <a:p>
            <a:pPr algn="ctr"/>
            <a:r>
              <a:rPr lang="de-DE" dirty="0">
                <a:solidFill>
                  <a:schemeClr val="bg1"/>
                </a:solidFill>
              </a:rPr>
              <a:t>Learning </a:t>
            </a:r>
            <a:r>
              <a:rPr lang="de-DE" dirty="0" err="1">
                <a:solidFill>
                  <a:schemeClr val="bg1"/>
                </a:solidFill>
              </a:rPr>
              <a:t>outcomes</a:t>
            </a:r>
            <a:endParaRPr lang="de-DE" dirty="0">
              <a:solidFill>
                <a:schemeClr val="bg1"/>
              </a:solidFill>
            </a:endParaRPr>
          </a:p>
        </p:txBody>
      </p:sp>
      <p:sp>
        <p:nvSpPr>
          <p:cNvPr id="5123" name="Rectangle 3"/>
          <p:cNvSpPr>
            <a:spLocks noGrp="1" noChangeArrowheads="1"/>
          </p:cNvSpPr>
          <p:nvPr>
            <p:ph type="body" idx="1"/>
          </p:nvPr>
        </p:nvSpPr>
        <p:spPr>
          <a:xfrm>
            <a:off x="1199457" y="1484784"/>
            <a:ext cx="10753194" cy="4525200"/>
          </a:xfrm>
        </p:spPr>
        <p:txBody>
          <a:bodyPr>
            <a:noAutofit/>
          </a:bodyPr>
          <a:lstStyle/>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1: </a:t>
            </a:r>
          </a:p>
          <a:p>
            <a:pPr>
              <a:lnSpc>
                <a:spcPct val="90000"/>
              </a:lnSpc>
              <a:buFontTx/>
              <a:buNone/>
            </a:pPr>
            <a:r>
              <a:rPr lang="de-AT" sz="1400" b="1" dirty="0" err="1"/>
              <a:t>Describe</a:t>
            </a:r>
            <a:r>
              <a:rPr lang="de-AT" sz="1400" b="1" dirty="0"/>
              <a:t> </a:t>
            </a:r>
            <a:r>
              <a:rPr lang="de-AT" sz="1400" dirty="0" err="1"/>
              <a:t>the</a:t>
            </a:r>
            <a:r>
              <a:rPr lang="de-AT" sz="1400" dirty="0"/>
              <a:t> diverse </a:t>
            </a:r>
            <a:r>
              <a:rPr lang="de-AT" sz="1400" dirty="0" err="1"/>
              <a:t>nature</a:t>
            </a:r>
            <a:r>
              <a:rPr lang="de-AT" sz="1400" dirty="0"/>
              <a:t> </a:t>
            </a:r>
            <a:r>
              <a:rPr lang="de-AT" sz="1400" dirty="0" err="1"/>
              <a:t>of</a:t>
            </a:r>
            <a:r>
              <a:rPr lang="de-AT" sz="1400" dirty="0"/>
              <a:t> </a:t>
            </a:r>
            <a:r>
              <a:rPr lang="de-AT" sz="1400" dirty="0" err="1"/>
              <a:t>contemporary</a:t>
            </a:r>
            <a:r>
              <a:rPr lang="de-AT" sz="1400" dirty="0"/>
              <a:t> </a:t>
            </a:r>
            <a:r>
              <a:rPr lang="de-AT" sz="1400" dirty="0" err="1"/>
              <a:t>practices</a:t>
            </a:r>
            <a:r>
              <a:rPr lang="de-AT" sz="1400" dirty="0"/>
              <a:t> </a:t>
            </a:r>
            <a:r>
              <a:rPr lang="de-AT" sz="1400" dirty="0" err="1"/>
              <a:t>of</a:t>
            </a:r>
            <a:r>
              <a:rPr lang="de-AT" sz="1400" dirty="0"/>
              <a:t> </a:t>
            </a:r>
            <a:r>
              <a:rPr lang="de-AT" sz="1400" dirty="0" err="1"/>
              <a:t>sustainability</a:t>
            </a:r>
            <a:r>
              <a:rPr lang="de-AT" sz="1400" dirty="0"/>
              <a:t> </a:t>
            </a:r>
            <a:r>
              <a:rPr lang="de-AT" sz="1400" dirty="0" err="1"/>
              <a:t>communication</a:t>
            </a:r>
            <a:r>
              <a:rPr lang="de-AT" sz="1400" dirty="0"/>
              <a:t> on an individual, </a:t>
            </a:r>
            <a:r>
              <a:rPr lang="de-AT" sz="1400" dirty="0" err="1"/>
              <a:t>organizational</a:t>
            </a:r>
            <a:r>
              <a:rPr lang="de-AT" sz="1400" dirty="0"/>
              <a:t> </a:t>
            </a:r>
            <a:r>
              <a:rPr lang="de-AT" sz="1400" dirty="0" err="1"/>
              <a:t>and</a:t>
            </a:r>
            <a:r>
              <a:rPr lang="de-AT" sz="1400" dirty="0"/>
              <a:t> </a:t>
            </a:r>
            <a:r>
              <a:rPr lang="de-AT" sz="1400" dirty="0" err="1"/>
              <a:t>societal</a:t>
            </a:r>
            <a:r>
              <a:rPr lang="de-AT" sz="1400" dirty="0"/>
              <a:t> </a:t>
            </a:r>
            <a:r>
              <a:rPr lang="de-AT" sz="1400" dirty="0" err="1"/>
              <a:t>level</a:t>
            </a:r>
            <a:r>
              <a:rPr lang="de-AT" sz="1400" dirty="0"/>
              <a:t>, </a:t>
            </a:r>
            <a:r>
              <a:rPr lang="de-AT" sz="1400" dirty="0" err="1"/>
              <a:t>the</a:t>
            </a:r>
            <a:r>
              <a:rPr lang="de-AT" sz="1400" dirty="0"/>
              <a:t> </a:t>
            </a:r>
            <a:r>
              <a:rPr lang="de-AT" sz="1400" dirty="0" err="1"/>
              <a:t>relationship</a:t>
            </a:r>
            <a:r>
              <a:rPr lang="de-AT" sz="1400" dirty="0"/>
              <a:t> </a:t>
            </a:r>
            <a:r>
              <a:rPr lang="de-AT" sz="1400" dirty="0" err="1"/>
              <a:t>of</a:t>
            </a:r>
            <a:r>
              <a:rPr lang="de-AT" sz="1400" dirty="0"/>
              <a:t> </a:t>
            </a:r>
            <a:r>
              <a:rPr lang="de-AT" sz="1400" dirty="0" err="1"/>
              <a:t>strategic</a:t>
            </a:r>
            <a:r>
              <a:rPr lang="de-AT" sz="1400" dirty="0"/>
              <a:t> </a:t>
            </a:r>
            <a:r>
              <a:rPr lang="de-AT" sz="1400" dirty="0" err="1"/>
              <a:t>communication</a:t>
            </a:r>
            <a:r>
              <a:rPr lang="de-AT" sz="1400" dirty="0"/>
              <a:t> </a:t>
            </a:r>
            <a:r>
              <a:rPr lang="de-AT" sz="1400" dirty="0" err="1"/>
              <a:t>practices</a:t>
            </a:r>
            <a:r>
              <a:rPr lang="de-AT" sz="1400" dirty="0"/>
              <a:t> </a:t>
            </a:r>
            <a:r>
              <a:rPr lang="de-AT" sz="1400" dirty="0" err="1"/>
              <a:t>to</a:t>
            </a:r>
            <a:r>
              <a:rPr lang="de-AT" sz="1400" dirty="0"/>
              <a:t> </a:t>
            </a:r>
            <a:r>
              <a:rPr lang="de-AT" sz="1400" dirty="0" err="1"/>
              <a:t>other</a:t>
            </a:r>
            <a:r>
              <a:rPr lang="de-AT" sz="1400" dirty="0"/>
              <a:t> </a:t>
            </a:r>
            <a:r>
              <a:rPr lang="de-AT" sz="1400" dirty="0" err="1"/>
              <a:t>public</a:t>
            </a:r>
            <a:r>
              <a:rPr lang="de-AT" sz="1400" dirty="0"/>
              <a:t> </a:t>
            </a:r>
            <a:r>
              <a:rPr lang="de-AT" sz="1400" dirty="0" err="1"/>
              <a:t>communication</a:t>
            </a:r>
            <a:r>
              <a:rPr lang="de-AT" sz="1400" dirty="0"/>
              <a:t> </a:t>
            </a:r>
            <a:r>
              <a:rPr lang="de-AT" sz="1400" dirty="0" err="1"/>
              <a:t>practices</a:t>
            </a:r>
            <a:r>
              <a:rPr lang="de-AT" sz="1400" dirty="0"/>
              <a:t>, </a:t>
            </a:r>
            <a:r>
              <a:rPr lang="de-AT" sz="1400" dirty="0" err="1"/>
              <a:t>the</a:t>
            </a:r>
            <a:r>
              <a:rPr lang="de-AT" sz="1400" dirty="0"/>
              <a:t> </a:t>
            </a:r>
            <a:r>
              <a:rPr lang="de-AT" sz="1400" dirty="0" err="1"/>
              <a:t>role</a:t>
            </a:r>
            <a:r>
              <a:rPr lang="de-AT" sz="1400" dirty="0"/>
              <a:t> </a:t>
            </a:r>
            <a:r>
              <a:rPr lang="de-AT" sz="1400" dirty="0" err="1"/>
              <a:t>of</a:t>
            </a:r>
            <a:r>
              <a:rPr lang="de-AT" sz="1400" dirty="0"/>
              <a:t> </a:t>
            </a:r>
            <a:r>
              <a:rPr lang="de-AT" sz="1400" dirty="0" err="1"/>
              <a:t>stakeholders</a:t>
            </a:r>
            <a:r>
              <a:rPr lang="de-AT" sz="1400" dirty="0"/>
              <a:t> </a:t>
            </a:r>
            <a:r>
              <a:rPr lang="de-AT" sz="1400" dirty="0" err="1"/>
              <a:t>and</a:t>
            </a:r>
            <a:r>
              <a:rPr lang="de-AT" sz="1400" dirty="0"/>
              <a:t> </a:t>
            </a:r>
            <a:r>
              <a:rPr lang="de-AT" sz="1400" dirty="0" err="1"/>
              <a:t>publics</a:t>
            </a:r>
            <a:r>
              <a:rPr lang="de-AT" sz="1400" dirty="0"/>
              <a:t> </a:t>
            </a:r>
            <a:r>
              <a:rPr lang="de-AT" sz="1400" dirty="0" err="1"/>
              <a:t>and</a:t>
            </a:r>
            <a:r>
              <a:rPr lang="de-AT" sz="1400" dirty="0"/>
              <a:t> </a:t>
            </a:r>
            <a:r>
              <a:rPr lang="de-AT" sz="1400" dirty="0" err="1"/>
              <a:t>the</a:t>
            </a:r>
            <a:r>
              <a:rPr lang="de-AT" sz="1400" dirty="0"/>
              <a:t> </a:t>
            </a:r>
            <a:r>
              <a:rPr lang="de-AT" sz="1400" dirty="0" err="1"/>
              <a:t>communication</a:t>
            </a:r>
            <a:r>
              <a:rPr lang="de-AT" sz="1400" dirty="0"/>
              <a:t> </a:t>
            </a:r>
            <a:r>
              <a:rPr lang="de-AT" sz="1400" dirty="0" err="1"/>
              <a:t>practitioners</a:t>
            </a:r>
            <a:r>
              <a:rPr lang="de-AT" sz="1400" dirty="0"/>
              <a:t> in </a:t>
            </a:r>
            <a:r>
              <a:rPr lang="de-AT" sz="1400" dirty="0" err="1"/>
              <a:t>and</a:t>
            </a:r>
            <a:r>
              <a:rPr lang="de-AT" sz="1400" dirty="0"/>
              <a:t> outside </a:t>
            </a:r>
            <a:r>
              <a:rPr lang="de-AT" sz="1400" dirty="0" err="1"/>
              <a:t>of</a:t>
            </a:r>
            <a:r>
              <a:rPr lang="de-AT" sz="1400" dirty="0"/>
              <a:t> </a:t>
            </a:r>
            <a:r>
              <a:rPr lang="de-AT" sz="1400" dirty="0" err="1"/>
              <a:t>organizations</a:t>
            </a:r>
            <a:r>
              <a:rPr lang="de-AT" sz="1400" dirty="0"/>
              <a:t> (</a:t>
            </a:r>
            <a:r>
              <a:rPr lang="de-AT" sz="1400" dirty="0" err="1"/>
              <a:t>corporate</a:t>
            </a:r>
            <a:r>
              <a:rPr lang="de-AT" sz="1400" dirty="0"/>
              <a:t>, NGO, </a:t>
            </a:r>
            <a:r>
              <a:rPr lang="de-AT" sz="1400" dirty="0" err="1"/>
              <a:t>political</a:t>
            </a:r>
            <a:r>
              <a:rPr lang="de-AT" sz="1400" dirty="0"/>
              <a:t> </a:t>
            </a:r>
            <a:r>
              <a:rPr lang="de-AT" sz="1400" dirty="0" err="1"/>
              <a:t>and</a:t>
            </a:r>
            <a:r>
              <a:rPr lang="de-AT" sz="1400" dirty="0"/>
              <a:t> </a:t>
            </a:r>
            <a:r>
              <a:rPr lang="de-AT" sz="1400" dirty="0" err="1"/>
              <a:t>educational</a:t>
            </a:r>
            <a:r>
              <a:rPr lang="de-AT" sz="1400" dirty="0"/>
              <a:t> </a:t>
            </a:r>
            <a:r>
              <a:rPr lang="de-AT" sz="1400" dirty="0" err="1"/>
              <a:t>institutions</a:t>
            </a:r>
            <a:r>
              <a:rPr lang="de-AT" sz="1400" dirty="0"/>
              <a:t> etc.)</a:t>
            </a:r>
          </a:p>
          <a:p>
            <a:pPr>
              <a:lnSpc>
                <a:spcPct val="90000"/>
              </a:lnSpc>
              <a:buFontTx/>
              <a:buNone/>
            </a:pPr>
            <a:endParaRPr lang="de-AT" sz="1400" dirty="0"/>
          </a:p>
          <a:p>
            <a:pPr>
              <a:lnSpc>
                <a:spcPct val="90000"/>
              </a:lnSpc>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2: </a:t>
            </a:r>
            <a:endParaRPr lang="de-AT" sz="1400" dirty="0"/>
          </a:p>
          <a:p>
            <a:pPr>
              <a:lnSpc>
                <a:spcPct val="90000"/>
              </a:lnSpc>
              <a:buFontTx/>
              <a:buNone/>
            </a:pPr>
            <a:r>
              <a:rPr lang="de-AT" sz="1400" b="1" dirty="0" err="1"/>
              <a:t>Develop</a:t>
            </a:r>
            <a:r>
              <a:rPr lang="de-AT" sz="1400" b="1" dirty="0"/>
              <a:t> </a:t>
            </a:r>
            <a:r>
              <a:rPr lang="de-AT" sz="1400" dirty="0" err="1"/>
              <a:t>comprehensive</a:t>
            </a:r>
            <a:r>
              <a:rPr lang="de-AT" sz="1400" dirty="0"/>
              <a:t> </a:t>
            </a:r>
            <a:r>
              <a:rPr lang="de-AT" sz="1400" dirty="0" err="1"/>
              <a:t>and</a:t>
            </a:r>
            <a:r>
              <a:rPr lang="de-AT" sz="1400" dirty="0"/>
              <a:t> well-</a:t>
            </a:r>
            <a:r>
              <a:rPr lang="de-AT" sz="1400" dirty="0" err="1"/>
              <a:t>founded</a:t>
            </a:r>
            <a:r>
              <a:rPr lang="de-AT" sz="1400" dirty="0"/>
              <a:t> </a:t>
            </a:r>
            <a:r>
              <a:rPr lang="de-AT" sz="1400" dirty="0" err="1"/>
              <a:t>knowledge</a:t>
            </a:r>
            <a:r>
              <a:rPr lang="de-AT" sz="1400" dirty="0"/>
              <a:t> in </a:t>
            </a:r>
            <a:r>
              <a:rPr lang="de-AT" sz="1400" dirty="0" err="1"/>
              <a:t>sustainability</a:t>
            </a:r>
            <a:r>
              <a:rPr lang="de-AT" sz="1400" dirty="0"/>
              <a:t> </a:t>
            </a:r>
            <a:r>
              <a:rPr lang="de-AT" sz="1400" dirty="0" err="1"/>
              <a:t>communication</a:t>
            </a:r>
            <a:r>
              <a:rPr lang="de-AT" sz="1400" dirty="0"/>
              <a:t> </a:t>
            </a:r>
            <a:r>
              <a:rPr lang="de-AT" sz="1400" dirty="0" err="1"/>
              <a:t>as</a:t>
            </a:r>
            <a:r>
              <a:rPr lang="de-AT" sz="1400" dirty="0"/>
              <a:t> </a:t>
            </a:r>
            <a:r>
              <a:rPr lang="de-AT" sz="1400" dirty="0" err="1"/>
              <a:t>field</a:t>
            </a:r>
            <a:r>
              <a:rPr lang="de-AT" sz="1400" dirty="0"/>
              <a:t> </a:t>
            </a:r>
            <a:r>
              <a:rPr lang="de-AT" sz="1400" dirty="0" err="1"/>
              <a:t>of</a:t>
            </a:r>
            <a:r>
              <a:rPr lang="de-AT" sz="1400" dirty="0"/>
              <a:t> </a:t>
            </a:r>
            <a:r>
              <a:rPr lang="de-AT" sz="1400" dirty="0" err="1"/>
              <a:t>study</a:t>
            </a:r>
            <a:r>
              <a:rPr lang="de-AT" sz="1400" dirty="0"/>
              <a:t>, an </a:t>
            </a:r>
            <a:r>
              <a:rPr lang="de-AT" sz="1400" dirty="0" err="1"/>
              <a:t>understanding</a:t>
            </a:r>
            <a:r>
              <a:rPr lang="de-AT" sz="1400" dirty="0"/>
              <a:t> </a:t>
            </a:r>
            <a:r>
              <a:rPr lang="de-AT" sz="1400" dirty="0" err="1"/>
              <a:t>of</a:t>
            </a:r>
            <a:r>
              <a:rPr lang="de-AT" sz="1400" dirty="0"/>
              <a:t> </a:t>
            </a:r>
            <a:r>
              <a:rPr lang="de-AT" sz="1400" dirty="0" err="1"/>
              <a:t>how</a:t>
            </a:r>
            <a:r>
              <a:rPr lang="de-AT" sz="1400" dirty="0"/>
              <a:t> </a:t>
            </a:r>
            <a:r>
              <a:rPr lang="de-AT" sz="1400" dirty="0" err="1"/>
              <a:t>other</a:t>
            </a:r>
            <a:r>
              <a:rPr lang="de-AT" sz="1400" dirty="0"/>
              <a:t> </a:t>
            </a:r>
            <a:r>
              <a:rPr lang="de-AT" sz="1400" dirty="0" err="1"/>
              <a:t>disciplines</a:t>
            </a:r>
            <a:r>
              <a:rPr lang="de-AT" sz="1400" dirty="0"/>
              <a:t> </a:t>
            </a:r>
            <a:r>
              <a:rPr lang="de-AT" sz="1400" dirty="0" err="1"/>
              <a:t>relate</a:t>
            </a:r>
            <a:r>
              <a:rPr lang="de-AT" sz="1400" dirty="0"/>
              <a:t> </a:t>
            </a:r>
            <a:r>
              <a:rPr lang="de-AT" sz="1400" dirty="0" err="1"/>
              <a:t>to</a:t>
            </a:r>
            <a:r>
              <a:rPr lang="de-AT" sz="1400" dirty="0"/>
              <a:t> </a:t>
            </a:r>
            <a:r>
              <a:rPr lang="de-AT" sz="1400" dirty="0" err="1"/>
              <a:t>the</a:t>
            </a:r>
            <a:r>
              <a:rPr lang="de-AT" sz="1400" dirty="0"/>
              <a:t> </a:t>
            </a:r>
            <a:r>
              <a:rPr lang="de-AT" sz="1400" dirty="0" err="1"/>
              <a:t>field</a:t>
            </a:r>
            <a:r>
              <a:rPr lang="de-AT" sz="1400" dirty="0"/>
              <a:t> </a:t>
            </a:r>
            <a:r>
              <a:rPr lang="de-AT" sz="1400" dirty="0" err="1"/>
              <a:t>and</a:t>
            </a:r>
            <a:r>
              <a:rPr lang="de-AT" sz="1400" dirty="0"/>
              <a:t> an international </a:t>
            </a:r>
            <a:r>
              <a:rPr lang="de-AT" sz="1400" dirty="0" err="1"/>
              <a:t>perspective</a:t>
            </a:r>
            <a:r>
              <a:rPr lang="de-AT" sz="1400" dirty="0"/>
              <a:t> on </a:t>
            </a:r>
            <a:r>
              <a:rPr lang="de-AT" sz="1400" dirty="0" err="1"/>
              <a:t>the</a:t>
            </a:r>
            <a:r>
              <a:rPr lang="de-AT" sz="1400" dirty="0"/>
              <a:t> </a:t>
            </a:r>
            <a:r>
              <a:rPr lang="de-AT" sz="1400" dirty="0" err="1"/>
              <a:t>field</a:t>
            </a:r>
            <a:r>
              <a:rPr lang="de-AT" sz="1400" dirty="0"/>
              <a:t>.</a:t>
            </a:r>
          </a:p>
          <a:p>
            <a:pPr>
              <a:lnSpc>
                <a:spcPct val="90000"/>
              </a:lnSpc>
              <a:buFontTx/>
              <a:buNone/>
            </a:pPr>
            <a:endParaRPr lang="de-DE" sz="1400" dirty="0"/>
          </a:p>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3: </a:t>
            </a:r>
          </a:p>
          <a:p>
            <a:pPr>
              <a:lnSpc>
                <a:spcPct val="90000"/>
              </a:lnSpc>
              <a:buFontTx/>
              <a:buNone/>
            </a:pPr>
            <a:r>
              <a:rPr lang="de-AT" sz="1400" b="1" dirty="0" err="1"/>
              <a:t>Understand</a:t>
            </a:r>
            <a:r>
              <a:rPr lang="de-AT" sz="1400" dirty="0"/>
              <a:t> </a:t>
            </a:r>
            <a:r>
              <a:rPr lang="de-AT" sz="1400" dirty="0" err="1"/>
              <a:t>the</a:t>
            </a:r>
            <a:r>
              <a:rPr lang="de-AT" sz="1400" dirty="0"/>
              <a:t> </a:t>
            </a:r>
            <a:r>
              <a:rPr lang="de-AT" sz="1400" dirty="0" err="1"/>
              <a:t>key</a:t>
            </a:r>
            <a:r>
              <a:rPr lang="de-AT" sz="1400" dirty="0"/>
              <a:t> </a:t>
            </a:r>
            <a:r>
              <a:rPr lang="de-AT" sz="1400" dirty="0" err="1"/>
              <a:t>elements</a:t>
            </a:r>
            <a:r>
              <a:rPr lang="de-AT" sz="1400" dirty="0"/>
              <a:t> </a:t>
            </a:r>
            <a:r>
              <a:rPr lang="de-AT" sz="1400" dirty="0" err="1"/>
              <a:t>of</a:t>
            </a:r>
            <a:r>
              <a:rPr lang="de-AT" sz="1400" dirty="0"/>
              <a:t> </a:t>
            </a:r>
            <a:r>
              <a:rPr lang="de-AT" sz="1400" dirty="0" err="1"/>
              <a:t>communication</a:t>
            </a:r>
            <a:r>
              <a:rPr lang="de-AT" sz="1400" dirty="0"/>
              <a:t> </a:t>
            </a:r>
            <a:r>
              <a:rPr lang="de-AT" sz="1400" dirty="0" err="1"/>
              <a:t>theories</a:t>
            </a:r>
            <a:r>
              <a:rPr lang="de-AT" sz="1400" dirty="0"/>
              <a:t>, </a:t>
            </a:r>
            <a:r>
              <a:rPr lang="de-AT" sz="1400" dirty="0" err="1"/>
              <a:t>strategies</a:t>
            </a:r>
            <a:r>
              <a:rPr lang="de-AT" sz="1400" dirty="0"/>
              <a:t> </a:t>
            </a:r>
            <a:r>
              <a:rPr lang="de-AT" sz="1400" dirty="0" err="1"/>
              <a:t>and</a:t>
            </a:r>
            <a:r>
              <a:rPr lang="de-AT" sz="1400" dirty="0"/>
              <a:t> </a:t>
            </a:r>
            <a:r>
              <a:rPr lang="de-AT" sz="1400" dirty="0" err="1"/>
              <a:t>tactics</a:t>
            </a:r>
            <a:r>
              <a:rPr lang="de-AT" sz="1400" dirty="0"/>
              <a:t>, </a:t>
            </a:r>
            <a:r>
              <a:rPr lang="de-AT" sz="1400" dirty="0" err="1"/>
              <a:t>and</a:t>
            </a:r>
            <a:r>
              <a:rPr lang="de-AT" sz="1400" dirty="0"/>
              <a:t>, </a:t>
            </a:r>
            <a:r>
              <a:rPr lang="de-AT" sz="1400" dirty="0" err="1"/>
              <a:t>thus</a:t>
            </a:r>
            <a:r>
              <a:rPr lang="de-AT" sz="1400" dirty="0"/>
              <a:t>, </a:t>
            </a:r>
            <a:r>
              <a:rPr lang="de-AT" sz="1400" dirty="0" err="1"/>
              <a:t>the</a:t>
            </a:r>
            <a:r>
              <a:rPr lang="de-AT" sz="1400" dirty="0"/>
              <a:t> </a:t>
            </a:r>
            <a:r>
              <a:rPr lang="de-AT" sz="1400" dirty="0" err="1"/>
              <a:t>character</a:t>
            </a:r>
            <a:r>
              <a:rPr lang="de-AT" sz="1400" dirty="0"/>
              <a:t> </a:t>
            </a:r>
            <a:r>
              <a:rPr lang="de-AT" sz="1400" dirty="0" err="1"/>
              <a:t>and</a:t>
            </a:r>
            <a:r>
              <a:rPr lang="de-AT" sz="1400" dirty="0"/>
              <a:t> </a:t>
            </a:r>
            <a:r>
              <a:rPr lang="de-AT" sz="1400" dirty="0" err="1"/>
              <a:t>operationalization</a:t>
            </a:r>
            <a:r>
              <a:rPr lang="de-AT" sz="1400" dirty="0"/>
              <a:t> </a:t>
            </a:r>
            <a:r>
              <a:rPr lang="de-AT" sz="1400" dirty="0" err="1"/>
              <a:t>of</a:t>
            </a:r>
            <a:r>
              <a:rPr lang="de-AT" sz="1400" dirty="0"/>
              <a:t> </a:t>
            </a:r>
            <a:r>
              <a:rPr lang="de-AT" sz="1400" dirty="0" err="1"/>
              <a:t>best</a:t>
            </a:r>
            <a:r>
              <a:rPr lang="de-AT" sz="1400" dirty="0"/>
              <a:t> </a:t>
            </a:r>
            <a:r>
              <a:rPr lang="de-AT" sz="1400" dirty="0" err="1"/>
              <a:t>practice</a:t>
            </a:r>
            <a:r>
              <a:rPr lang="de-AT" sz="1400" dirty="0"/>
              <a:t> </a:t>
            </a:r>
            <a:r>
              <a:rPr lang="de-AT" sz="1400" dirty="0" err="1"/>
              <a:t>sustainability</a:t>
            </a:r>
            <a:r>
              <a:rPr lang="de-AT" sz="1400" dirty="0"/>
              <a:t> </a:t>
            </a:r>
            <a:r>
              <a:rPr lang="de-AT" sz="1400" dirty="0" err="1"/>
              <a:t>communication</a:t>
            </a:r>
            <a:r>
              <a:rPr lang="de-AT" sz="1400" dirty="0"/>
              <a:t> </a:t>
            </a:r>
            <a:r>
              <a:rPr lang="de-AT" sz="1400" dirty="0" err="1"/>
              <a:t>planning</a:t>
            </a:r>
            <a:r>
              <a:rPr lang="de-AT" sz="1400" dirty="0"/>
              <a:t> </a:t>
            </a:r>
            <a:r>
              <a:rPr lang="de-AT" sz="1400" dirty="0" err="1"/>
              <a:t>frameworks</a:t>
            </a:r>
            <a:r>
              <a:rPr lang="de-AT" sz="1400" dirty="0"/>
              <a:t>.</a:t>
            </a:r>
          </a:p>
          <a:p>
            <a:pPr>
              <a:lnSpc>
                <a:spcPct val="90000"/>
              </a:lnSpc>
              <a:buFontTx/>
              <a:buNone/>
            </a:pPr>
            <a:endParaRPr lang="de-DE" sz="1400" dirty="0"/>
          </a:p>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4: </a:t>
            </a:r>
            <a:endParaRPr lang="de-DE" sz="1400" dirty="0"/>
          </a:p>
          <a:p>
            <a:pPr>
              <a:lnSpc>
                <a:spcPct val="90000"/>
              </a:lnSpc>
              <a:buFontTx/>
              <a:buNone/>
            </a:pPr>
            <a:r>
              <a:rPr lang="de-DE" sz="1400" b="1" dirty="0" err="1"/>
              <a:t>Advance</a:t>
            </a:r>
            <a:r>
              <a:rPr lang="de-DE" sz="1400" dirty="0"/>
              <a:t> </a:t>
            </a:r>
            <a:r>
              <a:rPr lang="de-DE" sz="1400" dirty="0" err="1"/>
              <a:t>your</a:t>
            </a:r>
            <a:r>
              <a:rPr lang="de-DE" sz="1400" dirty="0"/>
              <a:t> </a:t>
            </a:r>
            <a:r>
              <a:rPr lang="de-DE" sz="1400" dirty="0" err="1"/>
              <a:t>understanding</a:t>
            </a:r>
            <a:r>
              <a:rPr lang="de-DE" sz="1400" dirty="0"/>
              <a:t> </a:t>
            </a:r>
            <a:r>
              <a:rPr lang="de-DE" sz="1400" dirty="0" err="1"/>
              <a:t>of</a:t>
            </a:r>
            <a:r>
              <a:rPr lang="de-DE" sz="1400" dirty="0"/>
              <a:t> </a:t>
            </a:r>
            <a:r>
              <a:rPr lang="de-DE" sz="1400" dirty="0" err="1"/>
              <a:t>social</a:t>
            </a:r>
            <a:r>
              <a:rPr lang="de-DE" sz="1400" dirty="0"/>
              <a:t> </a:t>
            </a:r>
            <a:r>
              <a:rPr lang="de-DE" sz="1400" dirty="0" err="1"/>
              <a:t>and</a:t>
            </a:r>
            <a:r>
              <a:rPr lang="de-DE" sz="1400" dirty="0"/>
              <a:t> </a:t>
            </a:r>
            <a:r>
              <a:rPr lang="de-DE" sz="1400" dirty="0" err="1"/>
              <a:t>civic</a:t>
            </a:r>
            <a:r>
              <a:rPr lang="de-DE" sz="1400" dirty="0"/>
              <a:t> </a:t>
            </a:r>
            <a:r>
              <a:rPr lang="de-DE" sz="1400" dirty="0" err="1"/>
              <a:t>responsibility</a:t>
            </a:r>
            <a:r>
              <a:rPr lang="de-DE" sz="1400" dirty="0"/>
              <a:t> </a:t>
            </a:r>
            <a:r>
              <a:rPr lang="de-DE" sz="1400" dirty="0" err="1"/>
              <a:t>and</a:t>
            </a:r>
            <a:r>
              <a:rPr lang="de-DE" sz="1400" dirty="0"/>
              <a:t> </a:t>
            </a:r>
            <a:r>
              <a:rPr lang="de-DE" sz="1400" dirty="0" err="1"/>
              <a:t>develop</a:t>
            </a:r>
            <a:r>
              <a:rPr lang="de-DE" sz="1400" dirty="0"/>
              <a:t> an </a:t>
            </a:r>
            <a:r>
              <a:rPr lang="de-DE" sz="1400" dirty="0" err="1"/>
              <a:t>appreciation</a:t>
            </a:r>
            <a:r>
              <a:rPr lang="de-DE" sz="1400" dirty="0"/>
              <a:t> </a:t>
            </a:r>
            <a:r>
              <a:rPr lang="de-DE" sz="1400" dirty="0" err="1"/>
              <a:t>of</a:t>
            </a:r>
            <a:r>
              <a:rPr lang="de-DE" sz="1400" dirty="0"/>
              <a:t> </a:t>
            </a:r>
            <a:r>
              <a:rPr lang="de-DE" sz="1400" dirty="0" err="1"/>
              <a:t>the</a:t>
            </a:r>
            <a:r>
              <a:rPr lang="de-DE" sz="1400" dirty="0"/>
              <a:t> </a:t>
            </a:r>
            <a:r>
              <a:rPr lang="de-DE" sz="1400" dirty="0" err="1"/>
              <a:t>philosophical</a:t>
            </a:r>
            <a:r>
              <a:rPr lang="de-DE" sz="1400" dirty="0"/>
              <a:t> </a:t>
            </a:r>
            <a:r>
              <a:rPr lang="de-DE" sz="1400" dirty="0" err="1"/>
              <a:t>and</a:t>
            </a:r>
            <a:r>
              <a:rPr lang="de-DE" sz="1400" dirty="0"/>
              <a:t> </a:t>
            </a:r>
            <a:r>
              <a:rPr lang="de-DE" sz="1400" dirty="0" err="1"/>
              <a:t>social</a:t>
            </a:r>
            <a:r>
              <a:rPr lang="de-DE" sz="1400" dirty="0"/>
              <a:t> </a:t>
            </a:r>
            <a:r>
              <a:rPr lang="de-DE" sz="1400" dirty="0" err="1"/>
              <a:t>context</a:t>
            </a:r>
            <a:r>
              <a:rPr lang="de-DE" sz="1400" dirty="0"/>
              <a:t> </a:t>
            </a:r>
            <a:r>
              <a:rPr lang="de-DE" sz="1400" dirty="0" err="1"/>
              <a:t>of</a:t>
            </a:r>
            <a:r>
              <a:rPr lang="de-DE" sz="1400" dirty="0"/>
              <a:t> </a:t>
            </a:r>
            <a:r>
              <a:rPr lang="de-DE" sz="1400" dirty="0" err="1"/>
              <a:t>sustainability</a:t>
            </a:r>
            <a:r>
              <a:rPr lang="de-DE" sz="1400" dirty="0"/>
              <a:t> </a:t>
            </a:r>
            <a:r>
              <a:rPr lang="de-DE" sz="1400" dirty="0" err="1"/>
              <a:t>communication</a:t>
            </a:r>
            <a:r>
              <a:rPr lang="de-DE" sz="1400" dirty="0"/>
              <a:t>. </a:t>
            </a:r>
            <a:r>
              <a:rPr lang="de-DE" sz="1400" dirty="0" err="1"/>
              <a:t>Advance</a:t>
            </a:r>
            <a:r>
              <a:rPr lang="de-DE" sz="1400" dirty="0"/>
              <a:t> </a:t>
            </a:r>
            <a:r>
              <a:rPr lang="de-DE" sz="1400" dirty="0" err="1"/>
              <a:t>your</a:t>
            </a:r>
            <a:r>
              <a:rPr lang="de-DE" sz="1400" dirty="0"/>
              <a:t> </a:t>
            </a:r>
            <a:r>
              <a:rPr lang="de-DE" sz="1400" dirty="0" err="1"/>
              <a:t>knowledge</a:t>
            </a:r>
            <a:r>
              <a:rPr lang="de-DE" sz="1400" dirty="0"/>
              <a:t> </a:t>
            </a:r>
            <a:r>
              <a:rPr lang="de-DE" sz="1400" dirty="0" err="1"/>
              <a:t>and</a:t>
            </a:r>
            <a:r>
              <a:rPr lang="de-DE" sz="1400" dirty="0"/>
              <a:t> </a:t>
            </a:r>
            <a:r>
              <a:rPr lang="de-DE" sz="1400" dirty="0" err="1"/>
              <a:t>respect</a:t>
            </a:r>
            <a:r>
              <a:rPr lang="de-DE" sz="1400" dirty="0"/>
              <a:t> of </a:t>
            </a:r>
            <a:r>
              <a:rPr lang="de-DE" sz="1400" dirty="0" err="1"/>
              <a:t>ethics</a:t>
            </a:r>
            <a:r>
              <a:rPr lang="de-DE" sz="1400" dirty="0"/>
              <a:t> </a:t>
            </a:r>
            <a:r>
              <a:rPr lang="de-DE" sz="1400" dirty="0" err="1"/>
              <a:t>and</a:t>
            </a:r>
            <a:r>
              <a:rPr lang="de-DE" sz="1400" dirty="0"/>
              <a:t> </a:t>
            </a:r>
            <a:r>
              <a:rPr lang="de-DE" sz="1400" dirty="0" err="1"/>
              <a:t>ethical</a:t>
            </a:r>
            <a:r>
              <a:rPr lang="de-DE" sz="1400" dirty="0"/>
              <a:t> </a:t>
            </a:r>
            <a:r>
              <a:rPr lang="de-DE" sz="1400" dirty="0" err="1" smtClean="0"/>
              <a:t>standards</a:t>
            </a:r>
            <a:r>
              <a:rPr lang="de-DE" sz="1400" dirty="0" smtClean="0"/>
              <a:t> </a:t>
            </a:r>
            <a:r>
              <a:rPr lang="de-DE" sz="1400" dirty="0"/>
              <a:t>in </a:t>
            </a:r>
            <a:r>
              <a:rPr lang="de-DE" sz="1400" dirty="0" err="1"/>
              <a:t>relation</a:t>
            </a:r>
            <a:r>
              <a:rPr lang="de-DE" sz="1400" dirty="0"/>
              <a:t> </a:t>
            </a:r>
            <a:r>
              <a:rPr lang="de-DE" sz="1400" dirty="0" err="1"/>
              <a:t>to</a:t>
            </a:r>
            <a:r>
              <a:rPr lang="de-DE" sz="1400" dirty="0"/>
              <a:t> </a:t>
            </a:r>
            <a:r>
              <a:rPr lang="de-DE" sz="1400" dirty="0" err="1"/>
              <a:t>communication</a:t>
            </a:r>
            <a:r>
              <a:rPr lang="de-DE" sz="1400" dirty="0"/>
              <a:t> of, </a:t>
            </a:r>
            <a:r>
              <a:rPr lang="de-DE" sz="1400" dirty="0" err="1"/>
              <a:t>about</a:t>
            </a:r>
            <a:r>
              <a:rPr lang="de-DE" sz="1400" dirty="0"/>
              <a:t> </a:t>
            </a:r>
            <a:r>
              <a:rPr lang="de-DE" sz="1400" dirty="0" err="1"/>
              <a:t>and</a:t>
            </a:r>
            <a:r>
              <a:rPr lang="de-DE" sz="1400" dirty="0"/>
              <a:t> </a:t>
            </a:r>
            <a:r>
              <a:rPr lang="de-DE" sz="1400" dirty="0" err="1"/>
              <a:t>for</a:t>
            </a:r>
            <a:r>
              <a:rPr lang="de-DE" sz="1400" dirty="0"/>
              <a:t> </a:t>
            </a:r>
            <a:r>
              <a:rPr lang="de-DE" sz="1400" dirty="0" err="1"/>
              <a:t>sustainability</a:t>
            </a:r>
            <a:r>
              <a:rPr lang="de-DE" sz="1400" dirty="0"/>
              <a:t>.</a:t>
            </a:r>
          </a:p>
          <a:p>
            <a:pPr>
              <a:lnSpc>
                <a:spcPct val="90000"/>
              </a:lnSpc>
              <a:buFontTx/>
              <a:buNone/>
            </a:pPr>
            <a:endParaRPr lang="de-DE" sz="1400" dirty="0"/>
          </a:p>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5: </a:t>
            </a:r>
          </a:p>
          <a:p>
            <a:pPr>
              <a:lnSpc>
                <a:spcPct val="90000"/>
              </a:lnSpc>
              <a:buFontTx/>
              <a:buNone/>
            </a:pPr>
            <a:r>
              <a:rPr lang="de-AT" sz="1400" b="1" dirty="0" err="1"/>
              <a:t>Anticipate</a:t>
            </a:r>
            <a:r>
              <a:rPr lang="de-AT" sz="1400" b="1" dirty="0"/>
              <a:t> </a:t>
            </a:r>
            <a:r>
              <a:rPr lang="de-AT" sz="1400" b="1" dirty="0" err="1"/>
              <a:t>and</a:t>
            </a:r>
            <a:r>
              <a:rPr lang="de-AT" sz="1400" b="1" dirty="0"/>
              <a:t> </a:t>
            </a:r>
            <a:r>
              <a:rPr lang="de-AT" sz="1400" b="1" dirty="0" smtClean="0"/>
              <a:t>Interpret </a:t>
            </a:r>
            <a:r>
              <a:rPr lang="de-AT" sz="1400" dirty="0" err="1"/>
              <a:t>current</a:t>
            </a:r>
            <a:r>
              <a:rPr lang="de-AT" sz="1400" dirty="0"/>
              <a:t> </a:t>
            </a:r>
            <a:r>
              <a:rPr lang="de-AT" sz="1400" dirty="0" err="1"/>
              <a:t>issues</a:t>
            </a:r>
            <a:r>
              <a:rPr lang="de-AT" sz="1400" dirty="0"/>
              <a:t> </a:t>
            </a:r>
            <a:r>
              <a:rPr lang="de-AT" sz="1400" dirty="0" err="1"/>
              <a:t>and</a:t>
            </a:r>
            <a:r>
              <a:rPr lang="de-AT" sz="1400" dirty="0"/>
              <a:t> </a:t>
            </a:r>
            <a:r>
              <a:rPr lang="de-AT" sz="1400" dirty="0" err="1"/>
              <a:t>challenges</a:t>
            </a:r>
            <a:r>
              <a:rPr lang="de-AT" sz="1400" dirty="0"/>
              <a:t> of a </a:t>
            </a:r>
            <a:r>
              <a:rPr lang="de-AT" sz="1400" dirty="0" err="1"/>
              <a:t>world</a:t>
            </a:r>
            <a:r>
              <a:rPr lang="de-AT" sz="1400" dirty="0"/>
              <a:t> in </a:t>
            </a:r>
            <a:r>
              <a:rPr lang="de-AT" sz="1400" dirty="0" err="1"/>
              <a:t>transformation</a:t>
            </a:r>
            <a:r>
              <a:rPr lang="de-AT" sz="1400" dirty="0"/>
              <a:t> </a:t>
            </a:r>
            <a:r>
              <a:rPr lang="de-AT" sz="1400" dirty="0" err="1"/>
              <a:t>and</a:t>
            </a:r>
            <a:r>
              <a:rPr lang="de-AT" sz="1400" dirty="0"/>
              <a:t> </a:t>
            </a:r>
            <a:r>
              <a:rPr lang="de-AT" sz="1400" dirty="0" err="1"/>
              <a:t>social</a:t>
            </a:r>
            <a:r>
              <a:rPr lang="de-AT" sz="1400" dirty="0"/>
              <a:t> </a:t>
            </a:r>
            <a:r>
              <a:rPr lang="de-AT" sz="1400" dirty="0" err="1"/>
              <a:t>change</a:t>
            </a:r>
            <a:r>
              <a:rPr lang="de-AT" sz="1400" dirty="0"/>
              <a:t>. </a:t>
            </a:r>
            <a:r>
              <a:rPr lang="de-AT" sz="1400" dirty="0" err="1"/>
              <a:t>Develop</a:t>
            </a:r>
            <a:r>
              <a:rPr lang="de-AT" sz="1400" dirty="0"/>
              <a:t> a </a:t>
            </a:r>
            <a:r>
              <a:rPr lang="de-AT" sz="1400" dirty="0" err="1"/>
              <a:t>deep</a:t>
            </a:r>
            <a:r>
              <a:rPr lang="de-AT" sz="1400" dirty="0"/>
              <a:t> </a:t>
            </a:r>
            <a:r>
              <a:rPr lang="de-AT" sz="1400" dirty="0" err="1"/>
              <a:t>understanding</a:t>
            </a:r>
            <a:r>
              <a:rPr lang="de-AT" sz="1400" dirty="0"/>
              <a:t> </a:t>
            </a:r>
            <a:r>
              <a:rPr lang="de-AT" sz="1400" dirty="0" err="1"/>
              <a:t>of</a:t>
            </a:r>
            <a:r>
              <a:rPr lang="de-AT" sz="1400" dirty="0"/>
              <a:t> </a:t>
            </a:r>
            <a:r>
              <a:rPr lang="de-AT" sz="1400" dirty="0" err="1"/>
              <a:t>and</a:t>
            </a:r>
            <a:r>
              <a:rPr lang="de-AT" sz="1400" dirty="0"/>
              <a:t> </a:t>
            </a:r>
            <a:r>
              <a:rPr lang="de-AT" sz="1400" dirty="0" err="1"/>
              <a:t>skills</a:t>
            </a:r>
            <a:r>
              <a:rPr lang="de-AT" sz="1400" dirty="0"/>
              <a:t> </a:t>
            </a:r>
            <a:r>
              <a:rPr lang="de-AT" sz="1400" dirty="0" err="1"/>
              <a:t>to</a:t>
            </a:r>
            <a:r>
              <a:rPr lang="de-AT" sz="1400" dirty="0"/>
              <a:t> </a:t>
            </a:r>
            <a:r>
              <a:rPr lang="de-AT" sz="1400" dirty="0" err="1"/>
              <a:t>create</a:t>
            </a:r>
            <a:r>
              <a:rPr lang="de-AT" sz="1400" dirty="0"/>
              <a:t> </a:t>
            </a:r>
            <a:r>
              <a:rPr lang="de-AT" sz="1400" dirty="0" err="1"/>
              <a:t>change</a:t>
            </a:r>
            <a:r>
              <a:rPr lang="de-AT" sz="1400" dirty="0"/>
              <a:t>, </a:t>
            </a:r>
            <a:r>
              <a:rPr lang="de-AT" sz="1400" dirty="0" err="1"/>
              <a:t>develop</a:t>
            </a:r>
            <a:r>
              <a:rPr lang="de-AT" sz="1400" dirty="0"/>
              <a:t> </a:t>
            </a:r>
            <a:r>
              <a:rPr lang="de-AT" sz="1400" dirty="0" err="1"/>
              <a:t>advocacy</a:t>
            </a:r>
            <a:r>
              <a:rPr lang="de-AT" sz="1400" dirty="0"/>
              <a:t>, </a:t>
            </a:r>
            <a:r>
              <a:rPr lang="de-AT" sz="1400" dirty="0" err="1"/>
              <a:t>leadership</a:t>
            </a:r>
            <a:r>
              <a:rPr lang="de-AT" sz="1400" dirty="0"/>
              <a:t> </a:t>
            </a:r>
            <a:r>
              <a:rPr lang="de-AT" sz="1400" dirty="0" err="1"/>
              <a:t>and</a:t>
            </a:r>
            <a:r>
              <a:rPr lang="de-AT" sz="1400" dirty="0"/>
              <a:t> </a:t>
            </a:r>
            <a:r>
              <a:rPr lang="de-AT" sz="1400" dirty="0" err="1"/>
              <a:t>authorship</a:t>
            </a:r>
            <a:r>
              <a:rPr lang="de-AT" sz="1400" dirty="0"/>
              <a:t> in </a:t>
            </a:r>
            <a:r>
              <a:rPr lang="de-AT" sz="1400" dirty="0" err="1"/>
              <a:t>and</a:t>
            </a:r>
            <a:r>
              <a:rPr lang="de-AT" sz="1400" dirty="0"/>
              <a:t> </a:t>
            </a:r>
            <a:r>
              <a:rPr lang="de-AT" sz="1400" dirty="0" err="1"/>
              <a:t>for</a:t>
            </a:r>
            <a:r>
              <a:rPr lang="de-AT" sz="1400" dirty="0"/>
              <a:t> </a:t>
            </a:r>
            <a:r>
              <a:rPr lang="de-AT" sz="1400" dirty="0" err="1"/>
              <a:t>sustainability</a:t>
            </a:r>
            <a:r>
              <a:rPr lang="de-AT" sz="1400" dirty="0"/>
              <a:t> </a:t>
            </a:r>
            <a:r>
              <a:rPr lang="de-AT" sz="1400" dirty="0" err="1"/>
              <a:t>communication</a:t>
            </a:r>
            <a:r>
              <a:rPr lang="de-AT" sz="1400" dirty="0"/>
              <a:t>.</a:t>
            </a:r>
            <a:endParaRPr lang="de-DE" sz="1400" dirty="0"/>
          </a:p>
          <a:p>
            <a:pPr>
              <a:lnSpc>
                <a:spcPct val="90000"/>
              </a:lnSpc>
              <a:buFontTx/>
              <a:buNone/>
            </a:pPr>
            <a:endParaRPr lang="de-DE" sz="1400" dirty="0"/>
          </a:p>
        </p:txBody>
      </p:sp>
    </p:spTree>
    <p:extLst>
      <p:ext uri="{BB962C8B-B14F-4D97-AF65-F5344CB8AC3E}">
        <p14:creationId xmlns:p14="http://schemas.microsoft.com/office/powerpoint/2010/main" val="229771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7EE89FF-9B41-5943-875B-62E970DB2F51}"/>
              </a:ext>
            </a:extLst>
          </p:cNvPr>
          <p:cNvSpPr/>
          <p:nvPr/>
        </p:nvSpPr>
        <p:spPr>
          <a:xfrm>
            <a:off x="1165664" y="3573016"/>
            <a:ext cx="10992544" cy="1368152"/>
          </a:xfrm>
          <a:prstGeom prst="rect">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el 1">
            <a:extLst>
              <a:ext uri="{FF2B5EF4-FFF2-40B4-BE49-F238E27FC236}">
                <a16:creationId xmlns:a16="http://schemas.microsoft.com/office/drawing/2014/main" id="{E21BD8B0-9FC2-7745-86E1-406FFB13A08F}"/>
              </a:ext>
            </a:extLst>
          </p:cNvPr>
          <p:cNvSpPr>
            <a:spLocks noGrp="1"/>
          </p:cNvSpPr>
          <p:nvPr>
            <p:ph type="title"/>
          </p:nvPr>
        </p:nvSpPr>
        <p:spPr/>
        <p:txBody>
          <a:bodyPr/>
          <a:lstStyle/>
          <a:p>
            <a:r>
              <a:rPr lang="en-AU" dirty="0"/>
              <a:t>Overview</a:t>
            </a:r>
          </a:p>
        </p:txBody>
      </p:sp>
      <p:sp>
        <p:nvSpPr>
          <p:cNvPr id="3" name="Inhaltsplatzhalter 2">
            <a:extLst>
              <a:ext uri="{FF2B5EF4-FFF2-40B4-BE49-F238E27FC236}">
                <a16:creationId xmlns:a16="http://schemas.microsoft.com/office/drawing/2014/main" id="{65FE3F3A-8F1E-0C4D-9338-6579C94371FB}"/>
              </a:ext>
            </a:extLst>
          </p:cNvPr>
          <p:cNvSpPr>
            <a:spLocks noGrp="1"/>
          </p:cNvSpPr>
          <p:nvPr>
            <p:ph idx="1"/>
          </p:nvPr>
        </p:nvSpPr>
        <p:spPr/>
        <p:txBody>
          <a:bodyPr/>
          <a:lstStyle/>
          <a:p>
            <a:pPr marL="457200" indent="-457200">
              <a:buAutoNum type="alphaUcPeriod"/>
            </a:pPr>
            <a:r>
              <a:rPr lang="en-AU" dirty="0"/>
              <a:t>Issues</a:t>
            </a:r>
          </a:p>
          <a:p>
            <a:pPr marL="457200" indent="-457200">
              <a:buAutoNum type="alphaUcPeriod"/>
            </a:pPr>
            <a:r>
              <a:rPr lang="en-AU" dirty="0"/>
              <a:t>Issue Management</a:t>
            </a:r>
          </a:p>
          <a:p>
            <a:pPr marL="457200" indent="-457200">
              <a:buAutoNum type="alphaUcPeriod"/>
            </a:pPr>
            <a:r>
              <a:rPr lang="en-AU" dirty="0"/>
              <a:t>Crises &amp; Cracks</a:t>
            </a:r>
          </a:p>
        </p:txBody>
      </p:sp>
      <p:sp>
        <p:nvSpPr>
          <p:cNvPr id="5" name="Textfeld 4">
            <a:extLst>
              <a:ext uri="{FF2B5EF4-FFF2-40B4-BE49-F238E27FC236}">
                <a16:creationId xmlns:a16="http://schemas.microsoft.com/office/drawing/2014/main" id="{4CE25917-6B5C-F54D-B4EF-5970425AF464}"/>
              </a:ext>
            </a:extLst>
          </p:cNvPr>
          <p:cNvSpPr txBox="1"/>
          <p:nvPr/>
        </p:nvSpPr>
        <p:spPr>
          <a:xfrm>
            <a:off x="1268442" y="3795427"/>
            <a:ext cx="10992544" cy="923330"/>
          </a:xfrm>
          <a:prstGeom prst="rect">
            <a:avLst/>
          </a:prstGeom>
          <a:noFill/>
        </p:spPr>
        <p:txBody>
          <a:bodyPr wrap="square">
            <a:spAutoFit/>
          </a:bodyPr>
          <a:lstStyle/>
          <a:p>
            <a:pPr marL="0" indent="0">
              <a:buNone/>
            </a:pPr>
            <a:r>
              <a:rPr lang="de-AT" dirty="0" err="1">
                <a:latin typeface="Verdana" panose="020B0604030504040204" pitchFamily="34" charset="0"/>
                <a:ea typeface="Verdana" panose="020B0604030504040204" pitchFamily="34" charset="0"/>
                <a:cs typeface="Verdana" panose="020B0604030504040204" pitchFamily="34" charset="0"/>
              </a:rPr>
              <a:t>Sustainability</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communication</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as</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set</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of</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simultaneous</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or</a:t>
            </a:r>
            <a:r>
              <a:rPr lang="de-AT" dirty="0">
                <a:latin typeface="Verdana" panose="020B0604030504040204" pitchFamily="34" charset="0"/>
                <a:ea typeface="Verdana" panose="020B0604030504040204" pitchFamily="34" charset="0"/>
                <a:cs typeface="Verdana" panose="020B0604030504040204" pitchFamily="34" charset="0"/>
              </a:rPr>
              <a:t> subsequent </a:t>
            </a:r>
            <a:r>
              <a:rPr lang="de-AT" dirty="0" err="1">
                <a:latin typeface="Verdana" panose="020B0604030504040204" pitchFamily="34" charset="0"/>
                <a:ea typeface="Verdana" panose="020B0604030504040204" pitchFamily="34" charset="0"/>
                <a:cs typeface="Verdana" panose="020B0604030504040204" pitchFamily="34" charset="0"/>
              </a:rPr>
              <a:t>discursive</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strategies</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which</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gradually</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introduce</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and</a:t>
            </a:r>
            <a:r>
              <a:rPr lang="de-AT" dirty="0">
                <a:latin typeface="Verdana" panose="020B0604030504040204" pitchFamily="34" charset="0"/>
                <a:ea typeface="Verdana" panose="020B0604030504040204" pitchFamily="34" charset="0"/>
                <a:cs typeface="Verdana" panose="020B0604030504040204" pitchFamily="34" charset="0"/>
              </a:rPr>
              <a:t>/</a:t>
            </a:r>
            <a:r>
              <a:rPr lang="de-AT" dirty="0" err="1">
                <a:latin typeface="Verdana" panose="020B0604030504040204" pitchFamily="34" charset="0"/>
                <a:ea typeface="Verdana" panose="020B0604030504040204" pitchFamily="34" charset="0"/>
                <a:cs typeface="Verdana" panose="020B0604030504040204" pitchFamily="34" charset="0"/>
              </a:rPr>
              <a:t>or</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perpetuate</a:t>
            </a:r>
            <a:r>
              <a:rPr lang="de-AT" dirty="0">
                <a:latin typeface="Verdana" panose="020B0604030504040204" pitchFamily="34" charset="0"/>
                <a:ea typeface="Verdana" panose="020B0604030504040204" pitchFamily="34" charset="0"/>
                <a:cs typeface="Verdana" panose="020B0604030504040204" pitchFamily="34" charset="0"/>
              </a:rPr>
              <a:t> in </a:t>
            </a:r>
            <a:r>
              <a:rPr lang="de-AT" dirty="0" err="1">
                <a:latin typeface="Verdana" panose="020B0604030504040204" pitchFamily="34" charset="0"/>
                <a:ea typeface="Verdana" panose="020B0604030504040204" pitchFamily="34" charset="0"/>
                <a:cs typeface="Verdana" panose="020B0604030504040204" pitchFamily="34" charset="0"/>
              </a:rPr>
              <a:t>public</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discourse</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some</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new</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patterns</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of</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representing</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social</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actors</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processes</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and</a:t>
            </a:r>
            <a:r>
              <a:rPr lang="de-AT" dirty="0">
                <a:latin typeface="Verdana" panose="020B0604030504040204" pitchFamily="34" charset="0"/>
                <a:ea typeface="Verdana" panose="020B0604030504040204" pitchFamily="34" charset="0"/>
                <a:cs typeface="Verdana" panose="020B0604030504040204" pitchFamily="34" charset="0"/>
              </a:rPr>
              <a:t> </a:t>
            </a:r>
            <a:r>
              <a:rPr lang="de-AT" b="1" dirty="0" err="1">
                <a:latin typeface="Verdana" panose="020B0604030504040204" pitchFamily="34" charset="0"/>
                <a:ea typeface="Verdana" panose="020B0604030504040204" pitchFamily="34" charset="0"/>
                <a:cs typeface="Verdana" panose="020B0604030504040204" pitchFamily="34" charset="0"/>
              </a:rPr>
              <a:t>issues</a:t>
            </a:r>
            <a:r>
              <a:rPr lang="de-AT" dirty="0">
                <a:latin typeface="Verdana" panose="020B0604030504040204" pitchFamily="34" charset="0"/>
                <a:ea typeface="Verdana" panose="020B0604030504040204" pitchFamily="34" charset="0"/>
                <a:cs typeface="Verdana" panose="020B0604030504040204" pitchFamily="34" charset="0"/>
              </a:rPr>
              <a:t> – </a:t>
            </a:r>
            <a:r>
              <a:rPr lang="de-AT" dirty="0" err="1">
                <a:latin typeface="Verdana" panose="020B0604030504040204" pitchFamily="34" charset="0"/>
                <a:ea typeface="Verdana" panose="020B0604030504040204" pitchFamily="34" charset="0"/>
                <a:cs typeface="Verdana" panose="020B0604030504040204" pitchFamily="34" charset="0"/>
              </a:rPr>
              <a:t>stimulated</a:t>
            </a:r>
            <a:r>
              <a:rPr lang="de-AT" dirty="0">
                <a:latin typeface="Verdana" panose="020B0604030504040204" pitchFamily="34" charset="0"/>
                <a:ea typeface="Verdana" panose="020B0604030504040204" pitchFamily="34" charset="0"/>
                <a:cs typeface="Verdana" panose="020B0604030504040204" pitchFamily="34" charset="0"/>
              </a:rPr>
              <a:t> </a:t>
            </a:r>
            <a:r>
              <a:rPr lang="de-AT" dirty="0" err="1">
                <a:latin typeface="Verdana" panose="020B0604030504040204" pitchFamily="34" charset="0"/>
                <a:ea typeface="Verdana" panose="020B0604030504040204" pitchFamily="34" charset="0"/>
                <a:cs typeface="Verdana" panose="020B0604030504040204" pitchFamily="34" charset="0"/>
              </a:rPr>
              <a:t>by</a:t>
            </a:r>
            <a:r>
              <a:rPr lang="de-AT" dirty="0">
                <a:latin typeface="Verdana" panose="020B0604030504040204" pitchFamily="34" charset="0"/>
                <a:ea typeface="Verdana" panose="020B0604030504040204" pitchFamily="34" charset="0"/>
                <a:cs typeface="Verdana" panose="020B0604030504040204" pitchFamily="34" charset="0"/>
              </a:rPr>
              <a:t> </a:t>
            </a:r>
            <a:r>
              <a:rPr lang="de-AT" b="1" dirty="0" err="1">
                <a:latin typeface="Verdana" panose="020B0604030504040204" pitchFamily="34" charset="0"/>
                <a:ea typeface="Verdana" panose="020B0604030504040204" pitchFamily="34" charset="0"/>
                <a:cs typeface="Verdana" panose="020B0604030504040204" pitchFamily="34" charset="0"/>
              </a:rPr>
              <a:t>crises</a:t>
            </a:r>
            <a:r>
              <a:rPr lang="de-AT" b="1" dirty="0">
                <a:latin typeface="Verdana" panose="020B0604030504040204" pitchFamily="34" charset="0"/>
                <a:ea typeface="Verdana" panose="020B0604030504040204" pitchFamily="34" charset="0"/>
                <a:cs typeface="Verdana" panose="020B0604030504040204" pitchFamily="34" charset="0"/>
              </a:rPr>
              <a:t> &amp; </a:t>
            </a:r>
            <a:r>
              <a:rPr lang="de-AT" b="1" dirty="0" err="1">
                <a:latin typeface="Verdana" panose="020B0604030504040204" pitchFamily="34" charset="0"/>
                <a:ea typeface="Verdana" panose="020B0604030504040204" pitchFamily="34" charset="0"/>
                <a:cs typeface="Verdana" panose="020B0604030504040204" pitchFamily="34" charset="0"/>
              </a:rPr>
              <a:t>cracks</a:t>
            </a:r>
            <a:r>
              <a:rPr lang="de-AT" b="1"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53446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96E21-3C19-E845-967F-4E2BCFAC56BE}"/>
              </a:ext>
            </a:extLst>
          </p:cNvPr>
          <p:cNvSpPr>
            <a:spLocks noGrp="1"/>
          </p:cNvSpPr>
          <p:nvPr>
            <p:ph type="title"/>
          </p:nvPr>
        </p:nvSpPr>
        <p:spPr/>
        <p:txBody>
          <a:bodyPr/>
          <a:lstStyle/>
          <a:p>
            <a:r>
              <a:rPr lang="en-AU" dirty="0"/>
              <a:t>A. Issue</a:t>
            </a:r>
          </a:p>
        </p:txBody>
      </p:sp>
      <p:sp>
        <p:nvSpPr>
          <p:cNvPr id="3" name="Inhaltsplatzhalter 2">
            <a:extLst>
              <a:ext uri="{FF2B5EF4-FFF2-40B4-BE49-F238E27FC236}">
                <a16:creationId xmlns:a16="http://schemas.microsoft.com/office/drawing/2014/main" id="{7305196A-90FD-4441-B667-EAED0E53C79C}"/>
              </a:ext>
            </a:extLst>
          </p:cNvPr>
          <p:cNvSpPr>
            <a:spLocks noGrp="1"/>
          </p:cNvSpPr>
          <p:nvPr>
            <p:ph idx="1"/>
          </p:nvPr>
        </p:nvSpPr>
        <p:spPr/>
        <p:txBody>
          <a:bodyPr/>
          <a:lstStyle/>
          <a:p>
            <a:pPr marL="0" indent="0">
              <a:buNone/>
            </a:pPr>
            <a:r>
              <a:rPr lang="de-AT" b="1" dirty="0"/>
              <a:t>Definition</a:t>
            </a:r>
          </a:p>
          <a:p>
            <a:r>
              <a:rPr lang="de-AT" dirty="0"/>
              <a:t>a </a:t>
            </a:r>
            <a:r>
              <a:rPr lang="de-AT" dirty="0" err="1"/>
              <a:t>topic</a:t>
            </a:r>
            <a:r>
              <a:rPr lang="de-AT" dirty="0"/>
              <a:t> </a:t>
            </a:r>
            <a:r>
              <a:rPr lang="de-AT" dirty="0" err="1"/>
              <a:t>of</a:t>
            </a:r>
            <a:r>
              <a:rPr lang="de-AT" dirty="0"/>
              <a:t> </a:t>
            </a:r>
            <a:r>
              <a:rPr lang="de-AT" dirty="0" err="1"/>
              <a:t>debate</a:t>
            </a:r>
            <a:r>
              <a:rPr lang="de-AT" dirty="0"/>
              <a:t>, a </a:t>
            </a:r>
            <a:r>
              <a:rPr lang="de-AT" dirty="0" err="1"/>
              <a:t>trend</a:t>
            </a:r>
            <a:r>
              <a:rPr lang="de-AT" dirty="0"/>
              <a:t> </a:t>
            </a:r>
            <a:r>
              <a:rPr lang="de-AT" dirty="0" err="1"/>
              <a:t>or</a:t>
            </a:r>
            <a:r>
              <a:rPr lang="de-AT" dirty="0"/>
              <a:t> a </a:t>
            </a:r>
            <a:r>
              <a:rPr lang="de-AT" dirty="0" err="1"/>
              <a:t>recurring</a:t>
            </a:r>
            <a:r>
              <a:rPr lang="de-AT" dirty="0"/>
              <a:t> </a:t>
            </a:r>
            <a:r>
              <a:rPr lang="de-AT" dirty="0" err="1"/>
              <a:t>theme</a:t>
            </a:r>
            <a:r>
              <a:rPr lang="de-AT" dirty="0"/>
              <a:t> </a:t>
            </a:r>
            <a:r>
              <a:rPr lang="de-AT" dirty="0" err="1"/>
              <a:t>that</a:t>
            </a:r>
            <a:r>
              <a:rPr lang="de-AT" dirty="0"/>
              <a:t> </a:t>
            </a:r>
            <a:r>
              <a:rPr lang="de-AT" dirty="0" err="1"/>
              <a:t>moves</a:t>
            </a:r>
            <a:r>
              <a:rPr lang="de-AT" dirty="0"/>
              <a:t> </a:t>
            </a:r>
            <a:r>
              <a:rPr lang="de-AT" dirty="0" err="1"/>
              <a:t>from</a:t>
            </a:r>
            <a:r>
              <a:rPr lang="de-AT" dirty="0"/>
              <a:t> </a:t>
            </a:r>
            <a:r>
              <a:rPr lang="de-AT" dirty="0" err="1"/>
              <a:t>the</a:t>
            </a:r>
            <a:r>
              <a:rPr lang="de-AT" dirty="0"/>
              <a:t> private </a:t>
            </a:r>
            <a:r>
              <a:rPr lang="de-AT" dirty="0" err="1"/>
              <a:t>sphere</a:t>
            </a:r>
            <a:r>
              <a:rPr lang="de-AT" dirty="0"/>
              <a:t> </a:t>
            </a:r>
            <a:r>
              <a:rPr lang="de-AT" dirty="0" err="1"/>
              <a:t>into</a:t>
            </a:r>
            <a:r>
              <a:rPr lang="de-AT" dirty="0"/>
              <a:t> </a:t>
            </a:r>
            <a:r>
              <a:rPr lang="de-AT" dirty="0" err="1"/>
              <a:t>the</a:t>
            </a:r>
            <a:r>
              <a:rPr lang="de-AT" dirty="0"/>
              <a:t> </a:t>
            </a:r>
            <a:r>
              <a:rPr lang="de-AT" dirty="0" err="1"/>
              <a:t>public</a:t>
            </a:r>
            <a:r>
              <a:rPr lang="de-AT" dirty="0"/>
              <a:t> </a:t>
            </a:r>
            <a:r>
              <a:rPr lang="de-AT" dirty="0" err="1"/>
              <a:t>sphere</a:t>
            </a:r>
            <a:r>
              <a:rPr lang="de-AT" dirty="0"/>
              <a:t> </a:t>
            </a:r>
            <a:r>
              <a:rPr lang="de-AT" dirty="0" err="1"/>
              <a:t>and</a:t>
            </a:r>
            <a:r>
              <a:rPr lang="de-AT" dirty="0"/>
              <a:t> </a:t>
            </a:r>
            <a:r>
              <a:rPr lang="de-AT" dirty="0" err="1"/>
              <a:t>onto</a:t>
            </a:r>
            <a:r>
              <a:rPr lang="de-AT" dirty="0"/>
              <a:t> </a:t>
            </a:r>
            <a:r>
              <a:rPr lang="de-AT" dirty="0" err="1"/>
              <a:t>the</a:t>
            </a:r>
            <a:r>
              <a:rPr lang="de-AT" dirty="0"/>
              <a:t> </a:t>
            </a:r>
            <a:r>
              <a:rPr lang="de-AT" dirty="0" err="1"/>
              <a:t>media</a:t>
            </a:r>
            <a:r>
              <a:rPr lang="de-AT" dirty="0"/>
              <a:t> </a:t>
            </a:r>
            <a:r>
              <a:rPr lang="de-AT" dirty="0" err="1"/>
              <a:t>agenda</a:t>
            </a:r>
            <a:r>
              <a:rPr lang="de-AT" dirty="0"/>
              <a:t> </a:t>
            </a:r>
            <a:r>
              <a:rPr lang="de-AT" sz="1600" dirty="0"/>
              <a:t>(</a:t>
            </a:r>
            <a:r>
              <a:rPr lang="de-AT" sz="1600" dirty="0" err="1"/>
              <a:t>L’Etang</a:t>
            </a:r>
            <a:r>
              <a:rPr lang="de-AT" sz="1600" dirty="0"/>
              <a:t> 2008, p.75)</a:t>
            </a:r>
            <a:r>
              <a:rPr lang="de-AT" dirty="0"/>
              <a:t> </a:t>
            </a:r>
          </a:p>
          <a:p>
            <a:r>
              <a:rPr lang="de-AT" dirty="0" err="1"/>
              <a:t>any</a:t>
            </a:r>
            <a:r>
              <a:rPr lang="de-AT" dirty="0"/>
              <a:t> </a:t>
            </a:r>
            <a:r>
              <a:rPr lang="de-AT" dirty="0" err="1"/>
              <a:t>trend</a:t>
            </a:r>
            <a:r>
              <a:rPr lang="de-AT" dirty="0"/>
              <a:t> </a:t>
            </a:r>
            <a:r>
              <a:rPr lang="de-AT" dirty="0" err="1"/>
              <a:t>or</a:t>
            </a:r>
            <a:r>
              <a:rPr lang="de-AT" dirty="0"/>
              <a:t> </a:t>
            </a:r>
            <a:r>
              <a:rPr lang="de-AT" dirty="0" err="1"/>
              <a:t>development</a:t>
            </a:r>
            <a:r>
              <a:rPr lang="de-AT" dirty="0"/>
              <a:t> – real </a:t>
            </a:r>
            <a:r>
              <a:rPr lang="de-AT" dirty="0" err="1"/>
              <a:t>or</a:t>
            </a:r>
            <a:r>
              <a:rPr lang="de-AT" dirty="0"/>
              <a:t> </a:t>
            </a:r>
            <a:r>
              <a:rPr lang="de-AT" dirty="0" err="1"/>
              <a:t>perceived</a:t>
            </a:r>
            <a:r>
              <a:rPr lang="de-AT" dirty="0"/>
              <a:t> – </a:t>
            </a:r>
            <a:r>
              <a:rPr lang="de-AT" dirty="0" err="1"/>
              <a:t>usually</a:t>
            </a:r>
            <a:r>
              <a:rPr lang="de-AT" dirty="0"/>
              <a:t> at least </a:t>
            </a:r>
            <a:r>
              <a:rPr lang="de-AT" dirty="0" err="1"/>
              <a:t>partly</a:t>
            </a:r>
            <a:r>
              <a:rPr lang="de-AT" dirty="0"/>
              <a:t> in </a:t>
            </a:r>
            <a:r>
              <a:rPr lang="de-AT" dirty="0" err="1"/>
              <a:t>the</a:t>
            </a:r>
            <a:r>
              <a:rPr lang="de-AT" dirty="0"/>
              <a:t> </a:t>
            </a:r>
            <a:r>
              <a:rPr lang="de-AT" dirty="0" err="1"/>
              <a:t>public</a:t>
            </a:r>
            <a:r>
              <a:rPr lang="de-AT" dirty="0"/>
              <a:t> </a:t>
            </a:r>
            <a:r>
              <a:rPr lang="de-AT" dirty="0" err="1"/>
              <a:t>arena</a:t>
            </a:r>
            <a:r>
              <a:rPr lang="de-AT" dirty="0"/>
              <a:t>, </a:t>
            </a:r>
            <a:r>
              <a:rPr lang="de-AT" dirty="0" err="1"/>
              <a:t>which</a:t>
            </a:r>
            <a:r>
              <a:rPr lang="de-AT" dirty="0"/>
              <a:t>, </a:t>
            </a:r>
            <a:r>
              <a:rPr lang="de-AT" dirty="0" err="1"/>
              <a:t>if</a:t>
            </a:r>
            <a:r>
              <a:rPr lang="de-AT" dirty="0"/>
              <a:t> </a:t>
            </a:r>
            <a:r>
              <a:rPr lang="de-AT" dirty="0" err="1"/>
              <a:t>it</a:t>
            </a:r>
            <a:r>
              <a:rPr lang="de-AT" dirty="0"/>
              <a:t> </a:t>
            </a:r>
            <a:r>
              <a:rPr lang="de-AT" dirty="0" err="1"/>
              <a:t>continues</a:t>
            </a:r>
            <a:r>
              <a:rPr lang="de-AT" dirty="0"/>
              <a:t>, </a:t>
            </a:r>
            <a:r>
              <a:rPr lang="de-AT" dirty="0" err="1"/>
              <a:t>could</a:t>
            </a:r>
            <a:r>
              <a:rPr lang="de-AT" dirty="0"/>
              <a:t> </a:t>
            </a:r>
            <a:r>
              <a:rPr lang="de-AT" dirty="0" err="1"/>
              <a:t>have</a:t>
            </a:r>
            <a:r>
              <a:rPr lang="de-AT" dirty="0"/>
              <a:t> a </a:t>
            </a:r>
            <a:r>
              <a:rPr lang="de-AT" dirty="0" err="1"/>
              <a:t>significant</a:t>
            </a:r>
            <a:r>
              <a:rPr lang="de-AT" dirty="0"/>
              <a:t> </a:t>
            </a:r>
            <a:r>
              <a:rPr lang="de-AT" dirty="0" err="1"/>
              <a:t>impact</a:t>
            </a:r>
            <a:r>
              <a:rPr lang="de-AT" dirty="0"/>
              <a:t> on </a:t>
            </a:r>
            <a:r>
              <a:rPr lang="de-AT" dirty="0" err="1"/>
              <a:t>individuals</a:t>
            </a:r>
            <a:r>
              <a:rPr lang="de-AT" dirty="0"/>
              <a:t> </a:t>
            </a:r>
            <a:r>
              <a:rPr lang="de-AT" dirty="0" err="1"/>
              <a:t>and</a:t>
            </a:r>
            <a:r>
              <a:rPr lang="de-AT" dirty="0"/>
              <a:t> </a:t>
            </a:r>
            <a:r>
              <a:rPr lang="de-AT" dirty="0" err="1"/>
              <a:t>organizations</a:t>
            </a:r>
            <a:endParaRPr lang="en-US" dirty="0"/>
          </a:p>
          <a:p>
            <a:pPr marL="0" indent="0">
              <a:buNone/>
            </a:pPr>
            <a:endParaRPr lang="de-AT" dirty="0"/>
          </a:p>
          <a:p>
            <a:endParaRPr lang="en-US" dirty="0"/>
          </a:p>
          <a:p>
            <a:endParaRPr lang="en-AU" dirty="0"/>
          </a:p>
        </p:txBody>
      </p:sp>
    </p:spTree>
    <p:extLst>
      <p:ext uri="{BB962C8B-B14F-4D97-AF65-F5344CB8AC3E}">
        <p14:creationId xmlns:p14="http://schemas.microsoft.com/office/powerpoint/2010/main" val="309716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96E21-3C19-E845-967F-4E2BCFAC56BE}"/>
              </a:ext>
            </a:extLst>
          </p:cNvPr>
          <p:cNvSpPr>
            <a:spLocks noGrp="1"/>
          </p:cNvSpPr>
          <p:nvPr>
            <p:ph type="title"/>
          </p:nvPr>
        </p:nvSpPr>
        <p:spPr/>
        <p:txBody>
          <a:bodyPr/>
          <a:lstStyle/>
          <a:p>
            <a:r>
              <a:rPr lang="en-AU" dirty="0"/>
              <a:t>A. Issue</a:t>
            </a:r>
          </a:p>
        </p:txBody>
      </p:sp>
      <p:sp>
        <p:nvSpPr>
          <p:cNvPr id="3" name="Inhaltsplatzhalter 2">
            <a:extLst>
              <a:ext uri="{FF2B5EF4-FFF2-40B4-BE49-F238E27FC236}">
                <a16:creationId xmlns:a16="http://schemas.microsoft.com/office/drawing/2014/main" id="{7305196A-90FD-4441-B667-EAED0E53C79C}"/>
              </a:ext>
            </a:extLst>
          </p:cNvPr>
          <p:cNvSpPr>
            <a:spLocks noGrp="1"/>
          </p:cNvSpPr>
          <p:nvPr>
            <p:ph idx="1"/>
          </p:nvPr>
        </p:nvSpPr>
        <p:spPr/>
        <p:txBody>
          <a:bodyPr>
            <a:normAutofit/>
          </a:bodyPr>
          <a:lstStyle/>
          <a:p>
            <a:pPr marL="0" indent="0">
              <a:buNone/>
            </a:pPr>
            <a:r>
              <a:rPr lang="en-GB" b="1" dirty="0" smtClean="0"/>
              <a:t>Definition</a:t>
            </a:r>
          </a:p>
          <a:p>
            <a:r>
              <a:rPr lang="en-GB" sz="2400" dirty="0" smtClean="0"/>
              <a:t>Issues are controversial inconsistencies caused by gaps between the expectations of organisations and those of stakeholders. </a:t>
            </a:r>
          </a:p>
          <a:p>
            <a:r>
              <a:rPr lang="en-GB" sz="2400" dirty="0" smtClean="0"/>
              <a:t>These gaps lead to a contestable point of difference, the resolution of which can have important consequences for an organization </a:t>
            </a:r>
            <a:r>
              <a:rPr lang="en-GB" sz="1700" dirty="0" smtClean="0"/>
              <a:t>(Heath, 1997; </a:t>
            </a:r>
            <a:r>
              <a:rPr lang="en-GB" sz="1700" dirty="0" err="1" smtClean="0"/>
              <a:t>Wartick</a:t>
            </a:r>
            <a:r>
              <a:rPr lang="en-GB" sz="1700" dirty="0" smtClean="0"/>
              <a:t> &amp; Mahon, 1994)</a:t>
            </a:r>
            <a:r>
              <a:rPr lang="en-GB" sz="2400" dirty="0" smtClean="0"/>
              <a:t>. </a:t>
            </a:r>
          </a:p>
          <a:p>
            <a:r>
              <a:rPr lang="en-GB" sz="2400" dirty="0" smtClean="0"/>
              <a:t>The role of the „issue‘s management“ process is to investigate and determine the existence and likely impacts of these contestable points of difference (-&gt; communication about sustainability as </a:t>
            </a:r>
            <a:r>
              <a:rPr lang="en-GB" sz="2400" b="1" dirty="0" smtClean="0"/>
              <a:t>reaction</a:t>
            </a:r>
            <a:r>
              <a:rPr lang="en-GB" sz="2400" dirty="0" smtClean="0"/>
              <a:t>!). </a:t>
            </a:r>
          </a:p>
          <a:p>
            <a:endParaRPr lang="en-GB" dirty="0" smtClean="0"/>
          </a:p>
          <a:p>
            <a:endParaRPr lang="en-GB" dirty="0"/>
          </a:p>
        </p:txBody>
      </p:sp>
    </p:spTree>
    <p:extLst>
      <p:ext uri="{BB962C8B-B14F-4D97-AF65-F5344CB8AC3E}">
        <p14:creationId xmlns:p14="http://schemas.microsoft.com/office/powerpoint/2010/main" val="2581729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96E21-3C19-E845-967F-4E2BCFAC56BE}"/>
              </a:ext>
            </a:extLst>
          </p:cNvPr>
          <p:cNvSpPr>
            <a:spLocks noGrp="1"/>
          </p:cNvSpPr>
          <p:nvPr>
            <p:ph type="title"/>
          </p:nvPr>
        </p:nvSpPr>
        <p:spPr/>
        <p:txBody>
          <a:bodyPr/>
          <a:lstStyle/>
          <a:p>
            <a:r>
              <a:rPr lang="en-AU" dirty="0"/>
              <a:t>B. Issue Management</a:t>
            </a:r>
          </a:p>
        </p:txBody>
      </p:sp>
      <p:sp>
        <p:nvSpPr>
          <p:cNvPr id="3" name="Inhaltsplatzhalter 2">
            <a:extLst>
              <a:ext uri="{FF2B5EF4-FFF2-40B4-BE49-F238E27FC236}">
                <a16:creationId xmlns:a16="http://schemas.microsoft.com/office/drawing/2014/main" id="{7305196A-90FD-4441-B667-EAED0E53C79C}"/>
              </a:ext>
            </a:extLst>
          </p:cNvPr>
          <p:cNvSpPr>
            <a:spLocks noGrp="1"/>
          </p:cNvSpPr>
          <p:nvPr>
            <p:ph idx="1"/>
          </p:nvPr>
        </p:nvSpPr>
        <p:spPr/>
        <p:txBody>
          <a:bodyPr>
            <a:normAutofit fontScale="85000" lnSpcReduction="10000"/>
          </a:bodyPr>
          <a:lstStyle/>
          <a:p>
            <a:pPr marL="0" indent="0">
              <a:buNone/>
            </a:pPr>
            <a:r>
              <a:rPr lang="en-GB" b="1" dirty="0" smtClean="0"/>
              <a:t>Definition</a:t>
            </a:r>
          </a:p>
          <a:p>
            <a:r>
              <a:rPr lang="en-GB" sz="2400" dirty="0" smtClean="0"/>
              <a:t>Issues management is an anticipatory, strategic management process that helps organisations detect and respond appropriately to emerging trends or changes in the socio- political environment</a:t>
            </a:r>
          </a:p>
          <a:p>
            <a:r>
              <a:rPr lang="en-GB" sz="2400" dirty="0" smtClean="0"/>
              <a:t>Emerging trends or changes may crystallise into an “issue,” which is a situation that evokes the attention and concern of influential organisational publics and stakeholders </a:t>
            </a:r>
          </a:p>
          <a:p>
            <a:r>
              <a:rPr lang="en-GB" sz="2400" dirty="0" smtClean="0"/>
              <a:t>At its best, issues management is stewardship for building, maintaining and repairing relationships with stakeholders and stake-seekers </a:t>
            </a:r>
            <a:r>
              <a:rPr lang="en-GB" sz="1700" dirty="0" smtClean="0"/>
              <a:t>(Heath, 2002)</a:t>
            </a:r>
            <a:endParaRPr lang="en-GB" sz="2400" dirty="0" smtClean="0"/>
          </a:p>
          <a:p>
            <a:r>
              <a:rPr lang="en-GB" sz="2400" dirty="0" smtClean="0"/>
              <a:t>Organisations engage in issues management to actively look for, anticipate, and respond to shifting stakeholder expectations and perceptions likely to have important consequences for the organisation/industry -&gt; </a:t>
            </a:r>
            <a:r>
              <a:rPr lang="en-GB" sz="2400" b="1" dirty="0" smtClean="0"/>
              <a:t>communication about sustainability; production of intersubjective/shared concepts &amp; frames of sustainability and the future. </a:t>
            </a:r>
            <a:endParaRPr lang="en-GB" sz="2400" b="1" dirty="0"/>
          </a:p>
        </p:txBody>
      </p:sp>
    </p:spTree>
    <p:extLst>
      <p:ext uri="{BB962C8B-B14F-4D97-AF65-F5344CB8AC3E}">
        <p14:creationId xmlns:p14="http://schemas.microsoft.com/office/powerpoint/2010/main" val="3475968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96E21-3C19-E845-967F-4E2BCFAC56BE}"/>
              </a:ext>
            </a:extLst>
          </p:cNvPr>
          <p:cNvSpPr>
            <a:spLocks noGrp="1"/>
          </p:cNvSpPr>
          <p:nvPr>
            <p:ph type="title"/>
          </p:nvPr>
        </p:nvSpPr>
        <p:spPr/>
        <p:txBody>
          <a:bodyPr/>
          <a:lstStyle/>
          <a:p>
            <a:r>
              <a:rPr lang="en-AU" dirty="0"/>
              <a:t>C. Crisis &amp; Cracks</a:t>
            </a:r>
          </a:p>
        </p:txBody>
      </p:sp>
      <p:sp>
        <p:nvSpPr>
          <p:cNvPr id="3" name="Inhaltsplatzhalter 2">
            <a:extLst>
              <a:ext uri="{FF2B5EF4-FFF2-40B4-BE49-F238E27FC236}">
                <a16:creationId xmlns:a16="http://schemas.microsoft.com/office/drawing/2014/main" id="{7305196A-90FD-4441-B667-EAED0E53C79C}"/>
              </a:ext>
            </a:extLst>
          </p:cNvPr>
          <p:cNvSpPr>
            <a:spLocks noGrp="1"/>
          </p:cNvSpPr>
          <p:nvPr>
            <p:ph idx="1"/>
          </p:nvPr>
        </p:nvSpPr>
        <p:spPr/>
        <p:txBody>
          <a:bodyPr>
            <a:normAutofit/>
          </a:bodyPr>
          <a:lstStyle/>
          <a:p>
            <a:pPr marL="0" indent="0">
              <a:buNone/>
            </a:pPr>
            <a:r>
              <a:rPr lang="en-GB" dirty="0" smtClean="0">
                <a:ea typeface="Verdana" panose="020B0604030504040204" pitchFamily="34" charset="0"/>
                <a:cs typeface="Verdana" panose="020B0604030504040204" pitchFamily="34" charset="0"/>
              </a:rPr>
              <a:t>Climate Change as </a:t>
            </a:r>
            <a:r>
              <a:rPr lang="en-GB" b="1" dirty="0" smtClean="0">
                <a:ea typeface="Verdana" panose="020B0604030504040204" pitchFamily="34" charset="0"/>
                <a:cs typeface="Verdana" panose="020B0604030504040204" pitchFamily="34" charset="0"/>
              </a:rPr>
              <a:t>risk</a:t>
            </a:r>
            <a:r>
              <a:rPr lang="en-GB" dirty="0" smtClean="0">
                <a:ea typeface="Verdana" panose="020B0604030504040204" pitchFamily="34" charset="0"/>
                <a:cs typeface="Verdana" panose="020B0604030504040204" pitchFamily="34" charset="0"/>
              </a:rPr>
              <a:t>: refers to uncertainty about and severity of the consequences (or outcomes) of an activity with respect to something that humans value </a:t>
            </a:r>
            <a:r>
              <a:rPr lang="en-GB" sz="1600" dirty="0" smtClean="0">
                <a:ea typeface="Verdana" panose="020B0604030504040204" pitchFamily="34" charset="0"/>
                <a:cs typeface="Verdana" panose="020B0604030504040204" pitchFamily="34" charset="0"/>
              </a:rPr>
              <a:t>(</a:t>
            </a:r>
            <a:r>
              <a:rPr lang="en-GB" sz="1600" dirty="0" err="1" smtClean="0">
                <a:ea typeface="Verdana" panose="020B0604030504040204" pitchFamily="34" charset="0"/>
                <a:cs typeface="Verdana" panose="020B0604030504040204" pitchFamily="34" charset="0"/>
              </a:rPr>
              <a:t>Aven</a:t>
            </a:r>
            <a:r>
              <a:rPr lang="en-GB" sz="1600" dirty="0" smtClean="0">
                <a:ea typeface="Verdana" panose="020B0604030504040204" pitchFamily="34" charset="0"/>
                <a:cs typeface="Verdana" panose="020B0604030504040204" pitchFamily="34" charset="0"/>
              </a:rPr>
              <a:t> &amp; </a:t>
            </a:r>
            <a:r>
              <a:rPr lang="en-GB" sz="1600" dirty="0" err="1" smtClean="0">
                <a:ea typeface="Verdana" panose="020B0604030504040204" pitchFamily="34" charset="0"/>
                <a:cs typeface="Verdana" panose="020B0604030504040204" pitchFamily="34" charset="0"/>
              </a:rPr>
              <a:t>Renn</a:t>
            </a:r>
            <a:r>
              <a:rPr lang="en-GB" sz="1600" dirty="0" smtClean="0">
                <a:ea typeface="Verdana" panose="020B0604030504040204" pitchFamily="34" charset="0"/>
                <a:cs typeface="Verdana" panose="020B0604030504040204" pitchFamily="34" charset="0"/>
              </a:rPr>
              <a:t>, 2009): </a:t>
            </a:r>
            <a:r>
              <a:rPr lang="en-GB" sz="1600" dirty="0" smtClean="0"/>
              <a:t>a sudden, calamitous event that seriously disrupts the functioning of a community or society and causes human, material, and economic or environmental losses that exceed the community’s or society’s ability to cope using its own resources. Though often caused by nature, disasters can have human origins. </a:t>
            </a:r>
          </a:p>
          <a:p>
            <a:pPr marL="0" indent="0">
              <a:buNone/>
            </a:pPr>
            <a:endParaRPr lang="en-GB" sz="1600" dirty="0" smtClean="0">
              <a:ea typeface="Verdana" panose="020B0604030504040204" pitchFamily="34" charset="0"/>
              <a:cs typeface="Verdana" panose="020B0604030504040204" pitchFamily="34" charset="0"/>
            </a:endParaRPr>
          </a:p>
          <a:p>
            <a:pPr marL="0" indent="0">
              <a:buNone/>
            </a:pPr>
            <a:r>
              <a:rPr lang="en-GB" dirty="0" smtClean="0">
                <a:ea typeface="Verdana" panose="020B0604030504040204" pitchFamily="34" charset="0"/>
                <a:cs typeface="Verdana" panose="020B0604030504040204" pitchFamily="34" charset="0"/>
              </a:rPr>
              <a:t>Typical areas of communication </a:t>
            </a:r>
            <a:r>
              <a:rPr lang="en-GB" i="1" dirty="0" smtClean="0">
                <a:ea typeface="Verdana" panose="020B0604030504040204" pitchFamily="34" charset="0"/>
                <a:cs typeface="Verdana" panose="020B0604030504040204" pitchFamily="34" charset="0"/>
              </a:rPr>
              <a:t>about </a:t>
            </a:r>
            <a:r>
              <a:rPr lang="en-GB" dirty="0" smtClean="0">
                <a:ea typeface="Verdana" panose="020B0604030504040204" pitchFamily="34" charset="0"/>
                <a:cs typeface="Verdana" panose="020B0604030504040204" pitchFamily="34" charset="0"/>
              </a:rPr>
              <a:t>risks &amp; crises include public health and environment, </a:t>
            </a:r>
            <a:r>
              <a:rPr lang="en-GB" dirty="0" err="1" smtClean="0">
                <a:ea typeface="Verdana" panose="020B0604030504040204" pitchFamily="34" charset="0"/>
                <a:cs typeface="Verdana" panose="020B0604030504040204" pitchFamily="34" charset="0"/>
              </a:rPr>
              <a:t>eg</a:t>
            </a:r>
            <a:r>
              <a:rPr lang="en-GB" dirty="0" smtClean="0">
                <a:ea typeface="Verdana" panose="020B0604030504040204" pitchFamily="34" charset="0"/>
                <a:cs typeface="Verdana" panose="020B0604030504040204" pitchFamily="34" charset="0"/>
              </a:rPr>
              <a:t>. </a:t>
            </a:r>
          </a:p>
          <a:p>
            <a:r>
              <a:rPr lang="en-GB" dirty="0" smtClean="0">
                <a:ea typeface="Verdana" panose="020B0604030504040204" pitchFamily="34" charset="0"/>
                <a:cs typeface="Verdana" panose="020B0604030504040204" pitchFamily="34" charset="0"/>
              </a:rPr>
              <a:t>food products,</a:t>
            </a:r>
          </a:p>
          <a:p>
            <a:r>
              <a:rPr lang="en-GB" dirty="0" smtClean="0">
                <a:ea typeface="Verdana" panose="020B0604030504040204" pitchFamily="34" charset="0"/>
                <a:cs typeface="Verdana" panose="020B0604030504040204" pitchFamily="34" charset="0"/>
              </a:rPr>
              <a:t>health treatments/procedures, regulations,</a:t>
            </a:r>
          </a:p>
          <a:p>
            <a:r>
              <a:rPr lang="en-GB" dirty="0" smtClean="0">
                <a:ea typeface="Verdana" panose="020B0604030504040204" pitchFamily="34" charset="0"/>
                <a:cs typeface="Verdana" panose="020B0604030504040204" pitchFamily="34" charset="0"/>
              </a:rPr>
              <a:t>environmental damage, natural hazards...</a:t>
            </a:r>
          </a:p>
          <a:p>
            <a:endParaRPr lang="en-GB" dirty="0" smtClean="0">
              <a:ea typeface="Verdana" panose="020B0604030504040204" pitchFamily="34" charset="0"/>
              <a:cs typeface="Verdana" panose="020B0604030504040204" pitchFamily="34" charset="0"/>
            </a:endParaRPr>
          </a:p>
          <a:p>
            <a:pPr marL="0" indent="0">
              <a:buNone/>
            </a:pPr>
            <a:endParaRPr lang="en-GB" sz="1600" dirty="0" smtClean="0">
              <a:ea typeface="Verdana" panose="020B0604030504040204" pitchFamily="34" charset="0"/>
              <a:cs typeface="Verdana" panose="020B0604030504040204" pitchFamily="34" charset="0"/>
            </a:endParaRPr>
          </a:p>
          <a:p>
            <a:pPr marL="0" indent="0">
              <a:buNone/>
            </a:pPr>
            <a:endParaRPr lang="en-GB"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56222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C96E21-3C19-E845-967F-4E2BCFAC56BE}"/>
              </a:ext>
            </a:extLst>
          </p:cNvPr>
          <p:cNvSpPr>
            <a:spLocks noGrp="1"/>
          </p:cNvSpPr>
          <p:nvPr>
            <p:ph type="title"/>
          </p:nvPr>
        </p:nvSpPr>
        <p:spPr/>
        <p:txBody>
          <a:bodyPr/>
          <a:lstStyle/>
          <a:p>
            <a:r>
              <a:rPr lang="en-AU" dirty="0"/>
              <a:t>C. Crisis &amp; Cracks</a:t>
            </a:r>
          </a:p>
        </p:txBody>
      </p:sp>
      <p:sp>
        <p:nvSpPr>
          <p:cNvPr id="3" name="Inhaltsplatzhalter 2">
            <a:extLst>
              <a:ext uri="{FF2B5EF4-FFF2-40B4-BE49-F238E27FC236}">
                <a16:creationId xmlns:a16="http://schemas.microsoft.com/office/drawing/2014/main" id="{7305196A-90FD-4441-B667-EAED0E53C79C}"/>
              </a:ext>
            </a:extLst>
          </p:cNvPr>
          <p:cNvSpPr>
            <a:spLocks noGrp="1"/>
          </p:cNvSpPr>
          <p:nvPr>
            <p:ph idx="1"/>
          </p:nvPr>
        </p:nvSpPr>
        <p:spPr/>
        <p:txBody>
          <a:bodyPr>
            <a:noAutofit/>
          </a:bodyPr>
          <a:lstStyle/>
          <a:p>
            <a:pPr marL="0" indent="0">
              <a:buNone/>
            </a:pPr>
            <a:r>
              <a:rPr lang="en-GB" sz="2000" dirty="0" smtClean="0"/>
              <a:t>Natural hazards - naturally occurring physical phenomena caused either by rapid or slow onset events: </a:t>
            </a:r>
          </a:p>
          <a:p>
            <a:r>
              <a:rPr lang="en-GB" sz="2000" dirty="0" smtClean="0"/>
              <a:t>geophysical (earthquakes, landslides, tsunamis and volcanic activity), </a:t>
            </a:r>
          </a:p>
          <a:p>
            <a:r>
              <a:rPr lang="en-GB" sz="2000" dirty="0" smtClean="0"/>
              <a:t>hydrological (avalanches and floods),</a:t>
            </a:r>
          </a:p>
          <a:p>
            <a:r>
              <a:rPr lang="en-GB" sz="2000" dirty="0" smtClean="0"/>
              <a:t>climatological (extreme temperatures, drought and wildfires), </a:t>
            </a:r>
          </a:p>
          <a:p>
            <a:r>
              <a:rPr lang="en-GB" sz="2000" dirty="0" smtClean="0"/>
              <a:t>meteorological (cyclones and storms/wave surges), </a:t>
            </a:r>
          </a:p>
          <a:p>
            <a:r>
              <a:rPr lang="en-GB" sz="2000" dirty="0" smtClean="0"/>
              <a:t>biological (disease epidemics and insect/animal plagues). </a:t>
            </a:r>
          </a:p>
          <a:p>
            <a:pPr marL="0" indent="0">
              <a:buNone/>
            </a:pPr>
            <a:endParaRPr lang="en-GB" sz="20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87853624"/>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1143</Words>
  <Application>Microsoft Office PowerPoint</Application>
  <PresentationFormat>Breitbild</PresentationFormat>
  <Paragraphs>121</Paragraphs>
  <Slides>16</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Verdana</vt:lpstr>
      <vt:lpstr>Larissa-Design</vt:lpstr>
      <vt:lpstr>Communication about Sustainability</vt:lpstr>
      <vt:lpstr>Where are we?</vt:lpstr>
      <vt:lpstr>Learning outcomes</vt:lpstr>
      <vt:lpstr>Overview</vt:lpstr>
      <vt:lpstr>A. Issue</vt:lpstr>
      <vt:lpstr>A. Issue</vt:lpstr>
      <vt:lpstr>B. Issue Management</vt:lpstr>
      <vt:lpstr>C. Crisis &amp; Cracks</vt:lpstr>
      <vt:lpstr>C. Crisis &amp; Cracks</vt:lpstr>
      <vt:lpstr>C. Crisis &amp; Cracks</vt:lpstr>
      <vt:lpstr>C. Crisis &amp; Cracks</vt:lpstr>
      <vt:lpstr>C. Crisis &amp; Cracks</vt:lpstr>
      <vt:lpstr>C. Crisis &amp; Cracks</vt:lpstr>
      <vt:lpstr>C. Crisis &amp; Cracks</vt:lpstr>
      <vt:lpstr>C. Crisis &amp; Cracks</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zmml</dc:creator>
  <cp:lastModifiedBy>Windows-Benutzer</cp:lastModifiedBy>
  <cp:revision>338</cp:revision>
  <dcterms:created xsi:type="dcterms:W3CDTF">2011-07-07T10:45:47Z</dcterms:created>
  <dcterms:modified xsi:type="dcterms:W3CDTF">2023-08-30T08:05:15Z</dcterms:modified>
</cp:coreProperties>
</file>