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353" r:id="rId2"/>
    <p:sldId id="354" r:id="rId3"/>
    <p:sldId id="355" r:id="rId4"/>
    <p:sldId id="482" r:id="rId5"/>
    <p:sldId id="260" r:id="rId6"/>
    <p:sldId id="259" r:id="rId7"/>
    <p:sldId id="483" r:id="rId8"/>
    <p:sldId id="484" r:id="rId9"/>
    <p:sldId id="362" r:id="rId10"/>
    <p:sldId id="363" r:id="rId11"/>
    <p:sldId id="485" r:id="rId12"/>
    <p:sldId id="455" r:id="rId13"/>
    <p:sldId id="486" r:id="rId14"/>
    <p:sldId id="489" r:id="rId15"/>
    <p:sldId id="487" r:id="rId16"/>
    <p:sldId id="488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-Benutzer" initials="W" lastIdx="2" clrIdx="0">
    <p:extLst>
      <p:ext uri="{19B8F6BF-5375-455C-9EA6-DF929625EA0E}">
        <p15:presenceInfo xmlns:p15="http://schemas.microsoft.com/office/powerpoint/2012/main" userId="Windows-Benutz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843F"/>
    <a:srgbClr val="861A59"/>
    <a:srgbClr val="BEBC32"/>
    <a:srgbClr val="C1D694"/>
    <a:srgbClr val="00664B"/>
    <a:srgbClr val="FFFFFF"/>
    <a:srgbClr val="6CB8D8"/>
    <a:srgbClr val="DFC638"/>
    <a:srgbClr val="A99090"/>
    <a:srgbClr val="3B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8" autoAdjust="0"/>
    <p:restoredTop sz="82555" autoAdjust="0"/>
  </p:normalViewPr>
  <p:slideViewPr>
    <p:cSldViewPr>
      <p:cViewPr varScale="1">
        <p:scale>
          <a:sx n="50" d="100"/>
          <a:sy n="50" d="100"/>
        </p:scale>
        <p:origin x="1506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33" y="3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F70D2-5293-4E7C-B3A8-3D6A290C9A05}" type="datetimeFigureOut">
              <a:rPr lang="de-DE" smtClean="0"/>
              <a:pPr/>
              <a:t>29.08.2023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340F1-05AF-4B90-B4A7-8D90F677B99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190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30301-E527-46B8-9863-C3D2C740A9BD}" type="datetimeFigureOut">
              <a:rPr lang="de-DE" smtClean="0"/>
              <a:pPr/>
              <a:t>29.08.2023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24780-DB00-4A87-AF52-AE94F8FBEF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8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AED8D-7B7D-4B5D-985D-DF4EC90DE877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4663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837A0-3F0F-4539-87DB-BF73527050FF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6407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300E31-BE6B-41B7-B2AC-8E024A02AB1F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32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Information </a:t>
            </a:r>
            <a:r>
              <a:rPr lang="fr-FR" dirty="0"/>
              <a:t>one-</a:t>
            </a:r>
            <a:r>
              <a:rPr lang="fr-FR" dirty="0" err="1"/>
              <a:t>way</a:t>
            </a:r>
            <a:r>
              <a:rPr lang="fr-FR" dirty="0"/>
              <a:t>, </a:t>
            </a:r>
            <a:r>
              <a:rPr lang="fr-FR" dirty="0" err="1"/>
              <a:t>inform</a:t>
            </a:r>
            <a:r>
              <a:rPr lang="fr-FR" dirty="0"/>
              <a:t> about CSR actions, </a:t>
            </a:r>
            <a:r>
              <a:rPr lang="de-AT" dirty="0" err="1"/>
              <a:t>no</a:t>
            </a:r>
            <a:r>
              <a:rPr lang="de-AT" dirty="0"/>
              <a:t> </a:t>
            </a:r>
            <a:r>
              <a:rPr lang="de-AT" dirty="0" err="1"/>
              <a:t>engagement</a:t>
            </a:r>
            <a:r>
              <a:rPr lang="de-AT" dirty="0"/>
              <a:t> </a:t>
            </a:r>
            <a:r>
              <a:rPr lang="de-AT" dirty="0" err="1"/>
              <a:t>necessary</a:t>
            </a:r>
            <a:endParaRPr lang="de-AT" dirty="0"/>
          </a:p>
          <a:p>
            <a:r>
              <a:rPr lang="en-US" b="1" dirty="0"/>
              <a:t>Response </a:t>
            </a:r>
            <a:r>
              <a:rPr lang="en-US" dirty="0"/>
              <a:t>two-way asymmetric, demonstrate integration of CSR, engagement through surveys, polls</a:t>
            </a:r>
          </a:p>
          <a:p>
            <a:r>
              <a:rPr lang="en-US" b="1" dirty="0"/>
              <a:t>Involvement </a:t>
            </a:r>
            <a:r>
              <a:rPr lang="en-US" dirty="0"/>
              <a:t>two-way symmetric, proactive, </a:t>
            </a:r>
            <a:r>
              <a:rPr lang="de-AT" dirty="0" err="1"/>
              <a:t>dialogue</a:t>
            </a:r>
            <a:r>
              <a:rPr lang="de-AT" dirty="0"/>
              <a:t>, </a:t>
            </a:r>
            <a:r>
              <a:rPr lang="de-AT" dirty="0" err="1"/>
              <a:t>stakeholders</a:t>
            </a:r>
            <a:r>
              <a:rPr lang="de-AT" dirty="0"/>
              <a:t> </a:t>
            </a:r>
            <a:r>
              <a:rPr lang="de-AT" dirty="0" err="1"/>
              <a:t>engaged</a:t>
            </a:r>
            <a:r>
              <a:rPr lang="de-AT" dirty="0"/>
              <a:t> in </a:t>
            </a:r>
            <a:r>
              <a:rPr lang="de-AT" dirty="0" err="1"/>
              <a:t>defining</a:t>
            </a:r>
            <a:r>
              <a:rPr lang="de-AT" dirty="0"/>
              <a:t> CSR</a:t>
            </a:r>
          </a:p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4780-DB00-4A87-AF52-AE94F8FBEF0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1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0" y="1772816"/>
            <a:ext cx="12192000" cy="2304256"/>
          </a:xfrm>
          <a:prstGeom prst="rect">
            <a:avLst/>
          </a:prstGeom>
          <a:solidFill>
            <a:srgbClr val="861A59">
              <a:alpha val="80000"/>
            </a:srgbClr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Verdana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3212976"/>
            <a:ext cx="11376587" cy="864096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07533" y="1772817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defRPr sz="4000" b="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Title of the Chapter</a:t>
            </a:r>
          </a:p>
        </p:txBody>
      </p:sp>
      <p:sp>
        <p:nvSpPr>
          <p:cNvPr id="5167" name="Rectangle 4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07434" y="3429000"/>
            <a:ext cx="10369153" cy="43204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Lesson XX: Title</a:t>
            </a:r>
          </a:p>
          <a:p>
            <a:endParaRPr lang="en-GB" noProof="0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11376587" y="1772816"/>
            <a:ext cx="815413" cy="2304256"/>
          </a:xfrm>
          <a:prstGeom prst="rect">
            <a:avLst/>
          </a:prstGeom>
          <a:solidFill>
            <a:srgbClr val="95843F">
              <a:alpha val="80000"/>
            </a:srgbClr>
          </a:solidFill>
          <a:ln>
            <a:solidFill>
              <a:srgbClr val="9584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9" name="Textfeld 28"/>
          <p:cNvSpPr txBox="1"/>
          <p:nvPr userDrawn="1"/>
        </p:nvSpPr>
        <p:spPr>
          <a:xfrm>
            <a:off x="895912" y="6441952"/>
            <a:ext cx="99402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noProof="0" dirty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Course: </a:t>
            </a:r>
            <a:r>
              <a:rPr lang="en-GB" sz="105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Sustainability</a:t>
            </a:r>
            <a:r>
              <a:rPr lang="en-GB" sz="1050" kern="1200" baseline="0" noProof="0" dirty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en-GB" sz="1050" kern="1200" baseline="0" noProof="0" dirty="0" smtClean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Communication</a:t>
            </a:r>
            <a:r>
              <a:rPr lang="en-GB" sz="1050" kern="1200" noProof="0" dirty="0" smtClean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                                                          </a:t>
            </a:r>
            <a:r>
              <a:rPr lang="en-GB" sz="1050" kern="1200" noProof="0" dirty="0">
                <a:solidFill>
                  <a:schemeClr val="bg1">
                    <a:lumMod val="6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			</a:t>
            </a:r>
            <a:r>
              <a:rPr lang="en-GB" sz="1050" i="1" noProof="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produced by…</a:t>
            </a:r>
            <a:endParaRPr lang="en-GB" sz="1050" i="1" noProof="0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Textfeld 1"/>
          <p:cNvSpPr txBox="1"/>
          <p:nvPr userDrawn="1"/>
        </p:nvSpPr>
        <p:spPr>
          <a:xfrm>
            <a:off x="927319" y="4509651"/>
            <a:ext cx="81609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 dirty="0"/>
              <a:t>Assoc. Prof. </a:t>
            </a:r>
            <a:r>
              <a:rPr lang="en-GB" sz="1600" noProof="0" dirty="0" err="1"/>
              <a:t>Dr.</a:t>
            </a:r>
            <a:r>
              <a:rPr lang="en-GB" sz="1600" noProof="0" dirty="0"/>
              <a:t> </a:t>
            </a:r>
            <a:r>
              <a:rPr lang="en-GB" sz="1600" noProof="0" dirty="0" err="1"/>
              <a:t>habil</a:t>
            </a:r>
            <a:r>
              <a:rPr lang="en-GB" sz="1600" noProof="0" dirty="0"/>
              <a:t> Franzisca </a:t>
            </a:r>
            <a:r>
              <a:rPr lang="en-GB" sz="1600" noProof="0" dirty="0" err="1"/>
              <a:t>Weder</a:t>
            </a:r>
            <a:endParaRPr lang="en-GB" sz="1600" baseline="0" noProof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School of Communication and Arts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University of Queensland, Brisbane, Australia</a:t>
            </a:r>
          </a:p>
          <a:p>
            <a:endParaRPr lang="en-GB" sz="1600" noProof="0" dirty="0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10384219" y="5420193"/>
            <a:ext cx="1622556" cy="805735"/>
            <a:chOff x="7610964" y="4365104"/>
            <a:chExt cx="1504950" cy="805735"/>
          </a:xfrm>
        </p:grpSpPr>
        <p:pic>
          <p:nvPicPr>
            <p:cNvPr id="15" name="Grafik 14" descr="logo4c"/>
            <p:cNvPicPr/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10964" y="4365104"/>
              <a:ext cx="1468100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0964" y="4785076"/>
              <a:ext cx="1504950" cy="385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16660" y="6441300"/>
            <a:ext cx="1056004" cy="3720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16632"/>
            <a:ext cx="2916070" cy="1333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6" y="476672"/>
            <a:ext cx="10753195" cy="504056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9456" y="1600201"/>
            <a:ext cx="10753196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6" y="476672"/>
            <a:ext cx="10753195" cy="50405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99456" y="1600201"/>
            <a:ext cx="51687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00056" y="1600201"/>
            <a:ext cx="53561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6" y="476672"/>
            <a:ext cx="10992544" cy="50405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187844" y="505119"/>
            <a:ext cx="10753195" cy="619625"/>
          </a:xfrm>
          <a:prstGeom prst="rect">
            <a:avLst/>
          </a:prstGeom>
          <a:solidFill>
            <a:srgbClr val="861A59"/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23718" y="500753"/>
            <a:ext cx="1072893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99456" y="1600201"/>
            <a:ext cx="10753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Textmasterformate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1" name="Fußzeilenplatzhalter 12"/>
          <p:cNvSpPr txBox="1">
            <a:spLocks/>
          </p:cNvSpPr>
          <p:nvPr userDrawn="1"/>
        </p:nvSpPr>
        <p:spPr>
          <a:xfrm>
            <a:off x="1104800" y="44624"/>
            <a:ext cx="10967864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Sustainability </a:t>
            </a:r>
            <a:r>
              <a:rPr lang="en-GB" sz="120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Communication</a:t>
            </a:r>
            <a:endParaRPr lang="en-GB" sz="1200" kern="1200" dirty="0">
              <a:solidFill>
                <a:schemeClr val="tx1">
                  <a:tint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1200" dirty="0">
                <a:solidFill>
                  <a:schemeClr val="tx1">
                    <a:tint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Communication of Sustainability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• </a:t>
            </a: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Lesson 04: Sustainability Reporting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2" name="Rechteck 11"/>
          <p:cNvSpPr/>
          <p:nvPr userDrawn="1"/>
        </p:nvSpPr>
        <p:spPr>
          <a:xfrm>
            <a:off x="11941039" y="476672"/>
            <a:ext cx="250961" cy="648072"/>
          </a:xfrm>
          <a:prstGeom prst="rect">
            <a:avLst/>
          </a:prstGeom>
          <a:solidFill>
            <a:srgbClr val="95843F">
              <a:alpha val="80000"/>
            </a:srgbClr>
          </a:solidFill>
          <a:ln w="3175">
            <a:solidFill>
              <a:srgbClr val="BEBC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Rechteck 12"/>
          <p:cNvSpPr/>
          <p:nvPr userDrawn="1"/>
        </p:nvSpPr>
        <p:spPr>
          <a:xfrm>
            <a:off x="1091834" y="992769"/>
            <a:ext cx="10849205" cy="144016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896647" y="6309320"/>
            <a:ext cx="1056004" cy="37207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3902" y="158442"/>
            <a:ext cx="916320" cy="1347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5" r:id="rId3"/>
    <p:sldLayoutId id="2147483667" r:id="rId4"/>
  </p:sldLayoutIdLst>
  <p:hf sldNum="0" hdr="0" dt="0"/>
  <p:txStyles>
    <p:titleStyle>
      <a:lvl1pPr marL="0" indent="0" algn="ctr" defTabSz="914400" rtl="0" eaLnBrk="1" latinLnBrk="0" hangingPunct="1">
        <a:spcBef>
          <a:spcPct val="0"/>
        </a:spcBef>
        <a:buNone/>
        <a:defRPr sz="2400" b="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Communication </a:t>
            </a:r>
            <a:r>
              <a:rPr lang="de-DE" dirty="0">
                <a:solidFill>
                  <a:schemeClr val="bg1"/>
                </a:solidFill>
              </a:rPr>
              <a:t>of </a:t>
            </a:r>
            <a:r>
              <a:rPr lang="de-DE" dirty="0" err="1">
                <a:solidFill>
                  <a:schemeClr val="bg1"/>
                </a:solidFill>
              </a:rPr>
              <a:t>Sustainability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Untertitel 9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 err="1" smtClean="0"/>
              <a:t>Lesson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bg1"/>
                </a:solidFill>
              </a:rPr>
              <a:t>04</a:t>
            </a:r>
            <a:r>
              <a:rPr lang="de-DE" dirty="0">
                <a:solidFill>
                  <a:schemeClr val="bg1"/>
                </a:solidFill>
              </a:rPr>
              <a:t>: </a:t>
            </a:r>
            <a:r>
              <a:rPr lang="de-DE" dirty="0" err="1">
                <a:solidFill>
                  <a:schemeClr val="bg1"/>
                </a:solidFill>
              </a:rPr>
              <a:t>Sustainability</a:t>
            </a:r>
            <a:r>
              <a:rPr lang="de-DE" dirty="0">
                <a:solidFill>
                  <a:schemeClr val="bg1"/>
                </a:solidFill>
              </a:rPr>
              <a:t> Reporting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1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C. Reporting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de-AT" sz="2400" b="1" dirty="0">
                <a:solidFill>
                  <a:srgbClr val="95843F"/>
                </a:solidFill>
              </a:rPr>
              <a:t>1. Analysis: </a:t>
            </a:r>
          </a:p>
          <a:p>
            <a:pPr marL="0" indent="0">
              <a:buNone/>
              <a:defRPr/>
            </a:pPr>
            <a:r>
              <a:rPr lang="de-AT" sz="2400" dirty="0"/>
              <a:t>Environment, Status Quo (Values/</a:t>
            </a:r>
            <a:r>
              <a:rPr lang="de-AT" sz="2400" dirty="0" err="1"/>
              <a:t>Visison</a:t>
            </a:r>
            <a:r>
              <a:rPr lang="de-AT" sz="2400" dirty="0"/>
              <a:t>), Stakeholder Analysis, Gaps / SWOT</a:t>
            </a:r>
          </a:p>
          <a:p>
            <a:pPr marL="0" indent="0">
              <a:buNone/>
              <a:defRPr/>
            </a:pPr>
            <a:r>
              <a:rPr lang="de-AT" sz="2400" b="1" dirty="0">
                <a:solidFill>
                  <a:srgbClr val="95843F"/>
                </a:solidFill>
              </a:rPr>
              <a:t>2. </a:t>
            </a:r>
            <a:r>
              <a:rPr lang="de-AT" sz="2400" b="1" dirty="0" err="1">
                <a:solidFill>
                  <a:srgbClr val="95843F"/>
                </a:solidFill>
              </a:rPr>
              <a:t>Planning</a:t>
            </a:r>
            <a:r>
              <a:rPr lang="de-AT" sz="2400" b="1" dirty="0">
                <a:solidFill>
                  <a:srgbClr val="95843F"/>
                </a:solidFill>
              </a:rPr>
              <a:t> / </a:t>
            </a:r>
            <a:r>
              <a:rPr lang="de-AT" sz="2400" b="1" dirty="0" err="1">
                <a:solidFill>
                  <a:srgbClr val="95843F"/>
                </a:solidFill>
              </a:rPr>
              <a:t>Strategy</a:t>
            </a:r>
            <a:r>
              <a:rPr lang="de-AT" sz="2400" b="1" dirty="0">
                <a:solidFill>
                  <a:srgbClr val="95843F"/>
                </a:solidFill>
              </a:rPr>
              <a:t>: </a:t>
            </a:r>
          </a:p>
          <a:p>
            <a:pPr marL="0" indent="0">
              <a:buNone/>
              <a:defRPr/>
            </a:pPr>
            <a:r>
              <a:rPr lang="de-AT" sz="2400" dirty="0"/>
              <a:t>Relevant </a:t>
            </a:r>
            <a:r>
              <a:rPr lang="de-AT" sz="2400" dirty="0" err="1"/>
              <a:t>areas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action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organization</a:t>
            </a:r>
            <a:r>
              <a:rPr lang="de-AT" sz="2400" dirty="0"/>
              <a:t> &amp; </a:t>
            </a:r>
            <a:r>
              <a:rPr lang="de-AT" sz="2400" dirty="0" err="1"/>
              <a:t>stakeholder</a:t>
            </a:r>
            <a:r>
              <a:rPr lang="de-AT" sz="2400" dirty="0"/>
              <a:t>, </a:t>
            </a:r>
            <a:r>
              <a:rPr lang="de-AT" sz="2400" dirty="0" err="1"/>
              <a:t>issues</a:t>
            </a:r>
            <a:r>
              <a:rPr lang="de-AT" sz="2400" dirty="0"/>
              <a:t>, </a:t>
            </a:r>
            <a:r>
              <a:rPr lang="de-AT" sz="2400" dirty="0" err="1"/>
              <a:t>definition</a:t>
            </a:r>
            <a:r>
              <a:rPr lang="de-AT" sz="2400" dirty="0"/>
              <a:t> </a:t>
            </a:r>
            <a:r>
              <a:rPr lang="de-AT" sz="2400" dirty="0" err="1"/>
              <a:t>of</a:t>
            </a:r>
            <a:r>
              <a:rPr lang="de-AT" sz="2400" dirty="0"/>
              <a:t> </a:t>
            </a:r>
            <a:r>
              <a:rPr lang="de-AT" sz="2400" dirty="0" err="1"/>
              <a:t>goals</a:t>
            </a:r>
            <a:r>
              <a:rPr lang="de-AT" sz="2400" dirty="0"/>
              <a:t>, </a:t>
            </a:r>
            <a:r>
              <a:rPr lang="de-AT" sz="2400" dirty="0" err="1"/>
              <a:t>relation</a:t>
            </a:r>
            <a:r>
              <a:rPr lang="de-AT" sz="2400" dirty="0"/>
              <a:t> </a:t>
            </a:r>
            <a:r>
              <a:rPr lang="de-AT" sz="2400" dirty="0" err="1"/>
              <a:t>to</a:t>
            </a:r>
            <a:r>
              <a:rPr lang="de-AT" sz="2400" dirty="0"/>
              <a:t> SDGs, </a:t>
            </a:r>
            <a:r>
              <a:rPr lang="de-AT" sz="2400" dirty="0" err="1"/>
              <a:t>indicators</a:t>
            </a:r>
            <a:endParaRPr lang="de-AT" sz="2400" dirty="0"/>
          </a:p>
          <a:p>
            <a:pPr marL="0" indent="0">
              <a:buNone/>
              <a:defRPr/>
            </a:pPr>
            <a:r>
              <a:rPr lang="de-AT" sz="2400" b="1" dirty="0">
                <a:solidFill>
                  <a:srgbClr val="95843F"/>
                </a:solidFill>
              </a:rPr>
              <a:t>3. Implementation: </a:t>
            </a:r>
          </a:p>
          <a:p>
            <a:pPr marL="0" indent="0">
              <a:buNone/>
              <a:defRPr/>
            </a:pPr>
            <a:r>
              <a:rPr lang="de-AT" sz="2400" dirty="0"/>
              <a:t>Involvement </a:t>
            </a:r>
            <a:r>
              <a:rPr lang="de-AT" sz="2400" dirty="0" err="1"/>
              <a:t>of</a:t>
            </a:r>
            <a:r>
              <a:rPr lang="de-AT" sz="2400" dirty="0"/>
              <a:t> internal </a:t>
            </a:r>
            <a:r>
              <a:rPr lang="de-AT" sz="2400" dirty="0" err="1"/>
              <a:t>and</a:t>
            </a:r>
            <a:r>
              <a:rPr lang="de-AT" sz="2400" dirty="0"/>
              <a:t> </a:t>
            </a:r>
            <a:r>
              <a:rPr lang="de-AT" sz="2400" dirty="0" err="1"/>
              <a:t>external</a:t>
            </a:r>
            <a:r>
              <a:rPr lang="de-AT" sz="2400" dirty="0"/>
              <a:t> </a:t>
            </a:r>
            <a:r>
              <a:rPr lang="de-AT" sz="2400" dirty="0" err="1"/>
              <a:t>stakeholder</a:t>
            </a:r>
            <a:r>
              <a:rPr lang="de-AT" sz="2400" dirty="0"/>
              <a:t>, </a:t>
            </a:r>
            <a:r>
              <a:rPr lang="de-AT" sz="2400" dirty="0" err="1"/>
              <a:t>dialogical</a:t>
            </a:r>
            <a:r>
              <a:rPr lang="de-AT" sz="2400" dirty="0"/>
              <a:t> </a:t>
            </a:r>
            <a:r>
              <a:rPr lang="de-AT" sz="2400" dirty="0" err="1"/>
              <a:t>communication</a:t>
            </a:r>
            <a:r>
              <a:rPr lang="de-AT" sz="2400" dirty="0"/>
              <a:t>, </a:t>
            </a:r>
            <a:r>
              <a:rPr lang="de-AT" sz="2400" dirty="0" err="1"/>
              <a:t>projects</a:t>
            </a:r>
            <a:r>
              <a:rPr lang="de-AT" sz="2400" dirty="0"/>
              <a:t>, </a:t>
            </a:r>
            <a:r>
              <a:rPr lang="de-AT" sz="2400" dirty="0" err="1"/>
              <a:t>monitoring</a:t>
            </a:r>
            <a:endParaRPr lang="de-AT" sz="2400" dirty="0"/>
          </a:p>
          <a:p>
            <a:pPr marL="0" indent="0">
              <a:buNone/>
              <a:defRPr/>
            </a:pPr>
            <a:r>
              <a:rPr lang="de-AT" sz="2400" b="1" dirty="0">
                <a:solidFill>
                  <a:srgbClr val="95843F"/>
                </a:solidFill>
              </a:rPr>
              <a:t>4. </a:t>
            </a:r>
            <a:r>
              <a:rPr lang="de-AT" sz="2400" b="1" dirty="0" err="1">
                <a:solidFill>
                  <a:srgbClr val="95843F"/>
                </a:solidFill>
              </a:rPr>
              <a:t>Reflection</a:t>
            </a:r>
            <a:r>
              <a:rPr lang="de-AT" sz="2400" b="1" dirty="0">
                <a:solidFill>
                  <a:srgbClr val="95843F"/>
                </a:solidFill>
              </a:rPr>
              <a:t> &amp; </a:t>
            </a:r>
            <a:r>
              <a:rPr lang="de-AT" sz="2400" b="1" dirty="0" err="1">
                <a:solidFill>
                  <a:srgbClr val="95843F"/>
                </a:solidFill>
              </a:rPr>
              <a:t>external</a:t>
            </a:r>
            <a:r>
              <a:rPr lang="de-AT" sz="2400" b="1" dirty="0">
                <a:solidFill>
                  <a:srgbClr val="95843F"/>
                </a:solidFill>
              </a:rPr>
              <a:t> </a:t>
            </a:r>
            <a:r>
              <a:rPr lang="de-AT" sz="2400" b="1" dirty="0" err="1">
                <a:solidFill>
                  <a:srgbClr val="95843F"/>
                </a:solidFill>
              </a:rPr>
              <a:t>communication</a:t>
            </a:r>
            <a:r>
              <a:rPr lang="de-AT" sz="2400" b="1" dirty="0">
                <a:solidFill>
                  <a:srgbClr val="95843F"/>
                </a:solidFill>
              </a:rPr>
              <a:t>: </a:t>
            </a:r>
          </a:p>
          <a:p>
            <a:pPr marL="0" indent="0">
              <a:buNone/>
              <a:defRPr/>
            </a:pPr>
            <a:r>
              <a:rPr lang="de-AT" sz="2400" dirty="0"/>
              <a:t>Reporting, </a:t>
            </a:r>
            <a:r>
              <a:rPr lang="de-AT" sz="2400" dirty="0" err="1" smtClean="0"/>
              <a:t>evaluation</a:t>
            </a:r>
            <a:r>
              <a:rPr lang="de-AT" sz="2400" dirty="0" smtClean="0"/>
              <a:t> </a:t>
            </a:r>
            <a:r>
              <a:rPr lang="de-AT" sz="2400" dirty="0" err="1"/>
              <a:t>and</a:t>
            </a:r>
            <a:r>
              <a:rPr lang="de-AT" sz="2400" dirty="0"/>
              <a:t> </a:t>
            </a:r>
            <a:r>
              <a:rPr lang="de-AT" sz="2400" dirty="0" err="1"/>
              <a:t>effect</a:t>
            </a:r>
            <a:r>
              <a:rPr lang="de-AT" sz="2400" dirty="0"/>
              <a:t> </a:t>
            </a:r>
            <a:r>
              <a:rPr lang="de-AT" sz="2400" dirty="0" err="1"/>
              <a:t>analysis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367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6BA16-6539-6B42-820C-59B630AF7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C. Reporting</a:t>
            </a:r>
          </a:p>
        </p:txBody>
      </p:sp>
      <p:pic>
        <p:nvPicPr>
          <p:cNvPr id="1026" name="Picture 2" descr="Five Steps to Sustainability Reporting in an Evolving Landscape | Blog | BSR">
            <a:extLst>
              <a:ext uri="{FF2B5EF4-FFF2-40B4-BE49-F238E27FC236}">
                <a16:creationId xmlns:a16="http://schemas.microsoft.com/office/drawing/2014/main" id="{8A3005CF-38E9-8C44-A32A-3691241A4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196752"/>
            <a:ext cx="5832648" cy="541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9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3EFC3-B71D-DC4B-A239-CC025AD3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C. Reporting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DED8CF-7EE2-DF42-BDCF-6C8D383F9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Examples</a:t>
            </a:r>
          </a:p>
        </p:txBody>
      </p:sp>
      <p:pic>
        <p:nvPicPr>
          <p:cNvPr id="15362" name="Picture 2" descr="Social sustainability | HiSoUR - Hi So You Are">
            <a:extLst>
              <a:ext uri="{FF2B5EF4-FFF2-40B4-BE49-F238E27FC236}">
                <a16:creationId xmlns:a16="http://schemas.microsoft.com/office/drawing/2014/main" id="{8C415D1C-56CC-F144-A97C-63EE806C9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87" y="1484784"/>
            <a:ext cx="7231732" cy="482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14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roduction to Sustainability | SAP Blogs">
            <a:extLst>
              <a:ext uri="{FF2B5EF4-FFF2-40B4-BE49-F238E27FC236}">
                <a16:creationId xmlns:a16="http://schemas.microsoft.com/office/drawing/2014/main" id="{F88081C4-A597-6C4B-BA65-70B235CCE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10" y="1600201"/>
            <a:ext cx="8349580" cy="491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0217E0-EC3C-B641-8CDA-0C6CAA00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C. Reporting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F01E1A-F953-7347-8F77-676A7B4CC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Indices</a:t>
            </a:r>
          </a:p>
        </p:txBody>
      </p:sp>
    </p:spTree>
    <p:extLst>
      <p:ext uri="{BB962C8B-B14F-4D97-AF65-F5344CB8AC3E}">
        <p14:creationId xmlns:p14="http://schemas.microsoft.com/office/powerpoint/2010/main" val="42472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49A16D2-497A-DF43-A0B9-DF15006C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0" y="1923402"/>
            <a:ext cx="12071988" cy="5033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0217E0-EC3C-B641-8CDA-0C6CAA00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C. Reporting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F01E1A-F953-7347-8F77-676A7B4CC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Indices</a:t>
            </a:r>
          </a:p>
        </p:txBody>
      </p:sp>
    </p:spTree>
    <p:extLst>
      <p:ext uri="{BB962C8B-B14F-4D97-AF65-F5344CB8AC3E}">
        <p14:creationId xmlns:p14="http://schemas.microsoft.com/office/powerpoint/2010/main" val="36831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EB68-CFF7-184D-9F63-9932DC16F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C. Reporting</a:t>
            </a:r>
          </a:p>
        </p:txBody>
      </p:sp>
      <p:pic>
        <p:nvPicPr>
          <p:cNvPr id="3074" name="Picture 2" descr="Understanding the landscape for sustainability metrics ">
            <a:extLst>
              <a:ext uri="{FF2B5EF4-FFF2-40B4-BE49-F238E27FC236}">
                <a16:creationId xmlns:a16="http://schemas.microsoft.com/office/drawing/2014/main" id="{78E24EB9-08D4-C04E-963D-2EE918FDA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210686"/>
            <a:ext cx="7650595" cy="573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BA36B34-5D53-F644-A385-88ED47B0FB0C}"/>
              </a:ext>
            </a:extLst>
          </p:cNvPr>
          <p:cNvSpPr txBox="1"/>
          <p:nvPr/>
        </p:nvSpPr>
        <p:spPr>
          <a:xfrm rot="16200000">
            <a:off x="808929" y="527330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Source: pre-</a:t>
            </a:r>
            <a:r>
              <a:rPr lang="en-AU" sz="1200" dirty="0" err="1"/>
              <a:t>sustainability.com</a:t>
            </a:r>
            <a:r>
              <a:rPr lang="en-AU" sz="1200" dirty="0"/>
              <a:t>, 1/2022</a:t>
            </a:r>
          </a:p>
        </p:txBody>
      </p:sp>
    </p:spTree>
    <p:extLst>
      <p:ext uri="{BB962C8B-B14F-4D97-AF65-F5344CB8AC3E}">
        <p14:creationId xmlns:p14="http://schemas.microsoft.com/office/powerpoint/2010/main" val="428335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AF757-F10B-C54B-8BE7-56908FB16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Reflection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53A353-C31D-6E4E-A257-D588330B3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Have a look at corporate website and check the ”reporting” on their CSR &amp; sustainability related activities:</a:t>
            </a:r>
          </a:p>
          <a:p>
            <a:pPr lvl="1"/>
            <a:r>
              <a:rPr lang="en-AU" dirty="0"/>
              <a:t>What are the main issues?</a:t>
            </a:r>
          </a:p>
          <a:p>
            <a:pPr lvl="1"/>
            <a:r>
              <a:rPr lang="en-AU" dirty="0"/>
              <a:t>Are there any slogans or “buzz words” that you might find on other websites as well?</a:t>
            </a:r>
          </a:p>
          <a:p>
            <a:r>
              <a:rPr lang="en-AU" dirty="0"/>
              <a:t>Check the sustainability reporting of energy corporates (REWE, Vattenfall, Shell etc.) </a:t>
            </a:r>
          </a:p>
          <a:p>
            <a:pPr lvl="1"/>
            <a:r>
              <a:rPr lang="en-AU" dirty="0"/>
              <a:t>What are similarities and differences?</a:t>
            </a:r>
          </a:p>
          <a:p>
            <a:pPr lvl="1"/>
            <a:r>
              <a:rPr lang="en-AU" dirty="0"/>
              <a:t>What are visual icons used in communication frequently – why?</a:t>
            </a:r>
          </a:p>
          <a:p>
            <a:r>
              <a:rPr lang="en-AU" dirty="0"/>
              <a:t>Who is the target audiences of the website information available on the website? What about target audiences if the reporting?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81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456" y="476672"/>
            <a:ext cx="10753200" cy="505528"/>
          </a:xfrm>
        </p:spPr>
        <p:txBody>
          <a:bodyPr/>
          <a:lstStyle/>
          <a:p>
            <a:pPr algn="ctr"/>
            <a:r>
              <a:rPr lang="de-DE" dirty="0" err="1" smtClean="0">
                <a:solidFill>
                  <a:schemeClr val="bg1"/>
                </a:solidFill>
              </a:rPr>
              <a:t>Where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we</a:t>
            </a:r>
            <a:r>
              <a:rPr lang="de-DE" dirty="0" smtClean="0">
                <a:solidFill>
                  <a:schemeClr val="bg1"/>
                </a:solidFill>
              </a:rPr>
              <a:t>?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9456" y="1484784"/>
            <a:ext cx="10753200" cy="4525200"/>
          </a:xfrm>
        </p:spPr>
        <p:txBody>
          <a:bodyPr/>
          <a:lstStyle/>
          <a:p>
            <a:pPr>
              <a:buNone/>
            </a:pPr>
            <a:r>
              <a:rPr lang="de-DE" dirty="0"/>
              <a:t>Episode </a:t>
            </a:r>
            <a:r>
              <a:rPr lang="de-DE" dirty="0" smtClean="0"/>
              <a:t>1</a:t>
            </a:r>
            <a:r>
              <a:rPr lang="de-DE" dirty="0"/>
              <a:t>: </a:t>
            </a:r>
            <a:r>
              <a:rPr lang="de-DE" dirty="0" smtClean="0"/>
              <a:t>	Communication </a:t>
            </a:r>
            <a:r>
              <a:rPr lang="de-DE" dirty="0"/>
              <a:t>of </a:t>
            </a:r>
            <a:r>
              <a:rPr lang="de-DE" dirty="0" err="1"/>
              <a:t>Sustainability</a:t>
            </a:r>
            <a:endParaRPr lang="de-DE" dirty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Episode </a:t>
            </a:r>
            <a:r>
              <a:rPr lang="de-DE" dirty="0" smtClean="0"/>
              <a:t>2</a:t>
            </a:r>
            <a:r>
              <a:rPr lang="de-DE" dirty="0"/>
              <a:t>: </a:t>
            </a:r>
            <a:r>
              <a:rPr lang="de-DE" dirty="0" smtClean="0"/>
              <a:t>	</a:t>
            </a:r>
            <a:r>
              <a:rPr lang="de-DE" dirty="0" err="1" smtClean="0"/>
              <a:t>Organizations</a:t>
            </a:r>
            <a:r>
              <a:rPr lang="de-DE" dirty="0" smtClean="0"/>
              <a:t> </a:t>
            </a:r>
            <a:r>
              <a:rPr lang="de-DE" dirty="0"/>
              <a:t>&amp; </a:t>
            </a:r>
            <a:r>
              <a:rPr lang="de-DE" dirty="0" err="1"/>
              <a:t>their</a:t>
            </a:r>
            <a:r>
              <a:rPr lang="de-DE" dirty="0"/>
              <a:t> Stakeholder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Episode </a:t>
            </a:r>
            <a:r>
              <a:rPr lang="de-DE" dirty="0" smtClean="0"/>
              <a:t>3</a:t>
            </a:r>
            <a:r>
              <a:rPr lang="de-DE" dirty="0"/>
              <a:t>: </a:t>
            </a:r>
            <a:r>
              <a:rPr lang="de-DE" dirty="0" smtClean="0"/>
              <a:t>	Strategic </a:t>
            </a:r>
            <a:r>
              <a:rPr lang="de-DE" dirty="0"/>
              <a:t>Communication of </a:t>
            </a:r>
            <a:r>
              <a:rPr lang="de-DE" dirty="0" err="1"/>
              <a:t>Sustainability</a:t>
            </a:r>
            <a:endParaRPr lang="de-DE" dirty="0"/>
          </a:p>
          <a:p>
            <a:pPr>
              <a:buNone/>
            </a:pPr>
            <a:endParaRPr lang="de-DE" b="1" dirty="0" smtClean="0">
              <a:solidFill>
                <a:srgbClr val="95843F"/>
              </a:solidFill>
            </a:endParaRPr>
          </a:p>
          <a:p>
            <a:pPr>
              <a:buNone/>
            </a:pPr>
            <a:r>
              <a:rPr lang="de-DE" b="1" dirty="0" smtClean="0">
                <a:solidFill>
                  <a:srgbClr val="95843F"/>
                </a:solidFill>
              </a:rPr>
              <a:t>Episode </a:t>
            </a:r>
            <a:r>
              <a:rPr lang="de-DE" b="1" dirty="0" smtClean="0">
                <a:solidFill>
                  <a:srgbClr val="95843F"/>
                </a:solidFill>
              </a:rPr>
              <a:t>4</a:t>
            </a:r>
            <a:r>
              <a:rPr lang="de-DE" b="1" dirty="0">
                <a:solidFill>
                  <a:srgbClr val="95843F"/>
                </a:solidFill>
              </a:rPr>
              <a:t>: </a:t>
            </a:r>
            <a:r>
              <a:rPr lang="de-DE" b="1" dirty="0" smtClean="0">
                <a:solidFill>
                  <a:srgbClr val="95843F"/>
                </a:solidFill>
              </a:rPr>
              <a:t>	</a:t>
            </a:r>
            <a:r>
              <a:rPr lang="de-DE" b="1" dirty="0" err="1" smtClean="0">
                <a:solidFill>
                  <a:srgbClr val="95843F"/>
                </a:solidFill>
              </a:rPr>
              <a:t>Sustainability</a:t>
            </a:r>
            <a:r>
              <a:rPr lang="de-DE" b="1" dirty="0" smtClean="0">
                <a:solidFill>
                  <a:srgbClr val="95843F"/>
                </a:solidFill>
              </a:rPr>
              <a:t> </a:t>
            </a:r>
            <a:r>
              <a:rPr lang="de-DE" b="1" dirty="0">
                <a:solidFill>
                  <a:srgbClr val="95843F"/>
                </a:solidFill>
              </a:rPr>
              <a:t>Reporting </a:t>
            </a:r>
          </a:p>
          <a:p>
            <a:pPr>
              <a:buNone/>
            </a:pPr>
            <a:endParaRPr lang="de-DE" b="1" dirty="0">
              <a:solidFill>
                <a:srgbClr val="DFC638"/>
              </a:solidFill>
            </a:endParaRPr>
          </a:p>
          <a:p>
            <a:pPr>
              <a:buFontTx/>
              <a:buNone/>
            </a:pP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23508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C909087-661A-D642-9199-9F087E8A0779}"/>
              </a:ext>
            </a:extLst>
          </p:cNvPr>
          <p:cNvSpPr/>
          <p:nvPr/>
        </p:nvSpPr>
        <p:spPr>
          <a:xfrm>
            <a:off x="1199456" y="3645024"/>
            <a:ext cx="10992544" cy="853282"/>
          </a:xfrm>
          <a:prstGeom prst="rect">
            <a:avLst/>
          </a:prstGeom>
          <a:solidFill>
            <a:srgbClr val="BEBC32"/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8C6464B-4F58-C34F-A744-C39749CC117F}"/>
              </a:ext>
            </a:extLst>
          </p:cNvPr>
          <p:cNvSpPr/>
          <p:nvPr/>
        </p:nvSpPr>
        <p:spPr>
          <a:xfrm>
            <a:off x="1199456" y="1340768"/>
            <a:ext cx="10992544" cy="1368152"/>
          </a:xfrm>
          <a:prstGeom prst="rect">
            <a:avLst/>
          </a:prstGeom>
          <a:solidFill>
            <a:srgbClr val="BEBC32"/>
          </a:solidFill>
          <a:ln>
            <a:solidFill>
              <a:srgbClr val="861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Learning </a:t>
            </a:r>
            <a:r>
              <a:rPr lang="de-DE" dirty="0" err="1">
                <a:solidFill>
                  <a:schemeClr val="bg1"/>
                </a:solidFill>
              </a:rPr>
              <a:t>outcomes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9457" y="1484784"/>
            <a:ext cx="10753194" cy="4525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1400" b="1" dirty="0">
                <a:solidFill>
                  <a:srgbClr val="95843F"/>
                </a:solidFill>
              </a:rPr>
              <a:t>Learning </a:t>
            </a:r>
            <a:r>
              <a:rPr lang="de-DE" sz="1400" b="1" dirty="0" err="1">
                <a:solidFill>
                  <a:srgbClr val="95843F"/>
                </a:solidFill>
              </a:rPr>
              <a:t>outcome</a:t>
            </a:r>
            <a:r>
              <a:rPr lang="de-DE" sz="1400" b="1" dirty="0">
                <a:solidFill>
                  <a:srgbClr val="95843F"/>
                </a:solidFill>
              </a:rPr>
              <a:t> 1: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AT" sz="1400" b="1" dirty="0" err="1"/>
              <a:t>Describe</a:t>
            </a:r>
            <a:r>
              <a:rPr lang="de-AT" sz="1400" b="1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diverse </a:t>
            </a:r>
            <a:r>
              <a:rPr lang="de-AT" sz="1400" dirty="0" err="1"/>
              <a:t>nature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contemporary</a:t>
            </a:r>
            <a:r>
              <a:rPr lang="de-AT" sz="1400" dirty="0"/>
              <a:t> </a:t>
            </a:r>
            <a:r>
              <a:rPr lang="de-AT" sz="1400" dirty="0" err="1"/>
              <a:t>practices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sustainability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on an individual, </a:t>
            </a:r>
            <a:r>
              <a:rPr lang="de-AT" sz="1400" dirty="0" err="1"/>
              <a:t>organizational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societal</a:t>
            </a:r>
            <a:r>
              <a:rPr lang="de-AT" sz="1400" dirty="0"/>
              <a:t> </a:t>
            </a:r>
            <a:r>
              <a:rPr lang="de-AT" sz="1400" dirty="0" err="1"/>
              <a:t>level</a:t>
            </a:r>
            <a:r>
              <a:rPr lang="de-AT" sz="1400" dirty="0"/>
              <a:t>,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relationship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strategic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practices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other</a:t>
            </a:r>
            <a:r>
              <a:rPr lang="de-AT" sz="1400" dirty="0"/>
              <a:t> </a:t>
            </a:r>
            <a:r>
              <a:rPr lang="de-AT" sz="1400" dirty="0" err="1"/>
              <a:t>public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practices</a:t>
            </a:r>
            <a:r>
              <a:rPr lang="de-AT" sz="1400" dirty="0"/>
              <a:t>,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role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stakeholders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publics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practitioners</a:t>
            </a:r>
            <a:r>
              <a:rPr lang="de-AT" sz="1400" dirty="0"/>
              <a:t> in </a:t>
            </a:r>
            <a:r>
              <a:rPr lang="de-AT" sz="1400" dirty="0" err="1"/>
              <a:t>and</a:t>
            </a:r>
            <a:r>
              <a:rPr lang="de-AT" sz="1400" dirty="0"/>
              <a:t> outside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organizations</a:t>
            </a:r>
            <a:r>
              <a:rPr lang="de-AT" sz="1400" dirty="0"/>
              <a:t> (</a:t>
            </a:r>
            <a:r>
              <a:rPr lang="de-AT" sz="1400" dirty="0" err="1"/>
              <a:t>corporate</a:t>
            </a:r>
            <a:r>
              <a:rPr lang="de-AT" sz="1400" dirty="0"/>
              <a:t>, NGO, </a:t>
            </a:r>
            <a:r>
              <a:rPr lang="de-AT" sz="1400" dirty="0" err="1"/>
              <a:t>political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educational</a:t>
            </a:r>
            <a:r>
              <a:rPr lang="de-AT" sz="1400" dirty="0"/>
              <a:t> </a:t>
            </a:r>
            <a:r>
              <a:rPr lang="de-AT" sz="1400" dirty="0" err="1"/>
              <a:t>institutions</a:t>
            </a:r>
            <a:r>
              <a:rPr lang="de-AT" sz="1400" dirty="0"/>
              <a:t> etc.)</a:t>
            </a:r>
          </a:p>
          <a:p>
            <a:pPr>
              <a:lnSpc>
                <a:spcPct val="90000"/>
              </a:lnSpc>
              <a:buFontTx/>
              <a:buNone/>
            </a:pPr>
            <a:endParaRPr lang="de-AT" sz="1400" dirty="0"/>
          </a:p>
          <a:p>
            <a:pPr>
              <a:lnSpc>
                <a:spcPct val="90000"/>
              </a:lnSpc>
              <a:buNone/>
            </a:pPr>
            <a:r>
              <a:rPr lang="de-DE" sz="1400" b="1" dirty="0">
                <a:solidFill>
                  <a:srgbClr val="95843F"/>
                </a:solidFill>
              </a:rPr>
              <a:t>Learning </a:t>
            </a:r>
            <a:r>
              <a:rPr lang="de-DE" sz="1400" b="1" dirty="0" err="1">
                <a:solidFill>
                  <a:srgbClr val="95843F"/>
                </a:solidFill>
              </a:rPr>
              <a:t>outcome</a:t>
            </a:r>
            <a:r>
              <a:rPr lang="de-DE" sz="1400" b="1" dirty="0">
                <a:solidFill>
                  <a:srgbClr val="95843F"/>
                </a:solidFill>
              </a:rPr>
              <a:t> 2: </a:t>
            </a:r>
            <a:endParaRPr lang="de-AT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AT" sz="1400" b="1" dirty="0" err="1"/>
              <a:t>Develop</a:t>
            </a:r>
            <a:r>
              <a:rPr lang="de-AT" sz="1400" b="1" dirty="0"/>
              <a:t> </a:t>
            </a:r>
            <a:r>
              <a:rPr lang="de-AT" sz="1400" dirty="0" err="1"/>
              <a:t>comprehensive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well-</a:t>
            </a:r>
            <a:r>
              <a:rPr lang="de-AT" sz="1400" dirty="0" err="1"/>
              <a:t>founded</a:t>
            </a:r>
            <a:r>
              <a:rPr lang="de-AT" sz="1400" dirty="0"/>
              <a:t> </a:t>
            </a:r>
            <a:r>
              <a:rPr lang="de-AT" sz="1400" dirty="0" err="1"/>
              <a:t>knowledge</a:t>
            </a:r>
            <a:r>
              <a:rPr lang="de-AT" sz="1400" dirty="0"/>
              <a:t> in </a:t>
            </a:r>
            <a:r>
              <a:rPr lang="de-AT" sz="1400" dirty="0" err="1"/>
              <a:t>sustainability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as</a:t>
            </a:r>
            <a:r>
              <a:rPr lang="de-AT" sz="1400" dirty="0"/>
              <a:t> </a:t>
            </a:r>
            <a:r>
              <a:rPr lang="de-AT" sz="1400" dirty="0" err="1"/>
              <a:t>field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study</a:t>
            </a:r>
            <a:r>
              <a:rPr lang="de-AT" sz="1400" dirty="0"/>
              <a:t>, an </a:t>
            </a:r>
            <a:r>
              <a:rPr lang="de-AT" sz="1400" dirty="0" err="1"/>
              <a:t>understanding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how</a:t>
            </a:r>
            <a:r>
              <a:rPr lang="de-AT" sz="1400" dirty="0"/>
              <a:t> </a:t>
            </a:r>
            <a:r>
              <a:rPr lang="de-AT" sz="1400" dirty="0" err="1"/>
              <a:t>other</a:t>
            </a:r>
            <a:r>
              <a:rPr lang="de-AT" sz="1400" dirty="0"/>
              <a:t> </a:t>
            </a:r>
            <a:r>
              <a:rPr lang="de-AT" sz="1400" dirty="0" err="1"/>
              <a:t>disciplines</a:t>
            </a:r>
            <a:r>
              <a:rPr lang="de-AT" sz="1400" dirty="0"/>
              <a:t> </a:t>
            </a:r>
            <a:r>
              <a:rPr lang="de-AT" sz="1400" dirty="0" err="1"/>
              <a:t>relate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field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an international </a:t>
            </a:r>
            <a:r>
              <a:rPr lang="de-AT" sz="1400" dirty="0" err="1"/>
              <a:t>perspective</a:t>
            </a:r>
            <a:r>
              <a:rPr lang="de-AT" sz="1400" dirty="0"/>
              <a:t> on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field</a:t>
            </a:r>
            <a:r>
              <a:rPr lang="de-AT" sz="1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b="1" dirty="0">
                <a:solidFill>
                  <a:srgbClr val="95843F"/>
                </a:solidFill>
              </a:rPr>
              <a:t>Learning </a:t>
            </a:r>
            <a:r>
              <a:rPr lang="de-DE" sz="1400" b="1" dirty="0" err="1">
                <a:solidFill>
                  <a:srgbClr val="95843F"/>
                </a:solidFill>
              </a:rPr>
              <a:t>outcome</a:t>
            </a:r>
            <a:r>
              <a:rPr lang="de-DE" sz="1400" b="1" dirty="0">
                <a:solidFill>
                  <a:srgbClr val="95843F"/>
                </a:solidFill>
              </a:rPr>
              <a:t> 3: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AT" sz="1400" b="1" dirty="0" err="1"/>
              <a:t>Understand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key</a:t>
            </a:r>
            <a:r>
              <a:rPr lang="de-AT" sz="1400" dirty="0"/>
              <a:t> </a:t>
            </a:r>
            <a:r>
              <a:rPr lang="de-AT" sz="1400" dirty="0" err="1"/>
              <a:t>elements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theories</a:t>
            </a:r>
            <a:r>
              <a:rPr lang="de-AT" sz="1400" dirty="0"/>
              <a:t>, </a:t>
            </a:r>
            <a:r>
              <a:rPr lang="de-AT" sz="1400" dirty="0" err="1"/>
              <a:t>strategies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tactics</a:t>
            </a:r>
            <a:r>
              <a:rPr lang="de-AT" sz="1400" dirty="0"/>
              <a:t>, </a:t>
            </a:r>
            <a:r>
              <a:rPr lang="de-AT" sz="1400" dirty="0" err="1"/>
              <a:t>and</a:t>
            </a:r>
            <a:r>
              <a:rPr lang="de-AT" sz="1400" dirty="0"/>
              <a:t>, </a:t>
            </a:r>
            <a:r>
              <a:rPr lang="de-AT" sz="1400" dirty="0" err="1"/>
              <a:t>thus</a:t>
            </a:r>
            <a:r>
              <a:rPr lang="de-AT" sz="1400" dirty="0"/>
              <a:t>,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character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operationalization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best</a:t>
            </a:r>
            <a:r>
              <a:rPr lang="de-AT" sz="1400" dirty="0"/>
              <a:t> </a:t>
            </a:r>
            <a:r>
              <a:rPr lang="de-AT" sz="1400" dirty="0" err="1"/>
              <a:t>practice</a:t>
            </a:r>
            <a:r>
              <a:rPr lang="de-AT" sz="1400" dirty="0"/>
              <a:t> </a:t>
            </a:r>
            <a:r>
              <a:rPr lang="de-AT" sz="1400" dirty="0" err="1"/>
              <a:t>sustainability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 </a:t>
            </a:r>
            <a:r>
              <a:rPr lang="de-AT" sz="1400" dirty="0" err="1"/>
              <a:t>planning</a:t>
            </a:r>
            <a:r>
              <a:rPr lang="de-AT" sz="1400" dirty="0"/>
              <a:t> </a:t>
            </a:r>
            <a:r>
              <a:rPr lang="de-AT" sz="1400" dirty="0" err="1"/>
              <a:t>frameworks</a:t>
            </a:r>
            <a:r>
              <a:rPr lang="de-AT" sz="1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b="1" dirty="0">
                <a:solidFill>
                  <a:srgbClr val="95843F"/>
                </a:solidFill>
              </a:rPr>
              <a:t>Learning </a:t>
            </a:r>
            <a:r>
              <a:rPr lang="de-DE" sz="1400" b="1" dirty="0" err="1">
                <a:solidFill>
                  <a:srgbClr val="95843F"/>
                </a:solidFill>
              </a:rPr>
              <a:t>outcome</a:t>
            </a:r>
            <a:r>
              <a:rPr lang="de-DE" sz="1400" b="1" dirty="0">
                <a:solidFill>
                  <a:srgbClr val="95843F"/>
                </a:solidFill>
              </a:rPr>
              <a:t> 4: </a:t>
            </a: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b="1" dirty="0" err="1"/>
              <a:t>Advance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understanding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social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civic</a:t>
            </a:r>
            <a:r>
              <a:rPr lang="de-DE" sz="1400" dirty="0"/>
              <a:t> </a:t>
            </a:r>
            <a:r>
              <a:rPr lang="de-DE" sz="1400" dirty="0" err="1"/>
              <a:t>responsibility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develop</a:t>
            </a:r>
            <a:r>
              <a:rPr lang="de-DE" sz="1400" dirty="0"/>
              <a:t> an </a:t>
            </a:r>
            <a:r>
              <a:rPr lang="de-DE" sz="1400" dirty="0" err="1"/>
              <a:t>appreciation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philosophical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social</a:t>
            </a:r>
            <a:r>
              <a:rPr lang="de-DE" sz="1400" dirty="0"/>
              <a:t> </a:t>
            </a:r>
            <a:r>
              <a:rPr lang="de-DE" sz="1400" dirty="0" err="1"/>
              <a:t>context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sustainability</a:t>
            </a:r>
            <a:r>
              <a:rPr lang="de-DE" sz="1400" dirty="0"/>
              <a:t> </a:t>
            </a:r>
            <a:r>
              <a:rPr lang="de-DE" sz="1400" dirty="0" err="1"/>
              <a:t>communication</a:t>
            </a:r>
            <a:r>
              <a:rPr lang="de-DE" sz="1400" dirty="0"/>
              <a:t>. </a:t>
            </a:r>
            <a:r>
              <a:rPr lang="de-DE" sz="1400" dirty="0" err="1"/>
              <a:t>Advance</a:t>
            </a:r>
            <a:r>
              <a:rPr lang="de-DE" sz="1400" dirty="0"/>
              <a:t> </a:t>
            </a:r>
            <a:r>
              <a:rPr lang="de-DE" sz="1400" dirty="0" err="1"/>
              <a:t>your</a:t>
            </a:r>
            <a:r>
              <a:rPr lang="de-DE" sz="1400" dirty="0"/>
              <a:t> </a:t>
            </a:r>
            <a:r>
              <a:rPr lang="de-DE" sz="1400" dirty="0" err="1"/>
              <a:t>knowledge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respect</a:t>
            </a:r>
            <a:r>
              <a:rPr lang="de-DE" sz="1400" dirty="0"/>
              <a:t> of </a:t>
            </a:r>
            <a:r>
              <a:rPr lang="de-DE" sz="1400" dirty="0" err="1"/>
              <a:t>ethics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ethical</a:t>
            </a:r>
            <a:r>
              <a:rPr lang="de-DE" sz="1400" dirty="0"/>
              <a:t> </a:t>
            </a:r>
            <a:r>
              <a:rPr lang="de-DE" sz="1400" dirty="0" err="1" smtClean="0"/>
              <a:t>standards</a:t>
            </a:r>
            <a:r>
              <a:rPr lang="de-DE" sz="1400" dirty="0" smtClean="0"/>
              <a:t> </a:t>
            </a:r>
            <a:r>
              <a:rPr lang="de-DE" sz="1400" dirty="0"/>
              <a:t>in </a:t>
            </a:r>
            <a:r>
              <a:rPr lang="de-DE" sz="1400" dirty="0" err="1"/>
              <a:t>relation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communication</a:t>
            </a:r>
            <a:r>
              <a:rPr lang="de-DE" sz="1400" dirty="0"/>
              <a:t> of, </a:t>
            </a:r>
            <a:r>
              <a:rPr lang="de-DE" sz="1400" dirty="0" err="1"/>
              <a:t>about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sustainability</a:t>
            </a:r>
            <a:r>
              <a:rPr lang="de-DE" sz="14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b="1" dirty="0">
                <a:solidFill>
                  <a:srgbClr val="95843F"/>
                </a:solidFill>
              </a:rPr>
              <a:t>Learning </a:t>
            </a:r>
            <a:r>
              <a:rPr lang="de-DE" sz="1400" b="1" dirty="0" err="1">
                <a:solidFill>
                  <a:srgbClr val="95843F"/>
                </a:solidFill>
              </a:rPr>
              <a:t>outcome</a:t>
            </a:r>
            <a:r>
              <a:rPr lang="de-DE" sz="1400" b="1" dirty="0">
                <a:solidFill>
                  <a:srgbClr val="95843F"/>
                </a:solidFill>
              </a:rPr>
              <a:t> 5: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AT" sz="1400" b="1" dirty="0" err="1"/>
              <a:t>Anticipate</a:t>
            </a:r>
            <a:r>
              <a:rPr lang="de-AT" sz="1400" b="1" dirty="0"/>
              <a:t> </a:t>
            </a:r>
            <a:r>
              <a:rPr lang="de-AT" sz="1400" b="1" dirty="0" err="1"/>
              <a:t>and</a:t>
            </a:r>
            <a:r>
              <a:rPr lang="de-AT" sz="1400" b="1" dirty="0"/>
              <a:t> </a:t>
            </a:r>
            <a:r>
              <a:rPr lang="de-AT" sz="1400" b="1" dirty="0" smtClean="0"/>
              <a:t>Interpret </a:t>
            </a:r>
            <a:r>
              <a:rPr lang="de-AT" sz="1400" dirty="0" err="1"/>
              <a:t>current</a:t>
            </a:r>
            <a:r>
              <a:rPr lang="de-AT" sz="1400" dirty="0"/>
              <a:t> </a:t>
            </a:r>
            <a:r>
              <a:rPr lang="de-AT" sz="1400" dirty="0" err="1"/>
              <a:t>issues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challenges</a:t>
            </a:r>
            <a:r>
              <a:rPr lang="de-AT" sz="1400" dirty="0"/>
              <a:t> of a </a:t>
            </a:r>
            <a:r>
              <a:rPr lang="de-AT" sz="1400" dirty="0" err="1"/>
              <a:t>world</a:t>
            </a:r>
            <a:r>
              <a:rPr lang="de-AT" sz="1400" dirty="0"/>
              <a:t> in </a:t>
            </a:r>
            <a:r>
              <a:rPr lang="de-AT" sz="1400" dirty="0" err="1"/>
              <a:t>transformation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social</a:t>
            </a:r>
            <a:r>
              <a:rPr lang="de-AT" sz="1400" dirty="0"/>
              <a:t> </a:t>
            </a:r>
            <a:r>
              <a:rPr lang="de-AT" sz="1400" dirty="0" err="1"/>
              <a:t>change</a:t>
            </a:r>
            <a:r>
              <a:rPr lang="de-AT" sz="1400" dirty="0"/>
              <a:t>. </a:t>
            </a:r>
            <a:r>
              <a:rPr lang="de-AT" sz="1400" dirty="0" err="1"/>
              <a:t>Develop</a:t>
            </a:r>
            <a:r>
              <a:rPr lang="de-AT" sz="1400" dirty="0"/>
              <a:t> a </a:t>
            </a:r>
            <a:r>
              <a:rPr lang="de-AT" sz="1400" dirty="0" err="1"/>
              <a:t>deep</a:t>
            </a:r>
            <a:r>
              <a:rPr lang="de-AT" sz="1400" dirty="0"/>
              <a:t> </a:t>
            </a:r>
            <a:r>
              <a:rPr lang="de-AT" sz="1400" dirty="0" err="1"/>
              <a:t>understanding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skills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create</a:t>
            </a:r>
            <a:r>
              <a:rPr lang="de-AT" sz="1400" dirty="0"/>
              <a:t> </a:t>
            </a:r>
            <a:r>
              <a:rPr lang="de-AT" sz="1400" dirty="0" err="1"/>
              <a:t>change</a:t>
            </a:r>
            <a:r>
              <a:rPr lang="de-AT" sz="1400" dirty="0"/>
              <a:t>, </a:t>
            </a:r>
            <a:r>
              <a:rPr lang="de-AT" sz="1400" dirty="0" err="1"/>
              <a:t>develop</a:t>
            </a:r>
            <a:r>
              <a:rPr lang="de-AT" sz="1400" dirty="0"/>
              <a:t> </a:t>
            </a:r>
            <a:r>
              <a:rPr lang="de-AT" sz="1400" dirty="0" err="1"/>
              <a:t>advocacy</a:t>
            </a:r>
            <a:r>
              <a:rPr lang="de-AT" sz="1400" dirty="0"/>
              <a:t>, </a:t>
            </a:r>
            <a:r>
              <a:rPr lang="de-AT" sz="1400" dirty="0" err="1"/>
              <a:t>leadership</a:t>
            </a:r>
            <a:r>
              <a:rPr lang="de-AT" sz="1400" dirty="0"/>
              <a:t>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authorship</a:t>
            </a:r>
            <a:r>
              <a:rPr lang="de-AT" sz="1400" dirty="0"/>
              <a:t> in </a:t>
            </a:r>
            <a:r>
              <a:rPr lang="de-AT" sz="1400" dirty="0" err="1"/>
              <a:t>and</a:t>
            </a:r>
            <a:r>
              <a:rPr lang="de-AT" sz="1400" dirty="0"/>
              <a:t> </a:t>
            </a:r>
            <a:r>
              <a:rPr lang="de-AT" sz="1400" dirty="0" err="1"/>
              <a:t>for</a:t>
            </a:r>
            <a:r>
              <a:rPr lang="de-AT" sz="1400" dirty="0"/>
              <a:t> </a:t>
            </a:r>
            <a:r>
              <a:rPr lang="de-AT" sz="1400" dirty="0" err="1"/>
              <a:t>sustainability</a:t>
            </a:r>
            <a:r>
              <a:rPr lang="de-AT" sz="1400" dirty="0"/>
              <a:t> </a:t>
            </a:r>
            <a:r>
              <a:rPr lang="de-AT" sz="1400" dirty="0" err="1"/>
              <a:t>communication</a:t>
            </a:r>
            <a:r>
              <a:rPr lang="de-AT" sz="1400" dirty="0"/>
              <a:t>.</a:t>
            </a:r>
            <a:endParaRPr lang="de-DE" sz="1400" dirty="0"/>
          </a:p>
          <a:p>
            <a:pPr>
              <a:lnSpc>
                <a:spcPct val="90000"/>
              </a:lnSpc>
              <a:buFontTx/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38620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E76D4-5D36-0B47-9825-D7FA7F85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5328F5-42A9-1C48-AC19-B861CF479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457200" indent="-457200">
              <a:buAutoNum type="alphaUcPeriod"/>
            </a:pPr>
            <a:r>
              <a:rPr lang="en-AU" dirty="0"/>
              <a:t>Learnings from CSR Communication</a:t>
            </a:r>
          </a:p>
          <a:p>
            <a:pPr marL="457200" indent="-457200">
              <a:buAutoNum type="alphaUcPeriod"/>
            </a:pPr>
            <a:r>
              <a:rPr lang="en-AU" dirty="0"/>
              <a:t>Reporting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452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A. </a:t>
            </a:r>
            <a:r>
              <a:rPr lang="de-AT" dirty="0" err="1"/>
              <a:t>Recap</a:t>
            </a:r>
            <a:r>
              <a:rPr lang="de-AT" dirty="0"/>
              <a:t>: </a:t>
            </a:r>
            <a:r>
              <a:rPr lang="de-AT" dirty="0" err="1"/>
              <a:t>organizations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communication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/>
              <a:t>Management </a:t>
            </a:r>
            <a:r>
              <a:rPr lang="de-AT" dirty="0" err="1"/>
              <a:t>communication</a:t>
            </a:r>
            <a:endParaRPr lang="de-AT" dirty="0"/>
          </a:p>
          <a:p>
            <a:r>
              <a:rPr lang="de-AT" dirty="0"/>
              <a:t>Public Relations</a:t>
            </a:r>
          </a:p>
          <a:p>
            <a:r>
              <a:rPr lang="de-AT" dirty="0" err="1"/>
              <a:t>Organizational</a:t>
            </a:r>
            <a:r>
              <a:rPr lang="de-AT" dirty="0"/>
              <a:t> </a:t>
            </a:r>
            <a:r>
              <a:rPr lang="de-AT" dirty="0" err="1"/>
              <a:t>communication</a:t>
            </a:r>
            <a:endParaRPr lang="de-AT" dirty="0"/>
          </a:p>
          <a:p>
            <a:r>
              <a:rPr lang="de-AT" dirty="0"/>
              <a:t>Marketing </a:t>
            </a:r>
            <a:r>
              <a:rPr lang="de-AT" dirty="0" err="1"/>
              <a:t>communication</a:t>
            </a:r>
            <a:endParaRPr lang="de-AT" dirty="0"/>
          </a:p>
          <a:p>
            <a:r>
              <a:rPr lang="de-AT" dirty="0"/>
              <a:t>Reputation </a:t>
            </a:r>
            <a:r>
              <a:rPr lang="de-AT" dirty="0" err="1"/>
              <a:t>management</a:t>
            </a:r>
            <a:endParaRPr lang="de-AT" dirty="0"/>
          </a:p>
          <a:p>
            <a:r>
              <a:rPr lang="de-AT" dirty="0" err="1"/>
              <a:t>Rhetoric</a:t>
            </a:r>
            <a:endParaRPr lang="de-AT" dirty="0"/>
          </a:p>
          <a:p>
            <a:r>
              <a:rPr lang="de-AT" dirty="0"/>
              <a:t>CSR Communication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0926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B. Learnings from CSR Communication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CSR Communication perspectives</a:t>
            </a:r>
          </a:p>
          <a:p>
            <a:r>
              <a:rPr lang="en-US" dirty="0"/>
              <a:t>Instrumental approaches (communication of CSR as means to the end of profits) </a:t>
            </a:r>
            <a:r>
              <a:rPr lang="da-DK" sz="1600" dirty="0"/>
              <a:t>(</a:t>
            </a:r>
            <a:r>
              <a:rPr lang="da-DK" sz="1600" dirty="0" err="1"/>
              <a:t>Friedman</a:t>
            </a:r>
            <a:r>
              <a:rPr lang="da-DK" sz="1600" dirty="0"/>
              <a:t> 1970; Porter &amp; Kramer 2002; 2006)</a:t>
            </a:r>
          </a:p>
          <a:p>
            <a:r>
              <a:rPr lang="en-US" dirty="0"/>
              <a:t>Integrative approaches (CSR = integration of social demands) </a:t>
            </a:r>
            <a:r>
              <a:rPr lang="en-US" sz="1700" dirty="0"/>
              <a:t>(Sethi1975; Preston &amp; Post, 1975; Mitchell et al., 1997; Carroll, 1979)</a:t>
            </a:r>
          </a:p>
          <a:p>
            <a:r>
              <a:rPr lang="en-US" dirty="0"/>
              <a:t>Ethical approaches (CSR = ethical values/obligation) </a:t>
            </a:r>
            <a:r>
              <a:rPr lang="en-US" sz="1700" dirty="0"/>
              <a:t>(Freeman, 1984; </a:t>
            </a:r>
            <a:r>
              <a:rPr lang="de-AT" sz="1700" dirty="0"/>
              <a:t>Brundtland Report 1987)</a:t>
            </a:r>
          </a:p>
          <a:p>
            <a:r>
              <a:rPr lang="en-US" dirty="0"/>
              <a:t>Political approaches (CSR = social duties/rights &amp; participation in a </a:t>
            </a:r>
            <a:r>
              <a:rPr lang="de-AT" dirty="0" err="1"/>
              <a:t>certain</a:t>
            </a:r>
            <a:r>
              <a:rPr lang="de-AT" dirty="0"/>
              <a:t> </a:t>
            </a:r>
            <a:r>
              <a:rPr lang="de-AT" dirty="0" err="1"/>
              <a:t>social</a:t>
            </a:r>
            <a:r>
              <a:rPr lang="de-AT" dirty="0"/>
              <a:t> </a:t>
            </a:r>
            <a:r>
              <a:rPr lang="de-AT" dirty="0" err="1"/>
              <a:t>cooperation</a:t>
            </a:r>
            <a:r>
              <a:rPr lang="de-AT" dirty="0"/>
              <a:t>)</a:t>
            </a:r>
            <a:r>
              <a:rPr lang="de-AT" sz="2400" dirty="0"/>
              <a:t> </a:t>
            </a:r>
            <a:r>
              <a:rPr lang="de-AT" sz="1900" dirty="0"/>
              <a:t>(Davis 1960; Donaldson &amp; </a:t>
            </a:r>
            <a:r>
              <a:rPr lang="de-AT" sz="1900" dirty="0" err="1"/>
              <a:t>Dunfee</a:t>
            </a:r>
            <a:r>
              <a:rPr lang="de-AT" sz="1900" dirty="0"/>
              <a:t> 1994; Andriof &amp; </a:t>
            </a:r>
            <a:r>
              <a:rPr lang="de-AT" sz="1900" dirty="0" err="1"/>
              <a:t>McIntosh</a:t>
            </a:r>
            <a:r>
              <a:rPr lang="de-AT" sz="1900" dirty="0"/>
              <a:t> 2001; Matten &amp; Crane 2005; </a:t>
            </a:r>
            <a:r>
              <a:rPr lang="de-AT" sz="1900" dirty="0" err="1"/>
              <a:t>Garriga</a:t>
            </a:r>
            <a:r>
              <a:rPr lang="de-AT" sz="1900" dirty="0"/>
              <a:t> &amp; </a:t>
            </a:r>
            <a:r>
              <a:rPr lang="de-AT" sz="1900" dirty="0" err="1"/>
              <a:t>Melé</a:t>
            </a:r>
            <a:r>
              <a:rPr lang="de-AT" sz="1900" dirty="0"/>
              <a:t> 2004)</a:t>
            </a:r>
          </a:p>
          <a:p>
            <a:r>
              <a:rPr lang="en-US" dirty="0"/>
              <a:t>Network communication, participatory and constitutive approaches </a:t>
            </a:r>
            <a:r>
              <a:rPr lang="en-US" sz="1600" dirty="0"/>
              <a:t>(</a:t>
            </a:r>
            <a:r>
              <a:rPr lang="fr-FR" sz="1600" dirty="0" err="1"/>
              <a:t>Golob</a:t>
            </a:r>
            <a:r>
              <a:rPr lang="fr-FR" sz="1600" dirty="0"/>
              <a:t> et al. 2013; </a:t>
            </a:r>
            <a:r>
              <a:rPr lang="de-AT" sz="1600" dirty="0"/>
              <a:t>Schultz et al. 2013; </a:t>
            </a:r>
            <a:r>
              <a:rPr lang="de-AT" sz="1600" dirty="0" err="1"/>
              <a:t>Morsing</a:t>
            </a:r>
            <a:r>
              <a:rPr lang="de-AT" sz="1600" dirty="0"/>
              <a:t>, 2017; </a:t>
            </a:r>
            <a:r>
              <a:rPr lang="de-AT" sz="1600" dirty="0" err="1"/>
              <a:t>Elving</a:t>
            </a:r>
            <a:r>
              <a:rPr lang="de-AT" sz="1600" dirty="0"/>
              <a:t> et al., 2015)</a:t>
            </a:r>
          </a:p>
          <a:p>
            <a:endParaRPr lang="de-AT" sz="17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0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35" y="2492896"/>
            <a:ext cx="11437316" cy="34179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B. Learnings from CSR Communication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CSR Communication perspectives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fik 4" descr="Sonnenbrille">
            <a:extLst>
              <a:ext uri="{FF2B5EF4-FFF2-40B4-BE49-F238E27FC236}">
                <a16:creationId xmlns:a16="http://schemas.microsoft.com/office/drawing/2014/main" id="{544931D6-38D3-694A-898A-42C0C85FA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8168" y="2852936"/>
            <a:ext cx="914400" cy="914400"/>
          </a:xfrm>
          <a:prstGeom prst="rect">
            <a:avLst/>
          </a:prstGeom>
        </p:spPr>
      </p:pic>
      <p:pic>
        <p:nvPicPr>
          <p:cNvPr id="6" name="Grafik 5" descr="Sonnenbrille">
            <a:extLst>
              <a:ext uri="{FF2B5EF4-FFF2-40B4-BE49-F238E27FC236}">
                <a16:creationId xmlns:a16="http://schemas.microsoft.com/office/drawing/2014/main" id="{78A802B9-42E2-EE49-8BD9-3D2844B4E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60193" y="4582003"/>
            <a:ext cx="914400" cy="914400"/>
          </a:xfrm>
          <a:prstGeom prst="rect">
            <a:avLst/>
          </a:prstGeom>
        </p:spPr>
      </p:pic>
      <p:pic>
        <p:nvPicPr>
          <p:cNvPr id="7" name="Grafik 6" descr="Sonnenbrille">
            <a:extLst>
              <a:ext uri="{FF2B5EF4-FFF2-40B4-BE49-F238E27FC236}">
                <a16:creationId xmlns:a16="http://schemas.microsoft.com/office/drawing/2014/main" id="{DED6E87F-4263-224F-8638-9C53A16BEE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63424" y="5197235"/>
            <a:ext cx="914400" cy="914400"/>
          </a:xfrm>
          <a:prstGeom prst="rect">
            <a:avLst/>
          </a:prstGeom>
        </p:spPr>
      </p:pic>
      <p:pic>
        <p:nvPicPr>
          <p:cNvPr id="8" name="Grafik 7" descr="Sonnenbrille">
            <a:extLst>
              <a:ext uri="{FF2B5EF4-FFF2-40B4-BE49-F238E27FC236}">
                <a16:creationId xmlns:a16="http://schemas.microsoft.com/office/drawing/2014/main" id="{00D270C8-0026-8642-8C5C-D3383EBF1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7808" y="3870951"/>
            <a:ext cx="914400" cy="914400"/>
          </a:xfrm>
          <a:prstGeom prst="rect">
            <a:avLst/>
          </a:prstGeom>
        </p:spPr>
      </p:pic>
      <p:pic>
        <p:nvPicPr>
          <p:cNvPr id="9" name="Grafik 8" descr="Sonnenbrille">
            <a:extLst>
              <a:ext uri="{FF2B5EF4-FFF2-40B4-BE49-F238E27FC236}">
                <a16:creationId xmlns:a16="http://schemas.microsoft.com/office/drawing/2014/main" id="{B45C9E3C-E231-1644-89D2-ED8941E65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15191" y="3972713"/>
            <a:ext cx="914400" cy="9144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23392" y="6411357"/>
            <a:ext cx="4752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Icon made by </a:t>
            </a:r>
            <a:r>
              <a:rPr lang="en-US" sz="1000" dirty="0" smtClean="0"/>
              <a:t>Raj Dev </a:t>
            </a:r>
            <a:r>
              <a:rPr lang="en-US" sz="1000" dirty="0"/>
              <a:t>from www.freeicons.io 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32543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B. Learnings from CSR Communication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CSR Communication perspectives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Grafik 7" descr="Sonnenbrille">
            <a:extLst>
              <a:ext uri="{FF2B5EF4-FFF2-40B4-BE49-F238E27FC236}">
                <a16:creationId xmlns:a16="http://schemas.microsoft.com/office/drawing/2014/main" id="{00D270C8-0026-8642-8C5C-D3383EBF1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0851" y="1907556"/>
            <a:ext cx="914400" cy="914400"/>
          </a:xfrm>
          <a:prstGeom prst="rect">
            <a:avLst/>
          </a:prstGeom>
        </p:spPr>
      </p:pic>
      <p:pic>
        <p:nvPicPr>
          <p:cNvPr id="9" name="Grafik 8" descr="Sonnenbrille">
            <a:extLst>
              <a:ext uri="{FF2B5EF4-FFF2-40B4-BE49-F238E27FC236}">
                <a16:creationId xmlns:a16="http://schemas.microsoft.com/office/drawing/2014/main" id="{B45C9E3C-E231-1644-89D2-ED8941E656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67772" y="1916832"/>
            <a:ext cx="914400" cy="9144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500DC45-771B-DE41-85D4-88DDE599BAF9}"/>
              </a:ext>
            </a:extLst>
          </p:cNvPr>
          <p:cNvSpPr txBox="1"/>
          <p:nvPr/>
        </p:nvSpPr>
        <p:spPr>
          <a:xfrm>
            <a:off x="4007768" y="57332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EA0B1C7-2FE0-344C-B2F0-3AF1476258E0}"/>
              </a:ext>
            </a:extLst>
          </p:cNvPr>
          <p:cNvSpPr txBox="1"/>
          <p:nvPr/>
        </p:nvSpPr>
        <p:spPr>
          <a:xfrm>
            <a:off x="6571897" y="57332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Response, Involvement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3392" y="6411357"/>
            <a:ext cx="4752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Icon made by </a:t>
            </a:r>
            <a:r>
              <a:rPr lang="en-US" sz="1000" dirty="0" smtClean="0"/>
              <a:t>Raj Dev </a:t>
            </a:r>
            <a:r>
              <a:rPr lang="en-US" sz="1000" dirty="0"/>
              <a:t>from www.freeicons.io </a:t>
            </a:r>
            <a:endParaRPr lang="de-DE" sz="1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77" y="2695032"/>
            <a:ext cx="8177032" cy="289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82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B. </a:t>
            </a:r>
            <a:r>
              <a:rPr lang="de-AT" dirty="0" err="1"/>
              <a:t>Learnings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CSR Communication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CSR Communication &amp; Stakeholder Relations</a:t>
            </a:r>
          </a:p>
          <a:p>
            <a:r>
              <a:rPr lang="en-GB" dirty="0"/>
              <a:t>CSR communication: “process of anticipation stakeholder’s expectations, articulation of CSR policy and managing different … tools designed to provide true and transparent information about a company`s or a brand`s integration of its business operations, social and environmental concerns, and interactions with stakeholders” </a:t>
            </a:r>
            <a:r>
              <a:rPr lang="en-GB" i="1" dirty="0"/>
              <a:t>(</a:t>
            </a:r>
            <a:r>
              <a:rPr lang="en-GB" i="1" dirty="0" err="1"/>
              <a:t>Podnar</a:t>
            </a:r>
            <a:r>
              <a:rPr lang="en-GB" i="1" dirty="0"/>
              <a:t>, 2008: 85)</a:t>
            </a:r>
            <a:r>
              <a:rPr lang="en-GB" dirty="0"/>
              <a:t> </a:t>
            </a:r>
          </a:p>
          <a:p>
            <a:r>
              <a:rPr lang="en-GB" dirty="0"/>
              <a:t>Integrative perspective on CSR communication: “harmonization of all CSR-related communication strategies and activities” </a:t>
            </a:r>
            <a:r>
              <a:rPr lang="en-GB" i="1" dirty="0"/>
              <a:t>(Diehl et al., 2017)</a:t>
            </a:r>
            <a:endParaRPr lang="de-AT" i="1" dirty="0"/>
          </a:p>
          <a:p>
            <a:r>
              <a:rPr lang="en-GB" dirty="0"/>
              <a:t>Information, response, and involvement as “guides” for communication management </a:t>
            </a:r>
            <a:r>
              <a:rPr lang="en-GB" i="1" dirty="0"/>
              <a:t>(Morsing, 2017; Morsing &amp; Schultz, 2006; </a:t>
            </a:r>
            <a:r>
              <a:rPr lang="en-GB" i="1" dirty="0" err="1"/>
              <a:t>Grunig</a:t>
            </a:r>
            <a:r>
              <a:rPr lang="en-GB" i="1" dirty="0"/>
              <a:t> &amp; Hunt, 1984)</a:t>
            </a:r>
            <a:r>
              <a:rPr lang="de-AT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664288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832</Words>
  <Application>Microsoft Office PowerPoint</Application>
  <PresentationFormat>Breitbild</PresentationFormat>
  <Paragraphs>90</Paragraphs>
  <Slides>16</Slides>
  <Notes>4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Larissa-Design</vt:lpstr>
      <vt:lpstr>Communication of Sustainability</vt:lpstr>
      <vt:lpstr>Where are we?</vt:lpstr>
      <vt:lpstr>Learning outcomes</vt:lpstr>
      <vt:lpstr>Overview</vt:lpstr>
      <vt:lpstr>A. Recap: organizations and communication</vt:lpstr>
      <vt:lpstr>B. Learnings from CSR Communication</vt:lpstr>
      <vt:lpstr>B. Learnings from CSR Communication</vt:lpstr>
      <vt:lpstr>B. Learnings from CSR Communication</vt:lpstr>
      <vt:lpstr>B. Learnings from CSR Communication</vt:lpstr>
      <vt:lpstr>C. Reporting</vt:lpstr>
      <vt:lpstr>C. Reporting</vt:lpstr>
      <vt:lpstr>C. Reporting</vt:lpstr>
      <vt:lpstr>C. Reporting</vt:lpstr>
      <vt:lpstr>C. Reporting</vt:lpstr>
      <vt:lpstr>C. Reporting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zmml</dc:creator>
  <cp:lastModifiedBy>Windows-Benutzer</cp:lastModifiedBy>
  <cp:revision>310</cp:revision>
  <cp:lastPrinted>2022-01-18T05:17:46Z</cp:lastPrinted>
  <dcterms:created xsi:type="dcterms:W3CDTF">2011-07-07T10:45:47Z</dcterms:created>
  <dcterms:modified xsi:type="dcterms:W3CDTF">2023-08-29T11:59:14Z</dcterms:modified>
</cp:coreProperties>
</file>