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2"/>
  </p:notesMasterIdLst>
  <p:handoutMasterIdLst>
    <p:handoutMasterId r:id="rId33"/>
  </p:handoutMasterIdLst>
  <p:sldIdLst>
    <p:sldId id="347" r:id="rId2"/>
    <p:sldId id="348" r:id="rId3"/>
    <p:sldId id="349" r:id="rId4"/>
    <p:sldId id="457" r:id="rId5"/>
    <p:sldId id="377" r:id="rId6"/>
    <p:sldId id="378" r:id="rId7"/>
    <p:sldId id="380" r:id="rId8"/>
    <p:sldId id="382" r:id="rId9"/>
    <p:sldId id="293" r:id="rId10"/>
    <p:sldId id="386" r:id="rId11"/>
    <p:sldId id="292" r:id="rId12"/>
    <p:sldId id="364" r:id="rId13"/>
    <p:sldId id="296" r:id="rId14"/>
    <p:sldId id="458" r:id="rId15"/>
    <p:sldId id="356" r:id="rId16"/>
    <p:sldId id="459" r:id="rId17"/>
    <p:sldId id="460" r:id="rId18"/>
    <p:sldId id="304" r:id="rId19"/>
    <p:sldId id="461" r:id="rId20"/>
    <p:sldId id="462" r:id="rId21"/>
    <p:sldId id="463" r:id="rId22"/>
    <p:sldId id="464" r:id="rId23"/>
    <p:sldId id="465" r:id="rId24"/>
    <p:sldId id="466" r:id="rId25"/>
    <p:sldId id="361" r:id="rId26"/>
    <p:sldId id="467" r:id="rId27"/>
    <p:sldId id="468" r:id="rId28"/>
    <p:sldId id="469" r:id="rId29"/>
    <p:sldId id="470" r:id="rId30"/>
    <p:sldId id="471" r:id="rId3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-Benutzer" initials="W" lastIdx="2" clrIdx="0">
    <p:extLst>
      <p:ext uri="{19B8F6BF-5375-455C-9EA6-DF929625EA0E}">
        <p15:presenceInfo xmlns:p15="http://schemas.microsoft.com/office/powerpoint/2012/main" userId="Windows-Benutz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D694"/>
    <a:srgbClr val="00664B"/>
    <a:srgbClr val="BEBC32"/>
    <a:srgbClr val="861A59"/>
    <a:srgbClr val="95843F"/>
    <a:srgbClr val="FFFFFF"/>
    <a:srgbClr val="6CB8D8"/>
    <a:srgbClr val="DFC638"/>
    <a:srgbClr val="A99090"/>
    <a:srgbClr val="3B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59" autoAdjust="0"/>
    <p:restoredTop sz="82515" autoAdjust="0"/>
  </p:normalViewPr>
  <p:slideViewPr>
    <p:cSldViewPr>
      <p:cViewPr varScale="1">
        <p:scale>
          <a:sx n="50" d="100"/>
          <a:sy n="50" d="100"/>
        </p:scale>
        <p:origin x="1506" y="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2733" y="33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85ABE7-48C5-2346-8894-50CB11E087F7}" type="doc">
      <dgm:prSet loTypeId="urn:microsoft.com/office/officeart/2005/8/layout/gear1" loCatId="" qsTypeId="urn:microsoft.com/office/officeart/2005/8/quickstyle/simple2" qsCatId="simple" csTypeId="urn:microsoft.com/office/officeart/2005/8/colors/colorful3" csCatId="colorful" phldr="1"/>
      <dgm:spPr/>
    </dgm:pt>
    <dgm:pt modelId="{5E4A445C-209D-3844-9B95-577576881B65}">
      <dgm:prSet phldrT="[Text]"/>
      <dgm:spPr/>
      <dgm:t>
        <a:bodyPr/>
        <a:lstStyle/>
        <a:p>
          <a:r>
            <a:rPr lang="de-DE" dirty="0"/>
            <a:t>Media/Public </a:t>
          </a:r>
          <a:r>
            <a:rPr lang="de-DE" dirty="0" err="1"/>
            <a:t>discourses</a:t>
          </a:r>
          <a:endParaRPr lang="de-DE" dirty="0"/>
        </a:p>
      </dgm:t>
    </dgm:pt>
    <dgm:pt modelId="{0A76BAC3-5051-2443-B976-F81F241303C1}" type="parTrans" cxnId="{E99C8096-BDD5-D640-9F80-70304C0E387D}">
      <dgm:prSet/>
      <dgm:spPr/>
      <dgm:t>
        <a:bodyPr/>
        <a:lstStyle/>
        <a:p>
          <a:endParaRPr lang="de-DE"/>
        </a:p>
      </dgm:t>
    </dgm:pt>
    <dgm:pt modelId="{3FEDB615-4789-2849-8E4D-79FD1FB0620D}" type="sibTrans" cxnId="{E99C8096-BDD5-D640-9F80-70304C0E387D}">
      <dgm:prSet/>
      <dgm:spPr/>
      <dgm:t>
        <a:bodyPr/>
        <a:lstStyle/>
        <a:p>
          <a:endParaRPr lang="de-DE"/>
        </a:p>
      </dgm:t>
    </dgm:pt>
    <dgm:pt modelId="{47B6AFDA-180E-1945-9BB5-90739238CFBD}">
      <dgm:prSet phldrT="[Text]"/>
      <dgm:spPr/>
      <dgm:t>
        <a:bodyPr/>
        <a:lstStyle/>
        <a:p>
          <a:r>
            <a:rPr lang="de-DE" dirty="0"/>
            <a:t>Public Relations &amp; Marketing </a:t>
          </a:r>
        </a:p>
      </dgm:t>
    </dgm:pt>
    <dgm:pt modelId="{7E4094A5-B887-D24F-9549-30F37561B41B}" type="parTrans" cxnId="{428FA2E8-F384-A64B-8448-190722014614}">
      <dgm:prSet/>
      <dgm:spPr/>
      <dgm:t>
        <a:bodyPr/>
        <a:lstStyle/>
        <a:p>
          <a:endParaRPr lang="de-DE"/>
        </a:p>
      </dgm:t>
    </dgm:pt>
    <dgm:pt modelId="{DA76C4C5-F457-CA47-872E-986CFEC72709}" type="sibTrans" cxnId="{428FA2E8-F384-A64B-8448-190722014614}">
      <dgm:prSet/>
      <dgm:spPr/>
      <dgm:t>
        <a:bodyPr/>
        <a:lstStyle/>
        <a:p>
          <a:endParaRPr lang="de-DE"/>
        </a:p>
      </dgm:t>
    </dgm:pt>
    <dgm:pt modelId="{1303B95F-A745-A541-BC12-7D7C3282C50D}">
      <dgm:prSet phldrT="[Text]"/>
      <dgm:spPr/>
      <dgm:t>
        <a:bodyPr/>
        <a:lstStyle/>
        <a:p>
          <a:r>
            <a:rPr lang="de-DE" dirty="0" err="1"/>
            <a:t>Organizational</a:t>
          </a:r>
          <a:r>
            <a:rPr lang="de-DE" dirty="0"/>
            <a:t> </a:t>
          </a:r>
          <a:r>
            <a:rPr lang="de-DE" dirty="0" err="1"/>
            <a:t>communication</a:t>
          </a:r>
          <a:endParaRPr lang="de-DE" dirty="0"/>
        </a:p>
      </dgm:t>
    </dgm:pt>
    <dgm:pt modelId="{417A6B45-49E6-1042-BC97-8A68B65D764B}" type="parTrans" cxnId="{CC7A4397-E0F0-8F45-B7C8-DC3B7EBC811C}">
      <dgm:prSet/>
      <dgm:spPr/>
      <dgm:t>
        <a:bodyPr/>
        <a:lstStyle/>
        <a:p>
          <a:endParaRPr lang="de-DE"/>
        </a:p>
      </dgm:t>
    </dgm:pt>
    <dgm:pt modelId="{7D720D95-83E6-7342-8975-E5435DBA0E30}" type="sibTrans" cxnId="{CC7A4397-E0F0-8F45-B7C8-DC3B7EBC811C}">
      <dgm:prSet/>
      <dgm:spPr/>
      <dgm:t>
        <a:bodyPr/>
        <a:lstStyle/>
        <a:p>
          <a:endParaRPr lang="de-DE"/>
        </a:p>
      </dgm:t>
    </dgm:pt>
    <dgm:pt modelId="{C42E2188-9F4A-C54A-B0E6-F9E97322CE29}" type="pres">
      <dgm:prSet presAssocID="{8085ABE7-48C5-2346-8894-50CB11E087F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BEC0529-1C56-D248-862A-01268252A7DC}" type="pres">
      <dgm:prSet presAssocID="{5E4A445C-209D-3844-9B95-577576881B65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F51A136-73B0-1D4F-9740-BDD8B98C998F}" type="pres">
      <dgm:prSet presAssocID="{5E4A445C-209D-3844-9B95-577576881B65}" presName="gear1srcNode" presStyleLbl="node1" presStyleIdx="0" presStyleCnt="3"/>
      <dgm:spPr/>
      <dgm:t>
        <a:bodyPr/>
        <a:lstStyle/>
        <a:p>
          <a:endParaRPr lang="de-DE"/>
        </a:p>
      </dgm:t>
    </dgm:pt>
    <dgm:pt modelId="{EB0A2ED5-C09B-6944-B25F-3B163CE5B078}" type="pres">
      <dgm:prSet presAssocID="{5E4A445C-209D-3844-9B95-577576881B65}" presName="gear1dstNode" presStyleLbl="node1" presStyleIdx="0" presStyleCnt="3"/>
      <dgm:spPr/>
      <dgm:t>
        <a:bodyPr/>
        <a:lstStyle/>
        <a:p>
          <a:endParaRPr lang="de-DE"/>
        </a:p>
      </dgm:t>
    </dgm:pt>
    <dgm:pt modelId="{E632EED7-23AD-D44F-A62F-BF65DE41B6EC}" type="pres">
      <dgm:prSet presAssocID="{47B6AFDA-180E-1945-9BB5-90739238CFBD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8F8355C-BFC8-BB46-B4EE-B61D5569000B}" type="pres">
      <dgm:prSet presAssocID="{47B6AFDA-180E-1945-9BB5-90739238CFBD}" presName="gear2srcNode" presStyleLbl="node1" presStyleIdx="1" presStyleCnt="3"/>
      <dgm:spPr/>
      <dgm:t>
        <a:bodyPr/>
        <a:lstStyle/>
        <a:p>
          <a:endParaRPr lang="de-DE"/>
        </a:p>
      </dgm:t>
    </dgm:pt>
    <dgm:pt modelId="{0B4A654A-23F9-EE4A-82EC-D61E0E594095}" type="pres">
      <dgm:prSet presAssocID="{47B6AFDA-180E-1945-9BB5-90739238CFBD}" presName="gear2dstNode" presStyleLbl="node1" presStyleIdx="1" presStyleCnt="3"/>
      <dgm:spPr/>
      <dgm:t>
        <a:bodyPr/>
        <a:lstStyle/>
        <a:p>
          <a:endParaRPr lang="de-DE"/>
        </a:p>
      </dgm:t>
    </dgm:pt>
    <dgm:pt modelId="{598B3821-03E9-AD44-A8DA-F2C8CCF33DEA}" type="pres">
      <dgm:prSet presAssocID="{1303B95F-A745-A541-BC12-7D7C3282C50D}" presName="gear3" presStyleLbl="node1" presStyleIdx="2" presStyleCnt="3"/>
      <dgm:spPr/>
      <dgm:t>
        <a:bodyPr/>
        <a:lstStyle/>
        <a:p>
          <a:endParaRPr lang="de-DE"/>
        </a:p>
      </dgm:t>
    </dgm:pt>
    <dgm:pt modelId="{7442C3DF-CFA8-8646-A4B7-764E3C9E5B67}" type="pres">
      <dgm:prSet presAssocID="{1303B95F-A745-A541-BC12-7D7C3282C50D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856DABC-B03D-AC41-83BB-920B015C5056}" type="pres">
      <dgm:prSet presAssocID="{1303B95F-A745-A541-BC12-7D7C3282C50D}" presName="gear3srcNode" presStyleLbl="node1" presStyleIdx="2" presStyleCnt="3"/>
      <dgm:spPr/>
      <dgm:t>
        <a:bodyPr/>
        <a:lstStyle/>
        <a:p>
          <a:endParaRPr lang="de-DE"/>
        </a:p>
      </dgm:t>
    </dgm:pt>
    <dgm:pt modelId="{0CAC949D-767C-2149-BD4C-99FD5AA1B463}" type="pres">
      <dgm:prSet presAssocID="{1303B95F-A745-A541-BC12-7D7C3282C50D}" presName="gear3dstNode" presStyleLbl="node1" presStyleIdx="2" presStyleCnt="3"/>
      <dgm:spPr/>
      <dgm:t>
        <a:bodyPr/>
        <a:lstStyle/>
        <a:p>
          <a:endParaRPr lang="de-DE"/>
        </a:p>
      </dgm:t>
    </dgm:pt>
    <dgm:pt modelId="{B9E5CB73-A12B-CC41-98BA-155129FFF4F6}" type="pres">
      <dgm:prSet presAssocID="{3FEDB615-4789-2849-8E4D-79FD1FB0620D}" presName="connector1" presStyleLbl="sibTrans2D1" presStyleIdx="0" presStyleCnt="3"/>
      <dgm:spPr/>
      <dgm:t>
        <a:bodyPr/>
        <a:lstStyle/>
        <a:p>
          <a:endParaRPr lang="de-DE"/>
        </a:p>
      </dgm:t>
    </dgm:pt>
    <dgm:pt modelId="{62E73EA2-74A8-8547-9FA3-E9A6172528F2}" type="pres">
      <dgm:prSet presAssocID="{DA76C4C5-F457-CA47-872E-986CFEC72709}" presName="connector2" presStyleLbl="sibTrans2D1" presStyleIdx="1" presStyleCnt="3"/>
      <dgm:spPr/>
      <dgm:t>
        <a:bodyPr/>
        <a:lstStyle/>
        <a:p>
          <a:endParaRPr lang="de-DE"/>
        </a:p>
      </dgm:t>
    </dgm:pt>
    <dgm:pt modelId="{9805A11D-869B-9A45-8AE8-9BE9856D2D72}" type="pres">
      <dgm:prSet presAssocID="{7D720D95-83E6-7342-8975-E5435DBA0E30}" presName="connector3" presStyleLbl="sibTrans2D1" presStyleIdx="2" presStyleCnt="3"/>
      <dgm:spPr/>
      <dgm:t>
        <a:bodyPr/>
        <a:lstStyle/>
        <a:p>
          <a:endParaRPr lang="de-DE"/>
        </a:p>
      </dgm:t>
    </dgm:pt>
  </dgm:ptLst>
  <dgm:cxnLst>
    <dgm:cxn modelId="{B96D3466-D61E-3A41-8B63-80810315FF65}" type="presOf" srcId="{1303B95F-A745-A541-BC12-7D7C3282C50D}" destId="{598B3821-03E9-AD44-A8DA-F2C8CCF33DEA}" srcOrd="0" destOrd="0" presId="urn:microsoft.com/office/officeart/2005/8/layout/gear1"/>
    <dgm:cxn modelId="{718CFBD6-9BCE-6B41-8CCD-2BB026D67DA8}" type="presOf" srcId="{47B6AFDA-180E-1945-9BB5-90739238CFBD}" destId="{0B4A654A-23F9-EE4A-82EC-D61E0E594095}" srcOrd="2" destOrd="0" presId="urn:microsoft.com/office/officeart/2005/8/layout/gear1"/>
    <dgm:cxn modelId="{18A8BEFB-CB59-2243-A799-EF90C1FDD003}" type="presOf" srcId="{8085ABE7-48C5-2346-8894-50CB11E087F7}" destId="{C42E2188-9F4A-C54A-B0E6-F9E97322CE29}" srcOrd="0" destOrd="0" presId="urn:microsoft.com/office/officeart/2005/8/layout/gear1"/>
    <dgm:cxn modelId="{F611985B-1B9F-0E45-B571-AE6D8E0A049A}" type="presOf" srcId="{7D720D95-83E6-7342-8975-E5435DBA0E30}" destId="{9805A11D-869B-9A45-8AE8-9BE9856D2D72}" srcOrd="0" destOrd="0" presId="urn:microsoft.com/office/officeart/2005/8/layout/gear1"/>
    <dgm:cxn modelId="{F74CD8B4-5743-9441-A0B1-93653C39ADCF}" type="presOf" srcId="{5E4A445C-209D-3844-9B95-577576881B65}" destId="{3F51A136-73B0-1D4F-9740-BDD8B98C998F}" srcOrd="1" destOrd="0" presId="urn:microsoft.com/office/officeart/2005/8/layout/gear1"/>
    <dgm:cxn modelId="{50BBBAF7-1B88-C84F-AF84-A80A6AB85635}" type="presOf" srcId="{1303B95F-A745-A541-BC12-7D7C3282C50D}" destId="{0CAC949D-767C-2149-BD4C-99FD5AA1B463}" srcOrd="3" destOrd="0" presId="urn:microsoft.com/office/officeart/2005/8/layout/gear1"/>
    <dgm:cxn modelId="{2B77F94D-80F4-E34F-BFD3-CD4ED2B6A3E8}" type="presOf" srcId="{1303B95F-A745-A541-BC12-7D7C3282C50D}" destId="{7442C3DF-CFA8-8646-A4B7-764E3C9E5B67}" srcOrd="1" destOrd="0" presId="urn:microsoft.com/office/officeart/2005/8/layout/gear1"/>
    <dgm:cxn modelId="{428FA2E8-F384-A64B-8448-190722014614}" srcId="{8085ABE7-48C5-2346-8894-50CB11E087F7}" destId="{47B6AFDA-180E-1945-9BB5-90739238CFBD}" srcOrd="1" destOrd="0" parTransId="{7E4094A5-B887-D24F-9549-30F37561B41B}" sibTransId="{DA76C4C5-F457-CA47-872E-986CFEC72709}"/>
    <dgm:cxn modelId="{2C4A2BA1-B624-A14C-AE8E-A0D788178876}" type="presOf" srcId="{3FEDB615-4789-2849-8E4D-79FD1FB0620D}" destId="{B9E5CB73-A12B-CC41-98BA-155129FFF4F6}" srcOrd="0" destOrd="0" presId="urn:microsoft.com/office/officeart/2005/8/layout/gear1"/>
    <dgm:cxn modelId="{FDBFE978-EE9C-E549-BC85-3E5548359EE3}" type="presOf" srcId="{1303B95F-A745-A541-BC12-7D7C3282C50D}" destId="{A856DABC-B03D-AC41-83BB-920B015C5056}" srcOrd="2" destOrd="0" presId="urn:microsoft.com/office/officeart/2005/8/layout/gear1"/>
    <dgm:cxn modelId="{E99C8096-BDD5-D640-9F80-70304C0E387D}" srcId="{8085ABE7-48C5-2346-8894-50CB11E087F7}" destId="{5E4A445C-209D-3844-9B95-577576881B65}" srcOrd="0" destOrd="0" parTransId="{0A76BAC3-5051-2443-B976-F81F241303C1}" sibTransId="{3FEDB615-4789-2849-8E4D-79FD1FB0620D}"/>
    <dgm:cxn modelId="{9CCAD84B-2000-8F47-9522-FFE45EBB902E}" type="presOf" srcId="{DA76C4C5-F457-CA47-872E-986CFEC72709}" destId="{62E73EA2-74A8-8547-9FA3-E9A6172528F2}" srcOrd="0" destOrd="0" presId="urn:microsoft.com/office/officeart/2005/8/layout/gear1"/>
    <dgm:cxn modelId="{16BE6257-4EB1-6740-BF24-1B4FDD2F56CA}" type="presOf" srcId="{5E4A445C-209D-3844-9B95-577576881B65}" destId="{EB0A2ED5-C09B-6944-B25F-3B163CE5B078}" srcOrd="2" destOrd="0" presId="urn:microsoft.com/office/officeart/2005/8/layout/gear1"/>
    <dgm:cxn modelId="{DF23B5B9-759C-C441-A78E-AB44BF39964D}" type="presOf" srcId="{5E4A445C-209D-3844-9B95-577576881B65}" destId="{9BEC0529-1C56-D248-862A-01268252A7DC}" srcOrd="0" destOrd="0" presId="urn:microsoft.com/office/officeart/2005/8/layout/gear1"/>
    <dgm:cxn modelId="{CC7A4397-E0F0-8F45-B7C8-DC3B7EBC811C}" srcId="{8085ABE7-48C5-2346-8894-50CB11E087F7}" destId="{1303B95F-A745-A541-BC12-7D7C3282C50D}" srcOrd="2" destOrd="0" parTransId="{417A6B45-49E6-1042-BC97-8A68B65D764B}" sibTransId="{7D720D95-83E6-7342-8975-E5435DBA0E30}"/>
    <dgm:cxn modelId="{4B785767-23B5-C045-B78C-394932678F8F}" type="presOf" srcId="{47B6AFDA-180E-1945-9BB5-90739238CFBD}" destId="{E632EED7-23AD-D44F-A62F-BF65DE41B6EC}" srcOrd="0" destOrd="0" presId="urn:microsoft.com/office/officeart/2005/8/layout/gear1"/>
    <dgm:cxn modelId="{76A8728C-EC23-6E40-BC76-7A19F504D86B}" type="presOf" srcId="{47B6AFDA-180E-1945-9BB5-90739238CFBD}" destId="{F8F8355C-BFC8-BB46-B4EE-B61D5569000B}" srcOrd="1" destOrd="0" presId="urn:microsoft.com/office/officeart/2005/8/layout/gear1"/>
    <dgm:cxn modelId="{99FE1D91-8CDF-054F-8DF4-6A5C51A0499D}" type="presParOf" srcId="{C42E2188-9F4A-C54A-B0E6-F9E97322CE29}" destId="{9BEC0529-1C56-D248-862A-01268252A7DC}" srcOrd="0" destOrd="0" presId="urn:microsoft.com/office/officeart/2005/8/layout/gear1"/>
    <dgm:cxn modelId="{BE25AB24-359C-844D-B47D-45AC982E1F8B}" type="presParOf" srcId="{C42E2188-9F4A-C54A-B0E6-F9E97322CE29}" destId="{3F51A136-73B0-1D4F-9740-BDD8B98C998F}" srcOrd="1" destOrd="0" presId="urn:microsoft.com/office/officeart/2005/8/layout/gear1"/>
    <dgm:cxn modelId="{56DADDB2-B573-0F42-BA73-2E7851907729}" type="presParOf" srcId="{C42E2188-9F4A-C54A-B0E6-F9E97322CE29}" destId="{EB0A2ED5-C09B-6944-B25F-3B163CE5B078}" srcOrd="2" destOrd="0" presId="urn:microsoft.com/office/officeart/2005/8/layout/gear1"/>
    <dgm:cxn modelId="{A3D83937-1E9B-F948-A9A7-E34E2EFC413E}" type="presParOf" srcId="{C42E2188-9F4A-C54A-B0E6-F9E97322CE29}" destId="{E632EED7-23AD-D44F-A62F-BF65DE41B6EC}" srcOrd="3" destOrd="0" presId="urn:microsoft.com/office/officeart/2005/8/layout/gear1"/>
    <dgm:cxn modelId="{BC0E0B1D-0F4E-794F-8A67-ADD293FE9EBA}" type="presParOf" srcId="{C42E2188-9F4A-C54A-B0E6-F9E97322CE29}" destId="{F8F8355C-BFC8-BB46-B4EE-B61D5569000B}" srcOrd="4" destOrd="0" presId="urn:microsoft.com/office/officeart/2005/8/layout/gear1"/>
    <dgm:cxn modelId="{16D3F782-5387-404F-B586-C27E4611059C}" type="presParOf" srcId="{C42E2188-9F4A-C54A-B0E6-F9E97322CE29}" destId="{0B4A654A-23F9-EE4A-82EC-D61E0E594095}" srcOrd="5" destOrd="0" presId="urn:microsoft.com/office/officeart/2005/8/layout/gear1"/>
    <dgm:cxn modelId="{652F1E16-B94D-DA42-968D-D1D52F00EB74}" type="presParOf" srcId="{C42E2188-9F4A-C54A-B0E6-F9E97322CE29}" destId="{598B3821-03E9-AD44-A8DA-F2C8CCF33DEA}" srcOrd="6" destOrd="0" presId="urn:microsoft.com/office/officeart/2005/8/layout/gear1"/>
    <dgm:cxn modelId="{CAA423C5-2505-174F-A380-0E8B1F1AB593}" type="presParOf" srcId="{C42E2188-9F4A-C54A-B0E6-F9E97322CE29}" destId="{7442C3DF-CFA8-8646-A4B7-764E3C9E5B67}" srcOrd="7" destOrd="0" presId="urn:microsoft.com/office/officeart/2005/8/layout/gear1"/>
    <dgm:cxn modelId="{A81589A0-09AC-A048-AFD7-E9A54567D3A9}" type="presParOf" srcId="{C42E2188-9F4A-C54A-B0E6-F9E97322CE29}" destId="{A856DABC-B03D-AC41-83BB-920B015C5056}" srcOrd="8" destOrd="0" presId="urn:microsoft.com/office/officeart/2005/8/layout/gear1"/>
    <dgm:cxn modelId="{383C61E6-1924-B048-9578-DE43527B98E0}" type="presParOf" srcId="{C42E2188-9F4A-C54A-B0E6-F9E97322CE29}" destId="{0CAC949D-767C-2149-BD4C-99FD5AA1B463}" srcOrd="9" destOrd="0" presId="urn:microsoft.com/office/officeart/2005/8/layout/gear1"/>
    <dgm:cxn modelId="{95A941AB-84D0-DC4A-A701-B8558851A453}" type="presParOf" srcId="{C42E2188-9F4A-C54A-B0E6-F9E97322CE29}" destId="{B9E5CB73-A12B-CC41-98BA-155129FFF4F6}" srcOrd="10" destOrd="0" presId="urn:microsoft.com/office/officeart/2005/8/layout/gear1"/>
    <dgm:cxn modelId="{108D5A6C-5299-674B-B8A8-5494F330F86C}" type="presParOf" srcId="{C42E2188-9F4A-C54A-B0E6-F9E97322CE29}" destId="{62E73EA2-74A8-8547-9FA3-E9A6172528F2}" srcOrd="11" destOrd="0" presId="urn:microsoft.com/office/officeart/2005/8/layout/gear1"/>
    <dgm:cxn modelId="{B77637B9-95A8-1646-A59E-49C9F73AD52B}" type="presParOf" srcId="{C42E2188-9F4A-C54A-B0E6-F9E97322CE29}" destId="{9805A11D-869B-9A45-8AE8-9BE9856D2D7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85ABE7-48C5-2346-8894-50CB11E087F7}" type="doc">
      <dgm:prSet loTypeId="urn:microsoft.com/office/officeart/2005/8/layout/gear1" loCatId="" qsTypeId="urn:microsoft.com/office/officeart/2005/8/quickstyle/simple2" qsCatId="simple" csTypeId="urn:microsoft.com/office/officeart/2005/8/colors/colorful3" csCatId="colorful" phldr="1"/>
      <dgm:spPr/>
    </dgm:pt>
    <dgm:pt modelId="{5E4A445C-209D-3844-9B95-577576881B65}">
      <dgm:prSet phldrT="[Text]"/>
      <dgm:spPr/>
      <dgm:t>
        <a:bodyPr/>
        <a:lstStyle/>
        <a:p>
          <a:r>
            <a:rPr lang="de-DE" dirty="0"/>
            <a:t>Media/Public </a:t>
          </a:r>
          <a:r>
            <a:rPr lang="de-DE" dirty="0" err="1"/>
            <a:t>discourses</a:t>
          </a:r>
          <a:endParaRPr lang="de-DE" dirty="0"/>
        </a:p>
      </dgm:t>
    </dgm:pt>
    <dgm:pt modelId="{0A76BAC3-5051-2443-B976-F81F241303C1}" type="parTrans" cxnId="{E99C8096-BDD5-D640-9F80-70304C0E387D}">
      <dgm:prSet/>
      <dgm:spPr/>
      <dgm:t>
        <a:bodyPr/>
        <a:lstStyle/>
        <a:p>
          <a:endParaRPr lang="de-DE"/>
        </a:p>
      </dgm:t>
    </dgm:pt>
    <dgm:pt modelId="{3FEDB615-4789-2849-8E4D-79FD1FB0620D}" type="sibTrans" cxnId="{E99C8096-BDD5-D640-9F80-70304C0E387D}">
      <dgm:prSet/>
      <dgm:spPr/>
      <dgm:t>
        <a:bodyPr/>
        <a:lstStyle/>
        <a:p>
          <a:endParaRPr lang="de-DE"/>
        </a:p>
      </dgm:t>
    </dgm:pt>
    <dgm:pt modelId="{47B6AFDA-180E-1945-9BB5-90739238CFBD}">
      <dgm:prSet phldrT="[Text]"/>
      <dgm:spPr/>
      <dgm:t>
        <a:bodyPr/>
        <a:lstStyle/>
        <a:p>
          <a:r>
            <a:rPr lang="de-DE" dirty="0"/>
            <a:t>Public Relations &amp; Marketing </a:t>
          </a:r>
        </a:p>
      </dgm:t>
    </dgm:pt>
    <dgm:pt modelId="{7E4094A5-B887-D24F-9549-30F37561B41B}" type="parTrans" cxnId="{428FA2E8-F384-A64B-8448-190722014614}">
      <dgm:prSet/>
      <dgm:spPr/>
      <dgm:t>
        <a:bodyPr/>
        <a:lstStyle/>
        <a:p>
          <a:endParaRPr lang="de-DE"/>
        </a:p>
      </dgm:t>
    </dgm:pt>
    <dgm:pt modelId="{DA76C4C5-F457-CA47-872E-986CFEC72709}" type="sibTrans" cxnId="{428FA2E8-F384-A64B-8448-190722014614}">
      <dgm:prSet/>
      <dgm:spPr/>
      <dgm:t>
        <a:bodyPr/>
        <a:lstStyle/>
        <a:p>
          <a:endParaRPr lang="de-DE"/>
        </a:p>
      </dgm:t>
    </dgm:pt>
    <dgm:pt modelId="{1303B95F-A745-A541-BC12-7D7C3282C50D}">
      <dgm:prSet phldrT="[Text]"/>
      <dgm:spPr/>
      <dgm:t>
        <a:bodyPr/>
        <a:lstStyle/>
        <a:p>
          <a:r>
            <a:rPr lang="de-DE" dirty="0" err="1"/>
            <a:t>Organizational</a:t>
          </a:r>
          <a:r>
            <a:rPr lang="de-DE" dirty="0"/>
            <a:t> </a:t>
          </a:r>
          <a:r>
            <a:rPr lang="de-DE" dirty="0" err="1"/>
            <a:t>communication</a:t>
          </a:r>
          <a:endParaRPr lang="de-DE" dirty="0"/>
        </a:p>
      </dgm:t>
    </dgm:pt>
    <dgm:pt modelId="{417A6B45-49E6-1042-BC97-8A68B65D764B}" type="parTrans" cxnId="{CC7A4397-E0F0-8F45-B7C8-DC3B7EBC811C}">
      <dgm:prSet/>
      <dgm:spPr/>
      <dgm:t>
        <a:bodyPr/>
        <a:lstStyle/>
        <a:p>
          <a:endParaRPr lang="de-DE"/>
        </a:p>
      </dgm:t>
    </dgm:pt>
    <dgm:pt modelId="{7D720D95-83E6-7342-8975-E5435DBA0E30}" type="sibTrans" cxnId="{CC7A4397-E0F0-8F45-B7C8-DC3B7EBC811C}">
      <dgm:prSet/>
      <dgm:spPr/>
      <dgm:t>
        <a:bodyPr/>
        <a:lstStyle/>
        <a:p>
          <a:endParaRPr lang="de-DE"/>
        </a:p>
      </dgm:t>
    </dgm:pt>
    <dgm:pt modelId="{C42E2188-9F4A-C54A-B0E6-F9E97322CE29}" type="pres">
      <dgm:prSet presAssocID="{8085ABE7-48C5-2346-8894-50CB11E087F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BEC0529-1C56-D248-862A-01268252A7DC}" type="pres">
      <dgm:prSet presAssocID="{5E4A445C-209D-3844-9B95-577576881B65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F51A136-73B0-1D4F-9740-BDD8B98C998F}" type="pres">
      <dgm:prSet presAssocID="{5E4A445C-209D-3844-9B95-577576881B65}" presName="gear1srcNode" presStyleLbl="node1" presStyleIdx="0" presStyleCnt="3"/>
      <dgm:spPr/>
      <dgm:t>
        <a:bodyPr/>
        <a:lstStyle/>
        <a:p>
          <a:endParaRPr lang="de-DE"/>
        </a:p>
      </dgm:t>
    </dgm:pt>
    <dgm:pt modelId="{EB0A2ED5-C09B-6944-B25F-3B163CE5B078}" type="pres">
      <dgm:prSet presAssocID="{5E4A445C-209D-3844-9B95-577576881B65}" presName="gear1dstNode" presStyleLbl="node1" presStyleIdx="0" presStyleCnt="3"/>
      <dgm:spPr/>
      <dgm:t>
        <a:bodyPr/>
        <a:lstStyle/>
        <a:p>
          <a:endParaRPr lang="de-DE"/>
        </a:p>
      </dgm:t>
    </dgm:pt>
    <dgm:pt modelId="{E632EED7-23AD-D44F-A62F-BF65DE41B6EC}" type="pres">
      <dgm:prSet presAssocID="{47B6AFDA-180E-1945-9BB5-90739238CFBD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8F8355C-BFC8-BB46-B4EE-B61D5569000B}" type="pres">
      <dgm:prSet presAssocID="{47B6AFDA-180E-1945-9BB5-90739238CFBD}" presName="gear2srcNode" presStyleLbl="node1" presStyleIdx="1" presStyleCnt="3"/>
      <dgm:spPr/>
      <dgm:t>
        <a:bodyPr/>
        <a:lstStyle/>
        <a:p>
          <a:endParaRPr lang="de-DE"/>
        </a:p>
      </dgm:t>
    </dgm:pt>
    <dgm:pt modelId="{0B4A654A-23F9-EE4A-82EC-D61E0E594095}" type="pres">
      <dgm:prSet presAssocID="{47B6AFDA-180E-1945-9BB5-90739238CFBD}" presName="gear2dstNode" presStyleLbl="node1" presStyleIdx="1" presStyleCnt="3"/>
      <dgm:spPr/>
      <dgm:t>
        <a:bodyPr/>
        <a:lstStyle/>
        <a:p>
          <a:endParaRPr lang="de-DE"/>
        </a:p>
      </dgm:t>
    </dgm:pt>
    <dgm:pt modelId="{598B3821-03E9-AD44-A8DA-F2C8CCF33DEA}" type="pres">
      <dgm:prSet presAssocID="{1303B95F-A745-A541-BC12-7D7C3282C50D}" presName="gear3" presStyleLbl="node1" presStyleIdx="2" presStyleCnt="3"/>
      <dgm:spPr/>
      <dgm:t>
        <a:bodyPr/>
        <a:lstStyle/>
        <a:p>
          <a:endParaRPr lang="de-DE"/>
        </a:p>
      </dgm:t>
    </dgm:pt>
    <dgm:pt modelId="{7442C3DF-CFA8-8646-A4B7-764E3C9E5B67}" type="pres">
      <dgm:prSet presAssocID="{1303B95F-A745-A541-BC12-7D7C3282C50D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856DABC-B03D-AC41-83BB-920B015C5056}" type="pres">
      <dgm:prSet presAssocID="{1303B95F-A745-A541-BC12-7D7C3282C50D}" presName="gear3srcNode" presStyleLbl="node1" presStyleIdx="2" presStyleCnt="3"/>
      <dgm:spPr/>
      <dgm:t>
        <a:bodyPr/>
        <a:lstStyle/>
        <a:p>
          <a:endParaRPr lang="de-DE"/>
        </a:p>
      </dgm:t>
    </dgm:pt>
    <dgm:pt modelId="{0CAC949D-767C-2149-BD4C-99FD5AA1B463}" type="pres">
      <dgm:prSet presAssocID="{1303B95F-A745-A541-BC12-7D7C3282C50D}" presName="gear3dstNode" presStyleLbl="node1" presStyleIdx="2" presStyleCnt="3"/>
      <dgm:spPr/>
      <dgm:t>
        <a:bodyPr/>
        <a:lstStyle/>
        <a:p>
          <a:endParaRPr lang="de-DE"/>
        </a:p>
      </dgm:t>
    </dgm:pt>
    <dgm:pt modelId="{B9E5CB73-A12B-CC41-98BA-155129FFF4F6}" type="pres">
      <dgm:prSet presAssocID="{3FEDB615-4789-2849-8E4D-79FD1FB0620D}" presName="connector1" presStyleLbl="sibTrans2D1" presStyleIdx="0" presStyleCnt="3"/>
      <dgm:spPr/>
      <dgm:t>
        <a:bodyPr/>
        <a:lstStyle/>
        <a:p>
          <a:endParaRPr lang="de-DE"/>
        </a:p>
      </dgm:t>
    </dgm:pt>
    <dgm:pt modelId="{62E73EA2-74A8-8547-9FA3-E9A6172528F2}" type="pres">
      <dgm:prSet presAssocID="{DA76C4C5-F457-CA47-872E-986CFEC72709}" presName="connector2" presStyleLbl="sibTrans2D1" presStyleIdx="1" presStyleCnt="3"/>
      <dgm:spPr/>
      <dgm:t>
        <a:bodyPr/>
        <a:lstStyle/>
        <a:p>
          <a:endParaRPr lang="de-DE"/>
        </a:p>
      </dgm:t>
    </dgm:pt>
    <dgm:pt modelId="{9805A11D-869B-9A45-8AE8-9BE9856D2D72}" type="pres">
      <dgm:prSet presAssocID="{7D720D95-83E6-7342-8975-E5435DBA0E30}" presName="connector3" presStyleLbl="sibTrans2D1" presStyleIdx="2" presStyleCnt="3"/>
      <dgm:spPr/>
      <dgm:t>
        <a:bodyPr/>
        <a:lstStyle/>
        <a:p>
          <a:endParaRPr lang="de-DE"/>
        </a:p>
      </dgm:t>
    </dgm:pt>
  </dgm:ptLst>
  <dgm:cxnLst>
    <dgm:cxn modelId="{B96D3466-D61E-3A41-8B63-80810315FF65}" type="presOf" srcId="{1303B95F-A745-A541-BC12-7D7C3282C50D}" destId="{598B3821-03E9-AD44-A8DA-F2C8CCF33DEA}" srcOrd="0" destOrd="0" presId="urn:microsoft.com/office/officeart/2005/8/layout/gear1"/>
    <dgm:cxn modelId="{718CFBD6-9BCE-6B41-8CCD-2BB026D67DA8}" type="presOf" srcId="{47B6AFDA-180E-1945-9BB5-90739238CFBD}" destId="{0B4A654A-23F9-EE4A-82EC-D61E0E594095}" srcOrd="2" destOrd="0" presId="urn:microsoft.com/office/officeart/2005/8/layout/gear1"/>
    <dgm:cxn modelId="{18A8BEFB-CB59-2243-A799-EF90C1FDD003}" type="presOf" srcId="{8085ABE7-48C5-2346-8894-50CB11E087F7}" destId="{C42E2188-9F4A-C54A-B0E6-F9E97322CE29}" srcOrd="0" destOrd="0" presId="urn:microsoft.com/office/officeart/2005/8/layout/gear1"/>
    <dgm:cxn modelId="{F611985B-1B9F-0E45-B571-AE6D8E0A049A}" type="presOf" srcId="{7D720D95-83E6-7342-8975-E5435DBA0E30}" destId="{9805A11D-869B-9A45-8AE8-9BE9856D2D72}" srcOrd="0" destOrd="0" presId="urn:microsoft.com/office/officeart/2005/8/layout/gear1"/>
    <dgm:cxn modelId="{F74CD8B4-5743-9441-A0B1-93653C39ADCF}" type="presOf" srcId="{5E4A445C-209D-3844-9B95-577576881B65}" destId="{3F51A136-73B0-1D4F-9740-BDD8B98C998F}" srcOrd="1" destOrd="0" presId="urn:microsoft.com/office/officeart/2005/8/layout/gear1"/>
    <dgm:cxn modelId="{50BBBAF7-1B88-C84F-AF84-A80A6AB85635}" type="presOf" srcId="{1303B95F-A745-A541-BC12-7D7C3282C50D}" destId="{0CAC949D-767C-2149-BD4C-99FD5AA1B463}" srcOrd="3" destOrd="0" presId="urn:microsoft.com/office/officeart/2005/8/layout/gear1"/>
    <dgm:cxn modelId="{2B77F94D-80F4-E34F-BFD3-CD4ED2B6A3E8}" type="presOf" srcId="{1303B95F-A745-A541-BC12-7D7C3282C50D}" destId="{7442C3DF-CFA8-8646-A4B7-764E3C9E5B67}" srcOrd="1" destOrd="0" presId="urn:microsoft.com/office/officeart/2005/8/layout/gear1"/>
    <dgm:cxn modelId="{428FA2E8-F384-A64B-8448-190722014614}" srcId="{8085ABE7-48C5-2346-8894-50CB11E087F7}" destId="{47B6AFDA-180E-1945-9BB5-90739238CFBD}" srcOrd="1" destOrd="0" parTransId="{7E4094A5-B887-D24F-9549-30F37561B41B}" sibTransId="{DA76C4C5-F457-CA47-872E-986CFEC72709}"/>
    <dgm:cxn modelId="{2C4A2BA1-B624-A14C-AE8E-A0D788178876}" type="presOf" srcId="{3FEDB615-4789-2849-8E4D-79FD1FB0620D}" destId="{B9E5CB73-A12B-CC41-98BA-155129FFF4F6}" srcOrd="0" destOrd="0" presId="urn:microsoft.com/office/officeart/2005/8/layout/gear1"/>
    <dgm:cxn modelId="{FDBFE978-EE9C-E549-BC85-3E5548359EE3}" type="presOf" srcId="{1303B95F-A745-A541-BC12-7D7C3282C50D}" destId="{A856DABC-B03D-AC41-83BB-920B015C5056}" srcOrd="2" destOrd="0" presId="urn:microsoft.com/office/officeart/2005/8/layout/gear1"/>
    <dgm:cxn modelId="{E99C8096-BDD5-D640-9F80-70304C0E387D}" srcId="{8085ABE7-48C5-2346-8894-50CB11E087F7}" destId="{5E4A445C-209D-3844-9B95-577576881B65}" srcOrd="0" destOrd="0" parTransId="{0A76BAC3-5051-2443-B976-F81F241303C1}" sibTransId="{3FEDB615-4789-2849-8E4D-79FD1FB0620D}"/>
    <dgm:cxn modelId="{9CCAD84B-2000-8F47-9522-FFE45EBB902E}" type="presOf" srcId="{DA76C4C5-F457-CA47-872E-986CFEC72709}" destId="{62E73EA2-74A8-8547-9FA3-E9A6172528F2}" srcOrd="0" destOrd="0" presId="urn:microsoft.com/office/officeart/2005/8/layout/gear1"/>
    <dgm:cxn modelId="{16BE6257-4EB1-6740-BF24-1B4FDD2F56CA}" type="presOf" srcId="{5E4A445C-209D-3844-9B95-577576881B65}" destId="{EB0A2ED5-C09B-6944-B25F-3B163CE5B078}" srcOrd="2" destOrd="0" presId="urn:microsoft.com/office/officeart/2005/8/layout/gear1"/>
    <dgm:cxn modelId="{DF23B5B9-759C-C441-A78E-AB44BF39964D}" type="presOf" srcId="{5E4A445C-209D-3844-9B95-577576881B65}" destId="{9BEC0529-1C56-D248-862A-01268252A7DC}" srcOrd="0" destOrd="0" presId="urn:microsoft.com/office/officeart/2005/8/layout/gear1"/>
    <dgm:cxn modelId="{CC7A4397-E0F0-8F45-B7C8-DC3B7EBC811C}" srcId="{8085ABE7-48C5-2346-8894-50CB11E087F7}" destId="{1303B95F-A745-A541-BC12-7D7C3282C50D}" srcOrd="2" destOrd="0" parTransId="{417A6B45-49E6-1042-BC97-8A68B65D764B}" sibTransId="{7D720D95-83E6-7342-8975-E5435DBA0E30}"/>
    <dgm:cxn modelId="{4B785767-23B5-C045-B78C-394932678F8F}" type="presOf" srcId="{47B6AFDA-180E-1945-9BB5-90739238CFBD}" destId="{E632EED7-23AD-D44F-A62F-BF65DE41B6EC}" srcOrd="0" destOrd="0" presId="urn:microsoft.com/office/officeart/2005/8/layout/gear1"/>
    <dgm:cxn modelId="{76A8728C-EC23-6E40-BC76-7A19F504D86B}" type="presOf" srcId="{47B6AFDA-180E-1945-9BB5-90739238CFBD}" destId="{F8F8355C-BFC8-BB46-B4EE-B61D5569000B}" srcOrd="1" destOrd="0" presId="urn:microsoft.com/office/officeart/2005/8/layout/gear1"/>
    <dgm:cxn modelId="{99FE1D91-8CDF-054F-8DF4-6A5C51A0499D}" type="presParOf" srcId="{C42E2188-9F4A-C54A-B0E6-F9E97322CE29}" destId="{9BEC0529-1C56-D248-862A-01268252A7DC}" srcOrd="0" destOrd="0" presId="urn:microsoft.com/office/officeart/2005/8/layout/gear1"/>
    <dgm:cxn modelId="{BE25AB24-359C-844D-B47D-45AC982E1F8B}" type="presParOf" srcId="{C42E2188-9F4A-C54A-B0E6-F9E97322CE29}" destId="{3F51A136-73B0-1D4F-9740-BDD8B98C998F}" srcOrd="1" destOrd="0" presId="urn:microsoft.com/office/officeart/2005/8/layout/gear1"/>
    <dgm:cxn modelId="{56DADDB2-B573-0F42-BA73-2E7851907729}" type="presParOf" srcId="{C42E2188-9F4A-C54A-B0E6-F9E97322CE29}" destId="{EB0A2ED5-C09B-6944-B25F-3B163CE5B078}" srcOrd="2" destOrd="0" presId="urn:microsoft.com/office/officeart/2005/8/layout/gear1"/>
    <dgm:cxn modelId="{A3D83937-1E9B-F948-A9A7-E34E2EFC413E}" type="presParOf" srcId="{C42E2188-9F4A-C54A-B0E6-F9E97322CE29}" destId="{E632EED7-23AD-D44F-A62F-BF65DE41B6EC}" srcOrd="3" destOrd="0" presId="urn:microsoft.com/office/officeart/2005/8/layout/gear1"/>
    <dgm:cxn modelId="{BC0E0B1D-0F4E-794F-8A67-ADD293FE9EBA}" type="presParOf" srcId="{C42E2188-9F4A-C54A-B0E6-F9E97322CE29}" destId="{F8F8355C-BFC8-BB46-B4EE-B61D5569000B}" srcOrd="4" destOrd="0" presId="urn:microsoft.com/office/officeart/2005/8/layout/gear1"/>
    <dgm:cxn modelId="{16D3F782-5387-404F-B586-C27E4611059C}" type="presParOf" srcId="{C42E2188-9F4A-C54A-B0E6-F9E97322CE29}" destId="{0B4A654A-23F9-EE4A-82EC-D61E0E594095}" srcOrd="5" destOrd="0" presId="urn:microsoft.com/office/officeart/2005/8/layout/gear1"/>
    <dgm:cxn modelId="{652F1E16-B94D-DA42-968D-D1D52F00EB74}" type="presParOf" srcId="{C42E2188-9F4A-C54A-B0E6-F9E97322CE29}" destId="{598B3821-03E9-AD44-A8DA-F2C8CCF33DEA}" srcOrd="6" destOrd="0" presId="urn:microsoft.com/office/officeart/2005/8/layout/gear1"/>
    <dgm:cxn modelId="{CAA423C5-2505-174F-A380-0E8B1F1AB593}" type="presParOf" srcId="{C42E2188-9F4A-C54A-B0E6-F9E97322CE29}" destId="{7442C3DF-CFA8-8646-A4B7-764E3C9E5B67}" srcOrd="7" destOrd="0" presId="urn:microsoft.com/office/officeart/2005/8/layout/gear1"/>
    <dgm:cxn modelId="{A81589A0-09AC-A048-AFD7-E9A54567D3A9}" type="presParOf" srcId="{C42E2188-9F4A-C54A-B0E6-F9E97322CE29}" destId="{A856DABC-B03D-AC41-83BB-920B015C5056}" srcOrd="8" destOrd="0" presId="urn:microsoft.com/office/officeart/2005/8/layout/gear1"/>
    <dgm:cxn modelId="{383C61E6-1924-B048-9578-DE43527B98E0}" type="presParOf" srcId="{C42E2188-9F4A-C54A-B0E6-F9E97322CE29}" destId="{0CAC949D-767C-2149-BD4C-99FD5AA1B463}" srcOrd="9" destOrd="0" presId="urn:microsoft.com/office/officeart/2005/8/layout/gear1"/>
    <dgm:cxn modelId="{95A941AB-84D0-DC4A-A701-B8558851A453}" type="presParOf" srcId="{C42E2188-9F4A-C54A-B0E6-F9E97322CE29}" destId="{B9E5CB73-A12B-CC41-98BA-155129FFF4F6}" srcOrd="10" destOrd="0" presId="urn:microsoft.com/office/officeart/2005/8/layout/gear1"/>
    <dgm:cxn modelId="{108D5A6C-5299-674B-B8A8-5494F330F86C}" type="presParOf" srcId="{C42E2188-9F4A-C54A-B0E6-F9E97322CE29}" destId="{62E73EA2-74A8-8547-9FA3-E9A6172528F2}" srcOrd="11" destOrd="0" presId="urn:microsoft.com/office/officeart/2005/8/layout/gear1"/>
    <dgm:cxn modelId="{B77637B9-95A8-1646-A59E-49C9F73AD52B}" type="presParOf" srcId="{C42E2188-9F4A-C54A-B0E6-F9E97322CE29}" destId="{9805A11D-869B-9A45-8AE8-9BE9856D2D7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EC0529-1C56-D248-862A-01268252A7DC}">
      <dsp:nvSpPr>
        <dsp:cNvPr id="0" name=""/>
        <dsp:cNvSpPr/>
      </dsp:nvSpPr>
      <dsp:spPr>
        <a:xfrm>
          <a:off x="3934723" y="2383255"/>
          <a:ext cx="2912867" cy="2912867"/>
        </a:xfrm>
        <a:prstGeom prst="gear9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/>
            <a:t>Media/Public </a:t>
          </a:r>
          <a:r>
            <a:rPr lang="de-DE" sz="1400" kern="1200" dirty="0" err="1"/>
            <a:t>discourses</a:t>
          </a:r>
          <a:endParaRPr lang="de-DE" sz="1400" kern="1200" dirty="0"/>
        </a:p>
      </dsp:txBody>
      <dsp:txXfrm>
        <a:off x="4520339" y="3065580"/>
        <a:ext cx="1741635" cy="1497274"/>
      </dsp:txXfrm>
    </dsp:sp>
    <dsp:sp modelId="{E632EED7-23AD-D44F-A62F-BF65DE41B6EC}">
      <dsp:nvSpPr>
        <dsp:cNvPr id="0" name=""/>
        <dsp:cNvSpPr/>
      </dsp:nvSpPr>
      <dsp:spPr>
        <a:xfrm>
          <a:off x="2239963" y="1694759"/>
          <a:ext cx="2118449" cy="2118449"/>
        </a:xfrm>
        <a:prstGeom prst="gear6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/>
            <a:t>Public Relations &amp; Marketing </a:t>
          </a:r>
        </a:p>
      </dsp:txBody>
      <dsp:txXfrm>
        <a:off x="2773289" y="2231308"/>
        <a:ext cx="1051797" cy="1045351"/>
      </dsp:txXfrm>
    </dsp:sp>
    <dsp:sp modelId="{598B3821-03E9-AD44-A8DA-F2C8CCF33DEA}">
      <dsp:nvSpPr>
        <dsp:cNvPr id="0" name=""/>
        <dsp:cNvSpPr/>
      </dsp:nvSpPr>
      <dsp:spPr>
        <a:xfrm rot="20700000">
          <a:off x="3426511" y="233245"/>
          <a:ext cx="2075647" cy="2075647"/>
        </a:xfrm>
        <a:prstGeom prst="gear6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err="1"/>
            <a:t>Organizational</a:t>
          </a:r>
          <a:r>
            <a:rPr lang="de-DE" sz="1400" kern="1200" dirty="0"/>
            <a:t> </a:t>
          </a:r>
          <a:r>
            <a:rPr lang="de-DE" sz="1400" kern="1200" dirty="0" err="1"/>
            <a:t>communication</a:t>
          </a:r>
          <a:endParaRPr lang="de-DE" sz="1400" kern="1200" dirty="0"/>
        </a:p>
      </dsp:txBody>
      <dsp:txXfrm rot="-20700000">
        <a:off x="3881762" y="688495"/>
        <a:ext cx="1165147" cy="1165147"/>
      </dsp:txXfrm>
    </dsp:sp>
    <dsp:sp modelId="{B9E5CB73-A12B-CC41-98BA-155129FFF4F6}">
      <dsp:nvSpPr>
        <dsp:cNvPr id="0" name=""/>
        <dsp:cNvSpPr/>
      </dsp:nvSpPr>
      <dsp:spPr>
        <a:xfrm>
          <a:off x="3723028" y="1936687"/>
          <a:ext cx="3728470" cy="3728470"/>
        </a:xfrm>
        <a:prstGeom prst="circularArrow">
          <a:avLst>
            <a:gd name="adj1" fmla="val 4687"/>
            <a:gd name="adj2" fmla="val 299029"/>
            <a:gd name="adj3" fmla="val 2537418"/>
            <a:gd name="adj4" fmla="val 15816232"/>
            <a:gd name="adj5" fmla="val 546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2E73EA2-74A8-8547-9FA3-E9A6172528F2}">
      <dsp:nvSpPr>
        <dsp:cNvPr id="0" name=""/>
        <dsp:cNvSpPr/>
      </dsp:nvSpPr>
      <dsp:spPr>
        <a:xfrm>
          <a:off x="1864790" y="1221298"/>
          <a:ext cx="2708966" cy="270896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805A11D-869B-9A45-8AE8-9BE9856D2D72}">
      <dsp:nvSpPr>
        <dsp:cNvPr id="0" name=""/>
        <dsp:cNvSpPr/>
      </dsp:nvSpPr>
      <dsp:spPr>
        <a:xfrm>
          <a:off x="2946392" y="-226127"/>
          <a:ext cx="2920811" cy="292081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EC0529-1C56-D248-862A-01268252A7DC}">
      <dsp:nvSpPr>
        <dsp:cNvPr id="0" name=""/>
        <dsp:cNvSpPr/>
      </dsp:nvSpPr>
      <dsp:spPr>
        <a:xfrm>
          <a:off x="3934723" y="2383255"/>
          <a:ext cx="2912867" cy="2912867"/>
        </a:xfrm>
        <a:prstGeom prst="gear9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/>
            <a:t>Media/Public </a:t>
          </a:r>
          <a:r>
            <a:rPr lang="de-DE" sz="1400" kern="1200" dirty="0" err="1"/>
            <a:t>discourses</a:t>
          </a:r>
          <a:endParaRPr lang="de-DE" sz="1400" kern="1200" dirty="0"/>
        </a:p>
      </dsp:txBody>
      <dsp:txXfrm>
        <a:off x="4520339" y="3065580"/>
        <a:ext cx="1741635" cy="1497274"/>
      </dsp:txXfrm>
    </dsp:sp>
    <dsp:sp modelId="{E632EED7-23AD-D44F-A62F-BF65DE41B6EC}">
      <dsp:nvSpPr>
        <dsp:cNvPr id="0" name=""/>
        <dsp:cNvSpPr/>
      </dsp:nvSpPr>
      <dsp:spPr>
        <a:xfrm>
          <a:off x="2239963" y="1694759"/>
          <a:ext cx="2118449" cy="2118449"/>
        </a:xfrm>
        <a:prstGeom prst="gear6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/>
            <a:t>Public Relations &amp; Marketing </a:t>
          </a:r>
        </a:p>
      </dsp:txBody>
      <dsp:txXfrm>
        <a:off x="2773289" y="2231308"/>
        <a:ext cx="1051797" cy="1045351"/>
      </dsp:txXfrm>
    </dsp:sp>
    <dsp:sp modelId="{598B3821-03E9-AD44-A8DA-F2C8CCF33DEA}">
      <dsp:nvSpPr>
        <dsp:cNvPr id="0" name=""/>
        <dsp:cNvSpPr/>
      </dsp:nvSpPr>
      <dsp:spPr>
        <a:xfrm rot="20700000">
          <a:off x="3426511" y="233245"/>
          <a:ext cx="2075647" cy="2075647"/>
        </a:xfrm>
        <a:prstGeom prst="gear6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err="1"/>
            <a:t>Organizational</a:t>
          </a:r>
          <a:r>
            <a:rPr lang="de-DE" sz="1400" kern="1200" dirty="0"/>
            <a:t> </a:t>
          </a:r>
          <a:r>
            <a:rPr lang="de-DE" sz="1400" kern="1200" dirty="0" err="1"/>
            <a:t>communication</a:t>
          </a:r>
          <a:endParaRPr lang="de-DE" sz="1400" kern="1200" dirty="0"/>
        </a:p>
      </dsp:txBody>
      <dsp:txXfrm rot="-20700000">
        <a:off x="3881762" y="688495"/>
        <a:ext cx="1165147" cy="1165147"/>
      </dsp:txXfrm>
    </dsp:sp>
    <dsp:sp modelId="{B9E5CB73-A12B-CC41-98BA-155129FFF4F6}">
      <dsp:nvSpPr>
        <dsp:cNvPr id="0" name=""/>
        <dsp:cNvSpPr/>
      </dsp:nvSpPr>
      <dsp:spPr>
        <a:xfrm>
          <a:off x="3723028" y="1936687"/>
          <a:ext cx="3728470" cy="3728470"/>
        </a:xfrm>
        <a:prstGeom prst="circularArrow">
          <a:avLst>
            <a:gd name="adj1" fmla="val 4687"/>
            <a:gd name="adj2" fmla="val 299029"/>
            <a:gd name="adj3" fmla="val 2537418"/>
            <a:gd name="adj4" fmla="val 15816232"/>
            <a:gd name="adj5" fmla="val 546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2E73EA2-74A8-8547-9FA3-E9A6172528F2}">
      <dsp:nvSpPr>
        <dsp:cNvPr id="0" name=""/>
        <dsp:cNvSpPr/>
      </dsp:nvSpPr>
      <dsp:spPr>
        <a:xfrm>
          <a:off x="1864790" y="1221298"/>
          <a:ext cx="2708966" cy="270896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805A11D-869B-9A45-8AE8-9BE9856D2D72}">
      <dsp:nvSpPr>
        <dsp:cNvPr id="0" name=""/>
        <dsp:cNvSpPr/>
      </dsp:nvSpPr>
      <dsp:spPr>
        <a:xfrm>
          <a:off x="2946392" y="-226127"/>
          <a:ext cx="2920811" cy="292081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F70D2-5293-4E7C-B3A8-3D6A290C9A05}" type="datetimeFigureOut">
              <a:rPr lang="de-DE" smtClean="0"/>
              <a:pPr/>
              <a:t>29.08.2023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340F1-05AF-4B90-B4A7-8D90F677B99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5190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30301-E527-46B8-9863-C3D2C740A9BD}" type="datetimeFigureOut">
              <a:rPr lang="de-DE" smtClean="0"/>
              <a:pPr/>
              <a:t>29.08.2023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24780-DB00-4A87-AF52-AE94F8FBEF0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188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7AED8D-7B7D-4B5D-985D-DF4EC90DE877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7099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C837A0-3F0F-4539-87DB-BF73527050FF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7349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300E31-BE6B-41B7-B2AC-8E024A02AB1F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7389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BCCF107-8F4C-664C-A9DB-BE549ABD19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030014-C583-534B-8B75-DEBD06EAAFD6}" type="slidenum">
              <a:rPr lang="de-DE" altLang="de-DE"/>
              <a:pPr/>
              <a:t>5</a:t>
            </a:fld>
            <a:endParaRPr lang="de-DE" altLang="de-DE"/>
          </a:p>
        </p:txBody>
      </p:sp>
      <p:sp>
        <p:nvSpPr>
          <p:cNvPr id="256002" name="Rectangle 2">
            <a:extLst>
              <a:ext uri="{FF2B5EF4-FFF2-40B4-BE49-F238E27FC236}">
                <a16:creationId xmlns:a16="http://schemas.microsoft.com/office/drawing/2014/main" id="{993A8B94-3902-CD42-9F36-0BCEB20F50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>
            <a:extLst>
              <a:ext uri="{FF2B5EF4-FFF2-40B4-BE49-F238E27FC236}">
                <a16:creationId xmlns:a16="http://schemas.microsoft.com/office/drawing/2014/main" id="{0E074CD0-718A-1141-A097-2A54B2D8BA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 sz="1000" dirty="0">
                <a:cs typeface="Times New Roman" panose="02020603050405020304" pitchFamily="18" charset="0"/>
              </a:rPr>
              <a:t> Der </a:t>
            </a:r>
            <a:r>
              <a:rPr lang="de-DE" altLang="de-DE" sz="1000" dirty="0" err="1">
                <a:cs typeface="Times New Roman" panose="02020603050405020304" pitchFamily="18" charset="0"/>
              </a:rPr>
              <a:t>institutionale</a:t>
            </a:r>
            <a:r>
              <a:rPr lang="de-DE" altLang="de-DE" sz="1000" dirty="0">
                <a:cs typeface="Times New Roman" panose="02020603050405020304" pitchFamily="18" charset="0"/>
              </a:rPr>
              <a:t> Organisationsbegriff: vor allem durch Org.-Soziologie und -psychologie geprägt  verstehen darunter ein „zielgerichtetes, offenes, soziales Gebilde mit einer formalen Struktur“</a:t>
            </a:r>
          </a:p>
          <a:p>
            <a:r>
              <a:rPr lang="de-DE" altLang="de-DE" sz="1000" dirty="0">
                <a:cs typeface="Times New Roman" panose="02020603050405020304" pitchFamily="18" charset="0"/>
              </a:rPr>
              <a:t>-         Ziele, die sich eine </a:t>
            </a:r>
            <a:r>
              <a:rPr lang="de-DE" altLang="de-DE" sz="1000" dirty="0" err="1">
                <a:cs typeface="Times New Roman" panose="02020603050405020304" pitchFamily="18" charset="0"/>
              </a:rPr>
              <a:t>Org</a:t>
            </a:r>
            <a:r>
              <a:rPr lang="de-DE" altLang="de-DE" sz="1000" dirty="0">
                <a:cs typeface="Times New Roman" panose="02020603050405020304" pitchFamily="18" charset="0"/>
              </a:rPr>
              <a:t>, steckt, ergeben sich aus den Interessen und Bedürfnissen der Menschen, die sich in ihr organisiere; </a:t>
            </a:r>
            <a:r>
              <a:rPr lang="de-DE" altLang="de-DE" sz="1000" dirty="0" err="1">
                <a:cs typeface="Times New Roman" panose="02020603050405020304" pitchFamily="18" charset="0"/>
              </a:rPr>
              <a:t>nEs</a:t>
            </a:r>
            <a:r>
              <a:rPr lang="de-DE" altLang="de-DE" sz="1000" dirty="0">
                <a:cs typeface="Times New Roman" panose="02020603050405020304" pitchFamily="18" charset="0"/>
              </a:rPr>
              <a:t> werden Regeln aufgestellt, die helfen, die gesteckten Ziele zu erreichen</a:t>
            </a:r>
          </a:p>
          <a:p>
            <a:r>
              <a:rPr lang="de-DE" altLang="de-DE" sz="1000" dirty="0">
                <a:cs typeface="Times New Roman" panose="02020603050405020304" pitchFamily="18" charset="0"/>
              </a:rPr>
              <a:t> Der funktionale O.-Begriff: -         Tätigkeiten, die notwendig sind, die Org. zu gestalten und Regeln zu planen, die organisatorischen Grundanforderungen und Regeln zu planen</a:t>
            </a:r>
          </a:p>
          <a:p>
            <a:r>
              <a:rPr lang="de-DE" altLang="de-DE" sz="1000" dirty="0">
                <a:cs typeface="Times New Roman" panose="02020603050405020304" pitchFamily="18" charset="0"/>
              </a:rPr>
              <a:t>-         Funktionen des Managements haben </a:t>
            </a:r>
            <a:r>
              <a:rPr lang="de-DE" altLang="de-DE" sz="1000" dirty="0" err="1">
                <a:cs typeface="Times New Roman" panose="02020603050405020304" pitchFamily="18" charset="0"/>
              </a:rPr>
              <a:t>zzwei</a:t>
            </a:r>
            <a:r>
              <a:rPr lang="de-DE" altLang="de-DE" sz="1000" dirty="0">
                <a:cs typeface="Times New Roman" panose="02020603050405020304" pitchFamily="18" charset="0"/>
              </a:rPr>
              <a:t> Aufgaben: Aufgaben sind an MAs zu verteilen, Arbeitsprozesse zu segmentieren, Sachmittel einzuteilen = Arbeitsteilung/Differenzierung; die so gebildeten </a:t>
            </a:r>
            <a:r>
              <a:rPr lang="de-DE" altLang="de-DE" sz="1000" dirty="0" err="1">
                <a:cs typeface="Times New Roman" panose="02020603050405020304" pitchFamily="18" charset="0"/>
              </a:rPr>
              <a:t>Elmente</a:t>
            </a:r>
            <a:r>
              <a:rPr lang="de-DE" altLang="de-DE" sz="1000" dirty="0">
                <a:cs typeface="Times New Roman" panose="02020603050405020304" pitchFamily="18" charset="0"/>
              </a:rPr>
              <a:t> müssen dann zusammengehalten werden, damit sich alle auf ein übergeordnetes Ziel hin orientieren, und die Zielerreichung sichergestellt ist, Koordination und Integration sind hier die zentralen Aufgaben</a:t>
            </a:r>
          </a:p>
          <a:p>
            <a:r>
              <a:rPr lang="de-DE" altLang="de-DE" sz="1000" dirty="0">
                <a:cs typeface="Times New Roman" panose="02020603050405020304" pitchFamily="18" charset="0"/>
              </a:rPr>
              <a:t> Der instrumentale Org.-Begriff: eng verbunden mit der betriebswirtschaftlichen Org.-Lehre         Gutenberg: </a:t>
            </a:r>
            <a:r>
              <a:rPr lang="de-DE" altLang="de-DE" sz="1000" dirty="0" err="1">
                <a:cs typeface="Times New Roman" panose="02020603050405020304" pitchFamily="18" charset="0"/>
              </a:rPr>
              <a:t>Org</a:t>
            </a:r>
            <a:r>
              <a:rPr lang="de-DE" altLang="de-DE" sz="1000" dirty="0">
                <a:cs typeface="Times New Roman" panose="02020603050405020304" pitchFamily="18" charset="0"/>
              </a:rPr>
              <a:t> ist die Apparatur, die die Aufgabe hat eine durch Planung vorgegeben Ordnung zu realisieren</a:t>
            </a:r>
          </a:p>
          <a:p>
            <a:r>
              <a:rPr lang="de-DE" altLang="de-DE" sz="1000" dirty="0">
                <a:latin typeface="Wingdings" pitchFamily="2" charset="2"/>
                <a:cs typeface="Times New Roman" panose="02020603050405020304" pitchFamily="18" charset="0"/>
              </a:rPr>
              <a:t>Ø</a:t>
            </a:r>
            <a:r>
              <a:rPr lang="de-DE" altLang="de-DE" sz="1000" dirty="0">
                <a:cs typeface="Times New Roman" panose="02020603050405020304" pitchFamily="18" charset="0"/>
              </a:rPr>
              <a:t>     formale Org.: bewusst und rational gestaltet, gewöhnlich schriftlich fixiert, je nach Formalisierungsgrad sind Tätigkeiten, Ablauf- und Kommunikationswege fixiert; Ausnahmen werden nur akzeptiert, wenn diese schriftlich vorliegen und entsprechend abgesichert sind</a:t>
            </a:r>
          </a:p>
          <a:p>
            <a:r>
              <a:rPr lang="de-DE" altLang="de-DE" sz="1000" dirty="0">
                <a:latin typeface="Wingdings" pitchFamily="2" charset="2"/>
                <a:cs typeface="Times New Roman" panose="02020603050405020304" pitchFamily="18" charset="0"/>
              </a:rPr>
              <a:t>Ø</a:t>
            </a:r>
            <a:r>
              <a:rPr lang="de-DE" altLang="de-DE" sz="1000" dirty="0">
                <a:cs typeface="Times New Roman" panose="02020603050405020304" pitchFamily="18" charset="0"/>
              </a:rPr>
              <a:t>     informale Org.: bezieht persönliche Aspekte der MA, deren Verhaltensweisen und Ziele mit ein; spontane nicht geplante Beziehungen spielen eine Rolle, informale Machtbeziehungen und Gruppierungen, informale Kommunikationswege und -strukturen sind weitere Kennzeichen; die informelle kann die formelle Org. behindern oder auch unterstützen</a:t>
            </a:r>
          </a:p>
          <a:p>
            <a:r>
              <a:rPr lang="de-DE" altLang="de-DE" sz="1000" dirty="0">
                <a:cs typeface="Times New Roman" panose="02020603050405020304" pitchFamily="18" charset="0"/>
              </a:rPr>
              <a:t> </a:t>
            </a:r>
          </a:p>
          <a:p>
            <a:r>
              <a:rPr lang="de-DE" altLang="de-DE" sz="1000" dirty="0">
                <a:cs typeface="Times New Roman" panose="02020603050405020304" pitchFamily="18" charset="0"/>
              </a:rPr>
              <a:t> </a:t>
            </a:r>
          </a:p>
          <a:p>
            <a:endParaRPr lang="de-DE" altLang="de-DE" sz="10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64A0B85-3568-4743-AD17-7C97BBE7EA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436BED-0944-3348-995A-69DCE2622B42}" type="slidenum">
              <a:rPr lang="de-DE" altLang="de-DE"/>
              <a:pPr/>
              <a:t>6</a:t>
            </a:fld>
            <a:endParaRPr lang="de-DE" altLang="de-DE"/>
          </a:p>
        </p:txBody>
      </p:sp>
      <p:sp>
        <p:nvSpPr>
          <p:cNvPr id="258050" name="Rectangle 2">
            <a:extLst>
              <a:ext uri="{FF2B5EF4-FFF2-40B4-BE49-F238E27FC236}">
                <a16:creationId xmlns:a16="http://schemas.microsoft.com/office/drawing/2014/main" id="{6EBF9186-9A2C-2846-9C7E-FDBDAF1B63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>
            <a:extLst>
              <a:ext uri="{FF2B5EF4-FFF2-40B4-BE49-F238E27FC236}">
                <a16:creationId xmlns:a16="http://schemas.microsoft.com/office/drawing/2014/main" id="{5D5199F8-0123-934A-BE2E-8DDDA6A16D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D2AB062-3083-8445-8467-F3106EE052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B01774-1D59-D54E-AB97-B214571F9F3D}" type="slidenum">
              <a:rPr lang="de-DE" altLang="de-DE"/>
              <a:pPr/>
              <a:t>7</a:t>
            </a:fld>
            <a:endParaRPr lang="de-DE" altLang="de-DE"/>
          </a:p>
        </p:txBody>
      </p:sp>
      <p:sp>
        <p:nvSpPr>
          <p:cNvPr id="262146" name="Rectangle 2">
            <a:extLst>
              <a:ext uri="{FF2B5EF4-FFF2-40B4-BE49-F238E27FC236}">
                <a16:creationId xmlns:a16="http://schemas.microsoft.com/office/drawing/2014/main" id="{A75626AB-DE52-834D-BF45-75DD402B0B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>
            <a:extLst>
              <a:ext uri="{FF2B5EF4-FFF2-40B4-BE49-F238E27FC236}">
                <a16:creationId xmlns:a16="http://schemas.microsoft.com/office/drawing/2014/main" id="{C7363ED1-5A96-8D4E-B1AD-04543F2C57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245EA4E-C898-5C43-BC6F-64C557F052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7C8F22-3470-744A-8A8F-430ED8843835}" type="slidenum">
              <a:rPr lang="de-DE" altLang="de-DE"/>
              <a:pPr/>
              <a:t>8</a:t>
            </a:fld>
            <a:endParaRPr lang="de-DE" altLang="de-DE"/>
          </a:p>
        </p:txBody>
      </p:sp>
      <p:sp>
        <p:nvSpPr>
          <p:cNvPr id="266242" name="Rectangle 2">
            <a:extLst>
              <a:ext uri="{FF2B5EF4-FFF2-40B4-BE49-F238E27FC236}">
                <a16:creationId xmlns:a16="http://schemas.microsoft.com/office/drawing/2014/main" id="{97E7FB3B-1807-C745-8A35-FEC7928EF7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3" name="Rectangle 3">
            <a:extLst>
              <a:ext uri="{FF2B5EF4-FFF2-40B4-BE49-F238E27FC236}">
                <a16:creationId xmlns:a16="http://schemas.microsoft.com/office/drawing/2014/main" id="{9684889C-6F7D-8947-9B59-BA04970FD0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2759D5F-06CD-F543-9D9A-DE0F884439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DAB8E5-B307-5847-8716-D967335E4462}" type="slidenum">
              <a:rPr lang="de-DE" altLang="de-DE"/>
              <a:pPr/>
              <a:t>10</a:t>
            </a:fld>
            <a:endParaRPr lang="de-DE" altLang="de-DE"/>
          </a:p>
        </p:txBody>
      </p:sp>
      <p:sp>
        <p:nvSpPr>
          <p:cNvPr id="274434" name="Rectangle 2">
            <a:extLst>
              <a:ext uri="{FF2B5EF4-FFF2-40B4-BE49-F238E27FC236}">
                <a16:creationId xmlns:a16="http://schemas.microsoft.com/office/drawing/2014/main" id="{AF72DEB1-370B-C146-96B4-83C1602D03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>
            <a:extLst>
              <a:ext uri="{FF2B5EF4-FFF2-40B4-BE49-F238E27FC236}">
                <a16:creationId xmlns:a16="http://schemas.microsoft.com/office/drawing/2014/main" id="{32E5B84B-F9FB-6143-9441-2212DAE8DB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 userDrawn="1"/>
        </p:nvSpPr>
        <p:spPr>
          <a:xfrm>
            <a:off x="0" y="1772816"/>
            <a:ext cx="12192000" cy="2304256"/>
          </a:xfrm>
          <a:prstGeom prst="rect">
            <a:avLst/>
          </a:prstGeom>
          <a:solidFill>
            <a:srgbClr val="861A59">
              <a:alpha val="80000"/>
            </a:srgbClr>
          </a:solidFill>
          <a:ln>
            <a:solidFill>
              <a:srgbClr val="861A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Verdana" pitchFamily="34" charset="0"/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0" y="3212976"/>
            <a:ext cx="11376587" cy="864096"/>
          </a:xfrm>
          <a:prstGeom prst="rect">
            <a:avLst/>
          </a:prstGeom>
          <a:solidFill>
            <a:schemeClr val="bg1">
              <a:lumMod val="9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5166" name="Rectangle 46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007533" y="1772817"/>
            <a:ext cx="10363200" cy="1470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defRPr sz="4000" b="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Title of the Chapter</a:t>
            </a:r>
          </a:p>
        </p:txBody>
      </p:sp>
      <p:sp>
        <p:nvSpPr>
          <p:cNvPr id="5167" name="Rectangle 47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007434" y="3429000"/>
            <a:ext cx="10369153" cy="43204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Lesson XX: Title</a:t>
            </a:r>
          </a:p>
          <a:p>
            <a:endParaRPr lang="en-GB" noProof="0" dirty="0"/>
          </a:p>
        </p:txBody>
      </p:sp>
      <p:sp>
        <p:nvSpPr>
          <p:cNvPr id="20" name="Rechteck 19"/>
          <p:cNvSpPr/>
          <p:nvPr userDrawn="1"/>
        </p:nvSpPr>
        <p:spPr>
          <a:xfrm>
            <a:off x="11376587" y="1772816"/>
            <a:ext cx="815413" cy="2304256"/>
          </a:xfrm>
          <a:prstGeom prst="rect">
            <a:avLst/>
          </a:prstGeom>
          <a:solidFill>
            <a:srgbClr val="95843F">
              <a:alpha val="80000"/>
            </a:srgbClr>
          </a:solidFill>
          <a:ln>
            <a:solidFill>
              <a:srgbClr val="9584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9" name="Textfeld 28"/>
          <p:cNvSpPr txBox="1"/>
          <p:nvPr userDrawn="1"/>
        </p:nvSpPr>
        <p:spPr>
          <a:xfrm>
            <a:off x="895912" y="6441952"/>
            <a:ext cx="994026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noProof="0" dirty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Course: </a:t>
            </a:r>
            <a:r>
              <a:rPr lang="en-GB" sz="1050" kern="1200" noProof="0" dirty="0" smtClean="0">
                <a:solidFill>
                  <a:schemeClr val="bg1">
                    <a:lumMod val="6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Sustainability</a:t>
            </a:r>
            <a:r>
              <a:rPr lang="en-GB" sz="1050" kern="1200" baseline="0" noProof="0" dirty="0">
                <a:solidFill>
                  <a:schemeClr val="bg1">
                    <a:lumMod val="6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lang="en-GB" sz="1050" kern="1200" baseline="0" noProof="0" dirty="0" smtClean="0">
                <a:solidFill>
                  <a:schemeClr val="bg1">
                    <a:lumMod val="6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Communication</a:t>
            </a:r>
            <a:r>
              <a:rPr lang="en-GB" sz="1050" kern="1200" noProof="0" dirty="0" smtClean="0">
                <a:solidFill>
                  <a:schemeClr val="bg1">
                    <a:lumMod val="6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                                                             </a:t>
            </a:r>
            <a:r>
              <a:rPr lang="en-GB" sz="1050" kern="1200" noProof="0" dirty="0">
                <a:solidFill>
                  <a:schemeClr val="bg1">
                    <a:lumMod val="6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			</a:t>
            </a:r>
            <a:r>
              <a:rPr lang="en-GB" sz="1050" i="1" noProof="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produced by…</a:t>
            </a:r>
            <a:endParaRPr lang="en-GB" sz="1050" i="1" noProof="0" dirty="0">
              <a:solidFill>
                <a:schemeClr val="bg1">
                  <a:lumMod val="65000"/>
                </a:schemeClr>
              </a:solidFill>
              <a:latin typeface="Verdana" pitchFamily="34" charset="0"/>
            </a:endParaRPr>
          </a:p>
        </p:txBody>
      </p:sp>
      <p:sp>
        <p:nvSpPr>
          <p:cNvPr id="2" name="Textfeld 1"/>
          <p:cNvSpPr txBox="1"/>
          <p:nvPr userDrawn="1"/>
        </p:nvSpPr>
        <p:spPr>
          <a:xfrm>
            <a:off x="927319" y="4509651"/>
            <a:ext cx="81609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noProof="0" dirty="0"/>
              <a:t>Assoc. Prof. </a:t>
            </a:r>
            <a:r>
              <a:rPr lang="en-GB" sz="1600" noProof="0" dirty="0" err="1"/>
              <a:t>Dr.</a:t>
            </a:r>
            <a:r>
              <a:rPr lang="en-GB" sz="1600" noProof="0" dirty="0"/>
              <a:t> </a:t>
            </a:r>
            <a:r>
              <a:rPr lang="en-GB" sz="1600" noProof="0" dirty="0" err="1"/>
              <a:t>habil</a:t>
            </a:r>
            <a:r>
              <a:rPr lang="en-GB" sz="1600" noProof="0" dirty="0"/>
              <a:t> Franzisca </a:t>
            </a:r>
            <a:r>
              <a:rPr lang="en-GB" sz="1600" noProof="0" dirty="0" err="1"/>
              <a:t>Weder</a:t>
            </a:r>
            <a:endParaRPr lang="en-GB" sz="1600" baseline="0" noProof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School of Communication and Arts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University of Queensland, Brisbane, Australia</a:t>
            </a:r>
          </a:p>
          <a:p>
            <a:endParaRPr lang="en-GB" sz="1600" noProof="0" dirty="0"/>
          </a:p>
        </p:txBody>
      </p:sp>
      <p:grpSp>
        <p:nvGrpSpPr>
          <p:cNvPr id="4" name="Gruppieren 3"/>
          <p:cNvGrpSpPr/>
          <p:nvPr userDrawn="1"/>
        </p:nvGrpSpPr>
        <p:grpSpPr>
          <a:xfrm>
            <a:off x="10384219" y="5420193"/>
            <a:ext cx="1622556" cy="805735"/>
            <a:chOff x="7610964" y="4365104"/>
            <a:chExt cx="1504950" cy="805735"/>
          </a:xfrm>
        </p:grpSpPr>
        <p:pic>
          <p:nvPicPr>
            <p:cNvPr id="15" name="Grafik 14" descr="logo4c"/>
            <p:cNvPicPr/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10964" y="4365104"/>
              <a:ext cx="1468100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0964" y="4785076"/>
              <a:ext cx="1504950" cy="385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16660" y="6441300"/>
            <a:ext cx="1056004" cy="37207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16632"/>
            <a:ext cx="2916070" cy="13332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99456" y="476672"/>
            <a:ext cx="10753195" cy="504056"/>
          </a:xfrm>
          <a:noFill/>
          <a:ln>
            <a:noFill/>
          </a:ln>
        </p:spPr>
        <p:txBody>
          <a:bodyPr anchor="ctr">
            <a:normAutofit/>
          </a:bodyPr>
          <a:lstStyle>
            <a:lvl1pPr algn="ctr">
              <a:defRPr sz="24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99456" y="1600201"/>
            <a:ext cx="10753196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GB" noProof="0" dirty="0" err="1"/>
              <a:t>Textmasterformate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99456" y="476672"/>
            <a:ext cx="10753195" cy="504056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99456" y="1600201"/>
            <a:ext cx="516877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/>
              <a:t>Textmasterformate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600056" y="1600201"/>
            <a:ext cx="535617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/>
              <a:t>Textmasterformate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99456" y="476672"/>
            <a:ext cx="10992544" cy="504056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1187844" y="505119"/>
            <a:ext cx="10753195" cy="619625"/>
          </a:xfrm>
          <a:prstGeom prst="rect">
            <a:avLst/>
          </a:prstGeom>
          <a:solidFill>
            <a:srgbClr val="861A59"/>
          </a:solidFill>
          <a:ln>
            <a:solidFill>
              <a:srgbClr val="861A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223718" y="500753"/>
            <a:ext cx="10728933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199456" y="1600201"/>
            <a:ext cx="1075319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err="1"/>
              <a:t>Textmasterformate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11" name="Fußzeilenplatzhalter 12"/>
          <p:cNvSpPr txBox="1">
            <a:spLocks/>
          </p:cNvSpPr>
          <p:nvPr userDrawn="1"/>
        </p:nvSpPr>
        <p:spPr>
          <a:xfrm>
            <a:off x="1104800" y="44624"/>
            <a:ext cx="10967864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Sustainability </a:t>
            </a:r>
            <a:r>
              <a:rPr lang="en-GB" sz="1200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Communication</a:t>
            </a:r>
            <a:endParaRPr lang="en-GB" sz="1200" kern="1200" dirty="0">
              <a:solidFill>
                <a:schemeClr val="tx1">
                  <a:tint val="7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1200" dirty="0">
                <a:solidFill>
                  <a:schemeClr val="tx1">
                    <a:tint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Communication of Sustainability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•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Lesson 02: Organizations &amp; their Stakeholder</a:t>
            </a:r>
          </a:p>
        </p:txBody>
      </p:sp>
      <p:sp>
        <p:nvSpPr>
          <p:cNvPr id="12" name="Rechteck 11"/>
          <p:cNvSpPr/>
          <p:nvPr userDrawn="1"/>
        </p:nvSpPr>
        <p:spPr>
          <a:xfrm>
            <a:off x="11941039" y="476672"/>
            <a:ext cx="250961" cy="648072"/>
          </a:xfrm>
          <a:prstGeom prst="rect">
            <a:avLst/>
          </a:prstGeom>
          <a:solidFill>
            <a:srgbClr val="95843F">
              <a:alpha val="80000"/>
            </a:srgbClr>
          </a:solidFill>
          <a:ln w="3175">
            <a:solidFill>
              <a:srgbClr val="BEB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3" name="Rechteck 12"/>
          <p:cNvSpPr/>
          <p:nvPr userDrawn="1"/>
        </p:nvSpPr>
        <p:spPr>
          <a:xfrm>
            <a:off x="1091834" y="992769"/>
            <a:ext cx="10849205" cy="144016"/>
          </a:xfrm>
          <a:prstGeom prst="rect">
            <a:avLst/>
          </a:prstGeom>
          <a:solidFill>
            <a:schemeClr val="bg1">
              <a:lumMod val="9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896647" y="6309320"/>
            <a:ext cx="1056004" cy="37207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63902" y="158442"/>
            <a:ext cx="916320" cy="13470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3" r:id="rId2"/>
    <p:sldLayoutId id="2147483665" r:id="rId3"/>
    <p:sldLayoutId id="2147483667" r:id="rId4"/>
  </p:sldLayoutIdLst>
  <p:hf sldNum="0" hdr="0" dt="0"/>
  <p:txStyles>
    <p:titleStyle>
      <a:lvl1pPr marL="0" indent="0" algn="ctr" defTabSz="914400" rtl="0" eaLnBrk="1" latinLnBrk="0" hangingPunct="1">
        <a:spcBef>
          <a:spcPct val="0"/>
        </a:spcBef>
        <a:buNone/>
        <a:defRPr sz="2400" b="0" kern="1200">
          <a:solidFill>
            <a:schemeClr val="bg1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Communication </a:t>
            </a:r>
            <a:r>
              <a:rPr lang="de-DE" dirty="0">
                <a:solidFill>
                  <a:schemeClr val="bg1"/>
                </a:solidFill>
              </a:rPr>
              <a:t>of </a:t>
            </a:r>
            <a:r>
              <a:rPr lang="de-DE" dirty="0" err="1">
                <a:solidFill>
                  <a:schemeClr val="bg1"/>
                </a:solidFill>
              </a:rPr>
              <a:t>Sustainability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Untertitel 9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de-DE" dirty="0" err="1" smtClean="0"/>
              <a:t>Lesson</a:t>
            </a:r>
            <a:r>
              <a:rPr lang="de-DE" dirty="0" smtClean="0"/>
              <a:t> </a:t>
            </a:r>
            <a:r>
              <a:rPr lang="de-DE" dirty="0" smtClean="0">
                <a:solidFill>
                  <a:schemeClr val="bg1"/>
                </a:solidFill>
              </a:rPr>
              <a:t>02</a:t>
            </a:r>
            <a:r>
              <a:rPr lang="de-DE" dirty="0">
                <a:solidFill>
                  <a:schemeClr val="bg1"/>
                </a:solidFill>
              </a:rPr>
              <a:t>: </a:t>
            </a:r>
            <a:r>
              <a:rPr lang="de-DE" dirty="0" err="1">
                <a:solidFill>
                  <a:schemeClr val="bg1"/>
                </a:solidFill>
              </a:rPr>
              <a:t>Organizations</a:t>
            </a:r>
            <a:r>
              <a:rPr lang="de-DE" dirty="0">
                <a:solidFill>
                  <a:schemeClr val="bg1"/>
                </a:solidFill>
              </a:rPr>
              <a:t> &amp; </a:t>
            </a:r>
            <a:r>
              <a:rPr lang="de-DE" dirty="0" err="1">
                <a:solidFill>
                  <a:schemeClr val="bg1"/>
                </a:solidFill>
              </a:rPr>
              <a:t>their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/>
              <a:t>S</a:t>
            </a:r>
            <a:r>
              <a:rPr lang="de-DE" dirty="0" smtClean="0">
                <a:solidFill>
                  <a:schemeClr val="bg1"/>
                </a:solidFill>
              </a:rPr>
              <a:t>takeholder</a:t>
            </a:r>
            <a:endParaRPr lang="de-DE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268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9E3AEB-0DF6-4945-B423-988FA59CF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B. Organizations and Communication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B00C53D-6F4E-004E-ABA2-9E9420B01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dirty="0"/>
              <a:t>Assumptions:</a:t>
            </a:r>
          </a:p>
          <a:p>
            <a:pPr marL="457200" indent="-457200">
              <a:buAutoNum type="arabicPeriod"/>
            </a:pPr>
            <a:r>
              <a:rPr lang="en-AU" dirty="0" smtClean="0"/>
              <a:t>Organizations </a:t>
            </a:r>
            <a:r>
              <a:rPr lang="en-AU" dirty="0"/>
              <a:t>are constituted through </a:t>
            </a:r>
            <a:r>
              <a:rPr lang="en-AU" dirty="0" smtClean="0"/>
              <a:t>communication</a:t>
            </a:r>
          </a:p>
          <a:p>
            <a:pPr marL="0" indent="0">
              <a:buNone/>
            </a:pPr>
            <a:endParaRPr lang="en-AU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en-AU" dirty="0" smtClean="0"/>
              <a:t>Organizational </a:t>
            </a:r>
            <a:r>
              <a:rPr lang="en-AU" dirty="0"/>
              <a:t>communication is “network communication”, including all </a:t>
            </a:r>
            <a:r>
              <a:rPr lang="en-AU" dirty="0" smtClean="0"/>
              <a:t>communication </a:t>
            </a:r>
            <a:r>
              <a:rPr lang="en-AU" dirty="0"/>
              <a:t>within, out of and about an organization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E8547DD3-7C10-8840-B906-68F661E37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476672"/>
            <a:ext cx="10753195" cy="504056"/>
          </a:xfrm>
        </p:spPr>
        <p:txBody>
          <a:bodyPr/>
          <a:lstStyle/>
          <a:p>
            <a:r>
              <a:rPr lang="en-AU" dirty="0"/>
              <a:t>B. Organizations and Communication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32" y="1412776"/>
            <a:ext cx="6641934" cy="500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729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4B3882-F3F8-6741-9331-7921E5022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B. Organizations and Communication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EF0DF1-47EA-E048-89EB-1D1BCEB04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Organization as “socially constructed verbal systems constituted by multiple, simultaneous and sequential narratives that not only interweave and harmonize but contest and clash” </a:t>
            </a:r>
            <a:r>
              <a:rPr lang="en-US" sz="2000" i="1" dirty="0"/>
              <a:t>(Brown et al., 2008, p. 1040</a:t>
            </a:r>
            <a:r>
              <a:rPr lang="en-US" sz="2000" i="1" dirty="0" smtClean="0"/>
              <a:t>)</a:t>
            </a:r>
          </a:p>
          <a:p>
            <a:endParaRPr lang="en-US" sz="2000" i="1" dirty="0"/>
          </a:p>
          <a:p>
            <a:r>
              <a:rPr lang="en-US" sz="2000" dirty="0"/>
              <a:t>“hidden patterns” in conversations – a pattern is the “organization” of a conversation </a:t>
            </a:r>
            <a:r>
              <a:rPr lang="en-US" sz="2000" i="1" dirty="0"/>
              <a:t>(Taylor &amp; Van Every, 2011, p. 21)</a:t>
            </a:r>
            <a:endParaRPr lang="en-NZ" sz="2000" i="1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78371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C41380F0-33CB-7940-B59C-6FDDD9BC69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5062550"/>
              </p:ext>
            </p:extLst>
          </p:nvPr>
        </p:nvGraphicFramePr>
        <p:xfrm>
          <a:off x="1873405" y="1196752"/>
          <a:ext cx="8399059" cy="5296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el 5">
            <a:extLst>
              <a:ext uri="{FF2B5EF4-FFF2-40B4-BE49-F238E27FC236}">
                <a16:creationId xmlns:a16="http://schemas.microsoft.com/office/drawing/2014/main" id="{454BB719-3228-6746-9A5D-98FC32CF2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C. Issues &amp; Crises</a:t>
            </a:r>
          </a:p>
        </p:txBody>
      </p:sp>
    </p:spTree>
    <p:extLst>
      <p:ext uri="{BB962C8B-B14F-4D97-AF65-F5344CB8AC3E}">
        <p14:creationId xmlns:p14="http://schemas.microsoft.com/office/powerpoint/2010/main" val="659018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C41380F0-33CB-7940-B59C-6FDDD9BC6936}"/>
              </a:ext>
            </a:extLst>
          </p:cNvPr>
          <p:cNvGraphicFramePr/>
          <p:nvPr/>
        </p:nvGraphicFramePr>
        <p:xfrm>
          <a:off x="1873405" y="1196752"/>
          <a:ext cx="8399059" cy="5296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el 5">
            <a:extLst>
              <a:ext uri="{FF2B5EF4-FFF2-40B4-BE49-F238E27FC236}">
                <a16:creationId xmlns:a16="http://schemas.microsoft.com/office/drawing/2014/main" id="{454BB719-3228-6746-9A5D-98FC32CF2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C. Issues and Crises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04410A6-4B86-8041-AD7A-7FF94309D092}"/>
              </a:ext>
            </a:extLst>
          </p:cNvPr>
          <p:cNvSpPr txBox="1"/>
          <p:nvPr/>
        </p:nvSpPr>
        <p:spPr>
          <a:xfrm>
            <a:off x="4295800" y="6043354"/>
            <a:ext cx="19514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dirty="0">
                <a:solidFill>
                  <a:schemeClr val="accent2">
                    <a:lumMod val="75000"/>
                  </a:schemeClr>
                </a:solidFill>
              </a:rPr>
              <a:t>Issues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16DDE26-0CB6-E648-BA7B-50D4E5373B5A}"/>
              </a:ext>
            </a:extLst>
          </p:cNvPr>
          <p:cNvSpPr txBox="1"/>
          <p:nvPr/>
        </p:nvSpPr>
        <p:spPr>
          <a:xfrm>
            <a:off x="7801435" y="1340768"/>
            <a:ext cx="1951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dirty="0">
                <a:solidFill>
                  <a:schemeClr val="bg2">
                    <a:lumMod val="25000"/>
                  </a:schemeClr>
                </a:solidFill>
              </a:rPr>
              <a:t>Risk &amp; Crisis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A19A16C-0AAD-3A46-853D-3EE7CFD59DE5}"/>
              </a:ext>
            </a:extLst>
          </p:cNvPr>
          <p:cNvSpPr txBox="1"/>
          <p:nvPr/>
        </p:nvSpPr>
        <p:spPr>
          <a:xfrm>
            <a:off x="9869454" y="5114178"/>
            <a:ext cx="1951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dirty="0">
                <a:solidFill>
                  <a:schemeClr val="bg2">
                    <a:lumMod val="25000"/>
                  </a:schemeClr>
                </a:solidFill>
              </a:rPr>
              <a:t>Risk &amp; Crisis</a:t>
            </a:r>
          </a:p>
        </p:txBody>
      </p:sp>
      <p:sp>
        <p:nvSpPr>
          <p:cNvPr id="9" name="Pfeil nach unten 8">
            <a:extLst>
              <a:ext uri="{FF2B5EF4-FFF2-40B4-BE49-F238E27FC236}">
                <a16:creationId xmlns:a16="http://schemas.microsoft.com/office/drawing/2014/main" id="{1BC42B82-4504-3B4C-A388-72EC63641A97}"/>
              </a:ext>
            </a:extLst>
          </p:cNvPr>
          <p:cNvSpPr/>
          <p:nvPr/>
        </p:nvSpPr>
        <p:spPr>
          <a:xfrm>
            <a:off x="7377689" y="1453320"/>
            <a:ext cx="524107" cy="1521323"/>
          </a:xfrm>
          <a:prstGeom prst="downArrow">
            <a:avLst/>
          </a:prstGeom>
          <a:solidFill>
            <a:schemeClr val="bg2">
              <a:lumMod val="25000"/>
            </a:schemeClr>
          </a:solidFill>
          <a:ln>
            <a:solidFill>
              <a:srgbClr val="861A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Pfeil nach unten 9">
            <a:extLst>
              <a:ext uri="{FF2B5EF4-FFF2-40B4-BE49-F238E27FC236}">
                <a16:creationId xmlns:a16="http://schemas.microsoft.com/office/drawing/2014/main" id="{A0B434E8-382E-154B-B45C-691FA1CA27C4}"/>
              </a:ext>
            </a:extLst>
          </p:cNvPr>
          <p:cNvSpPr/>
          <p:nvPr/>
        </p:nvSpPr>
        <p:spPr>
          <a:xfrm rot="10800000">
            <a:off x="9388625" y="4493356"/>
            <a:ext cx="524107" cy="1521323"/>
          </a:xfrm>
          <a:prstGeom prst="downArrow">
            <a:avLst/>
          </a:prstGeom>
          <a:solidFill>
            <a:schemeClr val="bg2">
              <a:lumMod val="25000"/>
            </a:schemeClr>
          </a:solidFill>
          <a:ln>
            <a:solidFill>
              <a:srgbClr val="861A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Pfeil nach unten 10">
            <a:extLst>
              <a:ext uri="{FF2B5EF4-FFF2-40B4-BE49-F238E27FC236}">
                <a16:creationId xmlns:a16="http://schemas.microsoft.com/office/drawing/2014/main" id="{D5A338BA-10D5-9B41-97AE-C422A9ACB7DB}"/>
              </a:ext>
            </a:extLst>
          </p:cNvPr>
          <p:cNvSpPr/>
          <p:nvPr/>
        </p:nvSpPr>
        <p:spPr>
          <a:xfrm rot="10800000">
            <a:off x="5271532" y="4945173"/>
            <a:ext cx="524107" cy="1521323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9584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4559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F62528E3-89FA-A847-9FAD-EE4979492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D. Stakeholder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0FBEF6D-0CF6-4947-890C-350F4F14A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„Stake“: An interest in an organization, for which a justified and normative demand can be made (Reed, 1999)</a:t>
            </a:r>
          </a:p>
          <a:p>
            <a:endParaRPr lang="en-GB" sz="2000" dirty="0" smtClean="0"/>
          </a:p>
          <a:p>
            <a:r>
              <a:rPr lang="en-GB" sz="2000" dirty="0" smtClean="0"/>
              <a:t>„Stakeholder“: „any group or individual who can affect or is affected by the achievement of the organization’s objectives.”(Freeman 1984, S. 46)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3936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F62528E3-89FA-A847-9FAD-EE4979492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D. Stakeholder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0FBEF6D-0CF6-4947-890C-350F4F14A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sz="2000" dirty="0" err="1"/>
              <a:t>Stakeseekers</a:t>
            </a:r>
            <a:r>
              <a:rPr lang="de-AT" sz="2000" dirty="0"/>
              <a:t>? </a:t>
            </a:r>
            <a:r>
              <a:rPr lang="de-AT" sz="2000" dirty="0" err="1"/>
              <a:t>Those</a:t>
            </a:r>
            <a:r>
              <a:rPr lang="de-AT" sz="2000" dirty="0"/>
              <a:t> </a:t>
            </a:r>
            <a:r>
              <a:rPr lang="de-AT" sz="2000" dirty="0" err="1"/>
              <a:t>who</a:t>
            </a:r>
            <a:r>
              <a:rPr lang="de-AT" sz="2000" dirty="0"/>
              <a:t> </a:t>
            </a:r>
            <a:r>
              <a:rPr lang="de-AT" sz="2000" dirty="0" err="1"/>
              <a:t>assert</a:t>
            </a:r>
            <a:r>
              <a:rPr lang="de-AT" sz="2000" dirty="0"/>
              <a:t> </a:t>
            </a:r>
            <a:r>
              <a:rPr lang="de-AT" sz="2000" dirty="0" err="1"/>
              <a:t>their</a:t>
            </a:r>
            <a:r>
              <a:rPr lang="de-AT" sz="2000" dirty="0"/>
              <a:t> </a:t>
            </a:r>
            <a:r>
              <a:rPr lang="de-AT" sz="2000" dirty="0" err="1"/>
              <a:t>interests</a:t>
            </a:r>
            <a:r>
              <a:rPr lang="de-AT" sz="2000" dirty="0"/>
              <a:t> </a:t>
            </a:r>
            <a:r>
              <a:rPr lang="de-AT" sz="2000" dirty="0" err="1"/>
              <a:t>and</a:t>
            </a:r>
            <a:r>
              <a:rPr lang="de-AT" sz="2000" dirty="0"/>
              <a:t> </a:t>
            </a:r>
            <a:r>
              <a:rPr lang="de-AT" sz="2000" dirty="0" err="1"/>
              <a:t>concerns</a:t>
            </a:r>
            <a:r>
              <a:rPr lang="de-AT" sz="2000" dirty="0"/>
              <a:t>, </a:t>
            </a:r>
            <a:r>
              <a:rPr lang="de-AT" sz="2000" dirty="0" err="1"/>
              <a:t>seeking</a:t>
            </a:r>
            <a:r>
              <a:rPr lang="de-AT" sz="2000" dirty="0"/>
              <a:t> </a:t>
            </a:r>
            <a:r>
              <a:rPr lang="de-AT" sz="2000" dirty="0" err="1"/>
              <a:t>acknowledgement</a:t>
            </a:r>
            <a:r>
              <a:rPr lang="de-AT" sz="2000" dirty="0"/>
              <a:t> </a:t>
            </a:r>
            <a:r>
              <a:rPr lang="de-AT" sz="2000" dirty="0" err="1"/>
              <a:t>and</a:t>
            </a:r>
            <a:r>
              <a:rPr lang="de-AT" sz="2000" dirty="0"/>
              <a:t> </a:t>
            </a:r>
            <a:r>
              <a:rPr lang="de-AT" sz="2000" dirty="0" err="1"/>
              <a:t>action</a:t>
            </a:r>
            <a:r>
              <a:rPr lang="de-AT" sz="2000" dirty="0"/>
              <a:t> </a:t>
            </a:r>
            <a:r>
              <a:rPr lang="de-AT" sz="2000" dirty="0" err="1"/>
              <a:t>from</a:t>
            </a:r>
            <a:r>
              <a:rPr lang="de-AT" sz="2000" dirty="0"/>
              <a:t> an </a:t>
            </a:r>
            <a:r>
              <a:rPr lang="de-AT" sz="2000" dirty="0" err="1" smtClean="0"/>
              <a:t>organization</a:t>
            </a:r>
            <a:r>
              <a:rPr lang="de-AT" sz="2000" dirty="0" smtClean="0"/>
              <a:t> </a:t>
            </a:r>
            <a:endParaRPr lang="de-AT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07713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F62528E3-89FA-A847-9FAD-EE4979492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D. Stakeholder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0FBEF6D-0CF6-4947-890C-350F4F14A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Provide </a:t>
            </a:r>
            <a:r>
              <a:rPr lang="en-GB" sz="2000" b="1" dirty="0" smtClean="0"/>
              <a:t>resources</a:t>
            </a:r>
            <a:r>
              <a:rPr lang="en-GB" sz="2000" dirty="0" smtClean="0"/>
              <a:t>, which are important to organizational success e.g. capital, workforce, „licence to operate“, social acceptance</a:t>
            </a:r>
          </a:p>
          <a:p>
            <a:endParaRPr lang="en-GB" sz="2000" dirty="0" smtClean="0"/>
          </a:p>
          <a:p>
            <a:r>
              <a:rPr lang="en-GB" sz="2000" dirty="0" smtClean="0"/>
              <a:t>Their well-being is intertwined with the fate of the organization e.g. employment, environmental conditions, products</a:t>
            </a:r>
          </a:p>
          <a:p>
            <a:endParaRPr lang="en-GB" sz="2000" dirty="0" smtClean="0"/>
          </a:p>
          <a:p>
            <a:r>
              <a:rPr lang="en-GB" sz="2000" dirty="0" smtClean="0"/>
              <a:t>They have sufficient influence to impact organizational performance e.g. mobilising of social forces, restraining resources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395636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4E89AE-7F1F-6A4B-B2AC-F91285C8F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D. Stakeholder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9937F6B-1616-394A-8D98-E8DA75572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dirty="0"/>
              <a:t>Ways to identify / differentiate stakeholder</a:t>
            </a:r>
          </a:p>
          <a:p>
            <a:pPr marL="514350" indent="-514350">
              <a:buAutoNum type="arabicPeriod"/>
            </a:pPr>
            <a:r>
              <a:rPr lang="en-AU" dirty="0"/>
              <a:t>General</a:t>
            </a:r>
          </a:p>
          <a:p>
            <a:pPr marL="514350" indent="-514350">
              <a:buAutoNum type="arabicPeriod"/>
            </a:pPr>
            <a:r>
              <a:rPr lang="en-AU" dirty="0"/>
              <a:t>Internal / external</a:t>
            </a:r>
          </a:p>
          <a:p>
            <a:pPr marL="514350" indent="-514350">
              <a:buAutoNum type="arabicPeriod"/>
            </a:pPr>
            <a:r>
              <a:rPr lang="en-AU" dirty="0"/>
              <a:t>Primary / secondary</a:t>
            </a:r>
          </a:p>
          <a:p>
            <a:pPr marL="514350" indent="-514350">
              <a:buAutoNum type="arabicPeriod"/>
            </a:pPr>
            <a:r>
              <a:rPr lang="en-AU" dirty="0"/>
              <a:t>Impact &amp; functionality</a:t>
            </a:r>
          </a:p>
          <a:p>
            <a:pPr marL="514350" indent="-514350">
              <a:buAutoNum type="arabicPeriod"/>
            </a:pPr>
            <a:r>
              <a:rPr lang="en-AU" dirty="0"/>
              <a:t>Arenas</a:t>
            </a:r>
          </a:p>
          <a:p>
            <a:pPr marL="514350" indent="-514350">
              <a:buAutoNum type="arabicPeriod"/>
            </a:pP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70850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4E89AE-7F1F-6A4B-B2AC-F91285C8F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D. Stakeholder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9937F6B-1616-394A-8D98-E8DA75572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i="1" dirty="0"/>
              <a:t>General:</a:t>
            </a:r>
          </a:p>
        </p:txBody>
      </p:sp>
      <p:sp>
        <p:nvSpPr>
          <p:cNvPr id="5" name="Ellipse 4"/>
          <p:cNvSpPr/>
          <p:nvPr/>
        </p:nvSpPr>
        <p:spPr>
          <a:xfrm>
            <a:off x="3215680" y="1052736"/>
            <a:ext cx="6192688" cy="5688632"/>
          </a:xfrm>
          <a:prstGeom prst="ellipse">
            <a:avLst/>
          </a:prstGeom>
          <a:solidFill>
            <a:srgbClr val="95843F"/>
          </a:solidFill>
          <a:ln>
            <a:solidFill>
              <a:srgbClr val="9584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/>
              <a:t>Stakeholders</a:t>
            </a:r>
            <a:endParaRPr lang="de-DE" dirty="0"/>
          </a:p>
        </p:txBody>
      </p:sp>
      <p:sp>
        <p:nvSpPr>
          <p:cNvPr id="6" name="Ellipse 5"/>
          <p:cNvSpPr/>
          <p:nvPr/>
        </p:nvSpPr>
        <p:spPr>
          <a:xfrm>
            <a:off x="5483932" y="1196752"/>
            <a:ext cx="1656184" cy="158417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Customers</a:t>
            </a:r>
            <a:endParaRPr lang="de-DE" sz="1400" dirty="0"/>
          </a:p>
        </p:txBody>
      </p:sp>
      <p:sp>
        <p:nvSpPr>
          <p:cNvPr id="7" name="Ellipse 6"/>
          <p:cNvSpPr/>
          <p:nvPr/>
        </p:nvSpPr>
        <p:spPr>
          <a:xfrm>
            <a:off x="7347512" y="2043002"/>
            <a:ext cx="1656184" cy="158417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 smtClean="0"/>
              <a:t>Employees</a:t>
            </a:r>
            <a:endParaRPr lang="de-DE" sz="1400" dirty="0"/>
          </a:p>
        </p:txBody>
      </p:sp>
      <p:sp>
        <p:nvSpPr>
          <p:cNvPr id="8" name="Ellipse 7"/>
          <p:cNvSpPr/>
          <p:nvPr/>
        </p:nvSpPr>
        <p:spPr>
          <a:xfrm>
            <a:off x="7449177" y="4027041"/>
            <a:ext cx="1656184" cy="1584176"/>
          </a:xfrm>
          <a:prstGeom prst="ellipse">
            <a:avLst/>
          </a:prstGeom>
          <a:solidFill>
            <a:srgbClr val="861A59"/>
          </a:solidFill>
          <a:ln>
            <a:solidFill>
              <a:srgbClr val="861A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Investors</a:t>
            </a:r>
            <a:endParaRPr lang="de-DE" sz="1400" dirty="0"/>
          </a:p>
        </p:txBody>
      </p:sp>
      <p:sp>
        <p:nvSpPr>
          <p:cNvPr id="9" name="Ellipse 8"/>
          <p:cNvSpPr/>
          <p:nvPr/>
        </p:nvSpPr>
        <p:spPr>
          <a:xfrm>
            <a:off x="5591944" y="5089453"/>
            <a:ext cx="1656184" cy="1584176"/>
          </a:xfrm>
          <a:prstGeom prst="ellipse">
            <a:avLst/>
          </a:prstGeom>
          <a:solidFill>
            <a:srgbClr val="BEBC32"/>
          </a:solidFill>
          <a:ln>
            <a:solidFill>
              <a:srgbClr val="BEB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Suppliers</a:t>
            </a:r>
            <a:endParaRPr lang="de-DE" dirty="0"/>
          </a:p>
        </p:txBody>
      </p:sp>
      <p:sp>
        <p:nvSpPr>
          <p:cNvPr id="10" name="Ellipse 9"/>
          <p:cNvSpPr/>
          <p:nvPr/>
        </p:nvSpPr>
        <p:spPr>
          <a:xfrm>
            <a:off x="3734711" y="4195312"/>
            <a:ext cx="1656184" cy="1584176"/>
          </a:xfrm>
          <a:prstGeom prst="ellipse">
            <a:avLst/>
          </a:prstGeom>
          <a:solidFill>
            <a:srgbClr val="00664B"/>
          </a:solidFill>
          <a:ln>
            <a:solidFill>
              <a:srgbClr val="0066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Communities</a:t>
            </a:r>
            <a:endParaRPr lang="de-DE" sz="1400" dirty="0"/>
          </a:p>
        </p:txBody>
      </p:sp>
      <p:sp>
        <p:nvSpPr>
          <p:cNvPr id="11" name="Ellipse 10"/>
          <p:cNvSpPr/>
          <p:nvPr/>
        </p:nvSpPr>
        <p:spPr>
          <a:xfrm>
            <a:off x="3616326" y="2093726"/>
            <a:ext cx="1656184" cy="1584176"/>
          </a:xfrm>
          <a:prstGeom prst="ellipse">
            <a:avLst/>
          </a:prstGeom>
          <a:solidFill>
            <a:srgbClr val="C1D694"/>
          </a:solidFill>
          <a:ln>
            <a:solidFill>
              <a:srgbClr val="C1D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 smtClean="0"/>
              <a:t>Governments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712297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99456" y="476672"/>
            <a:ext cx="10753200" cy="505528"/>
          </a:xfrm>
        </p:spPr>
        <p:txBody>
          <a:bodyPr/>
          <a:lstStyle/>
          <a:p>
            <a:pPr algn="ctr"/>
            <a:r>
              <a:rPr lang="de-DE" dirty="0" err="1" smtClean="0">
                <a:solidFill>
                  <a:schemeClr val="bg1"/>
                </a:solidFill>
              </a:rPr>
              <a:t>Where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are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we</a:t>
            </a:r>
            <a:r>
              <a:rPr lang="de-DE" dirty="0" smtClean="0">
                <a:solidFill>
                  <a:schemeClr val="bg1"/>
                </a:solidFill>
              </a:rPr>
              <a:t>?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9456" y="1484784"/>
            <a:ext cx="10753200" cy="4525200"/>
          </a:xfrm>
        </p:spPr>
        <p:txBody>
          <a:bodyPr/>
          <a:lstStyle/>
          <a:p>
            <a:pPr>
              <a:buNone/>
            </a:pPr>
            <a:r>
              <a:rPr lang="de-DE" dirty="0"/>
              <a:t>Episode </a:t>
            </a:r>
            <a:r>
              <a:rPr lang="de-DE" dirty="0" smtClean="0"/>
              <a:t>1</a:t>
            </a:r>
            <a:r>
              <a:rPr lang="de-DE" dirty="0"/>
              <a:t>: </a:t>
            </a:r>
            <a:r>
              <a:rPr lang="de-DE" dirty="0" smtClean="0"/>
              <a:t>	Communication </a:t>
            </a:r>
            <a:r>
              <a:rPr lang="de-DE" dirty="0"/>
              <a:t>of </a:t>
            </a:r>
            <a:r>
              <a:rPr lang="de-DE" dirty="0" err="1"/>
              <a:t>Sustainability</a:t>
            </a:r>
            <a:endParaRPr lang="de-DE" dirty="0"/>
          </a:p>
          <a:p>
            <a:pPr>
              <a:buNone/>
            </a:pPr>
            <a:endParaRPr lang="de-DE" b="1" dirty="0" smtClean="0">
              <a:solidFill>
                <a:srgbClr val="95843F"/>
              </a:solidFill>
            </a:endParaRPr>
          </a:p>
          <a:p>
            <a:pPr>
              <a:buNone/>
            </a:pPr>
            <a:r>
              <a:rPr lang="de-DE" b="1" dirty="0" smtClean="0">
                <a:solidFill>
                  <a:srgbClr val="95843F"/>
                </a:solidFill>
              </a:rPr>
              <a:t>Episode </a:t>
            </a:r>
            <a:r>
              <a:rPr lang="de-DE" b="1" dirty="0" smtClean="0">
                <a:solidFill>
                  <a:srgbClr val="95843F"/>
                </a:solidFill>
              </a:rPr>
              <a:t>2</a:t>
            </a:r>
            <a:r>
              <a:rPr lang="de-DE" b="1" dirty="0">
                <a:solidFill>
                  <a:srgbClr val="95843F"/>
                </a:solidFill>
              </a:rPr>
              <a:t>: </a:t>
            </a:r>
            <a:r>
              <a:rPr lang="de-DE" b="1" dirty="0" smtClean="0">
                <a:solidFill>
                  <a:srgbClr val="95843F"/>
                </a:solidFill>
              </a:rPr>
              <a:t>	</a:t>
            </a:r>
            <a:r>
              <a:rPr lang="de-DE" b="1" dirty="0" err="1" smtClean="0">
                <a:solidFill>
                  <a:srgbClr val="95843F"/>
                </a:solidFill>
              </a:rPr>
              <a:t>Organizations</a:t>
            </a:r>
            <a:r>
              <a:rPr lang="de-DE" b="1" dirty="0" smtClean="0">
                <a:solidFill>
                  <a:srgbClr val="95843F"/>
                </a:solidFill>
              </a:rPr>
              <a:t> </a:t>
            </a:r>
            <a:r>
              <a:rPr lang="de-DE" b="1" dirty="0">
                <a:solidFill>
                  <a:srgbClr val="95843F"/>
                </a:solidFill>
              </a:rPr>
              <a:t>&amp; </a:t>
            </a:r>
            <a:r>
              <a:rPr lang="de-DE" b="1" dirty="0" err="1">
                <a:solidFill>
                  <a:srgbClr val="95843F"/>
                </a:solidFill>
              </a:rPr>
              <a:t>their</a:t>
            </a:r>
            <a:r>
              <a:rPr lang="de-DE" b="1" dirty="0">
                <a:solidFill>
                  <a:srgbClr val="95843F"/>
                </a:solidFill>
              </a:rPr>
              <a:t> Stakeholder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Episode </a:t>
            </a:r>
            <a:r>
              <a:rPr lang="de-DE" dirty="0" smtClean="0"/>
              <a:t>3</a:t>
            </a:r>
            <a:r>
              <a:rPr lang="de-DE" dirty="0"/>
              <a:t>: </a:t>
            </a:r>
            <a:r>
              <a:rPr lang="de-DE" dirty="0" smtClean="0"/>
              <a:t>	Strategic </a:t>
            </a:r>
            <a:r>
              <a:rPr lang="de-DE" dirty="0"/>
              <a:t>Communication of </a:t>
            </a:r>
            <a:r>
              <a:rPr lang="de-DE" dirty="0" err="1"/>
              <a:t>Sustainability</a:t>
            </a:r>
            <a:endParaRPr lang="de-DE" dirty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Episode </a:t>
            </a:r>
            <a:r>
              <a:rPr lang="de-DE" dirty="0" smtClean="0"/>
              <a:t>4</a:t>
            </a:r>
            <a:r>
              <a:rPr lang="de-DE" dirty="0"/>
              <a:t>: </a:t>
            </a:r>
            <a:r>
              <a:rPr lang="de-DE" dirty="0" smtClean="0"/>
              <a:t>	</a:t>
            </a:r>
            <a:r>
              <a:rPr lang="de-DE" dirty="0" err="1" smtClean="0"/>
              <a:t>Sustainability</a:t>
            </a:r>
            <a:r>
              <a:rPr lang="de-DE" dirty="0" smtClean="0"/>
              <a:t> </a:t>
            </a:r>
            <a:r>
              <a:rPr lang="de-DE" dirty="0"/>
              <a:t>Reporting </a:t>
            </a:r>
          </a:p>
          <a:p>
            <a:pPr>
              <a:buNone/>
            </a:pPr>
            <a:endParaRPr lang="de-DE" b="1" dirty="0">
              <a:solidFill>
                <a:srgbClr val="DFC638"/>
              </a:solidFill>
            </a:endParaRPr>
          </a:p>
          <a:p>
            <a:pPr>
              <a:buFontTx/>
              <a:buNone/>
            </a:pP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1677669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4E89AE-7F1F-6A4B-B2AC-F91285C8F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D. Stakeholder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9937F6B-1616-394A-8D98-E8DA75572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i="1" dirty="0"/>
              <a:t>Internal &amp; External: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D2AEDE0-710F-C542-AFBD-E26A5CEAD932}"/>
              </a:ext>
            </a:extLst>
          </p:cNvPr>
          <p:cNvSpPr txBox="1"/>
          <p:nvPr/>
        </p:nvSpPr>
        <p:spPr>
          <a:xfrm>
            <a:off x="1193954" y="2564904"/>
            <a:ext cx="107370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„internal“ e.g. </a:t>
            </a:r>
            <a:r>
              <a:rPr lang="en-GB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boardmembers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key management, employees, legal representatives, shareholders. </a:t>
            </a:r>
          </a:p>
          <a:p>
            <a:endParaRPr lang="en-GB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„external“ e.g. customers, investors, financial partners (including banks), community leaders, customers, clients, suppliers, vendors, creditors, physical neighbours, special interest groups, environmental groups, competitors, union officials, government agencies, media. </a:t>
            </a:r>
          </a:p>
          <a:p>
            <a:endParaRPr lang="en-GB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829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4E89AE-7F1F-6A4B-B2AC-F91285C8F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D. Stakeholder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9BC1C7F5-5FBF-C946-A92A-2821534A2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i="1" dirty="0"/>
              <a:t>Primary &amp; secondary</a:t>
            </a:r>
          </a:p>
        </p:txBody>
      </p:sp>
      <p:pic>
        <p:nvPicPr>
          <p:cNvPr id="8" name="Inhaltsplatzhalter 3">
            <a:extLst>
              <a:ext uri="{FF2B5EF4-FFF2-40B4-BE49-F238E27FC236}">
                <a16:creationId xmlns:a16="http://schemas.microsoft.com/office/drawing/2014/main" id="{CB13097E-719A-6C45-BD09-4AC7A88414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66"/>
          <a:stretch/>
        </p:blipFill>
        <p:spPr>
          <a:xfrm>
            <a:off x="3935760" y="1340768"/>
            <a:ext cx="7299699" cy="5399882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FB32BD90-B0FA-584A-A4F5-B7459969D656}"/>
              </a:ext>
            </a:extLst>
          </p:cNvPr>
          <p:cNvSpPr/>
          <p:nvPr/>
        </p:nvSpPr>
        <p:spPr>
          <a:xfrm>
            <a:off x="9669509" y="1340768"/>
            <a:ext cx="1683075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723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4E89AE-7F1F-6A4B-B2AC-F91285C8F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D. Stakeholder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9BC1C7F5-5FBF-C946-A92A-2821534A2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i="1" dirty="0"/>
              <a:t>Enabling</a:t>
            </a:r>
          </a:p>
        </p:txBody>
      </p:sp>
      <p:pic>
        <p:nvPicPr>
          <p:cNvPr id="6" name="Inhaltsplatzhalter 3">
            <a:extLst>
              <a:ext uri="{FF2B5EF4-FFF2-40B4-BE49-F238E27FC236}">
                <a16:creationId xmlns:a16="http://schemas.microsoft.com/office/drawing/2014/main" id="{1EF46EED-2D4E-A540-8206-7A8D5ADD57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" b="2357"/>
          <a:stretch/>
        </p:blipFill>
        <p:spPr>
          <a:xfrm>
            <a:off x="3143672" y="1572996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90785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4E89AE-7F1F-6A4B-B2AC-F91285C8F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D. Stakeholder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9BC1C7F5-5FBF-C946-A92A-2821534A2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i="1" dirty="0"/>
              <a:t>Enabling</a:t>
            </a:r>
          </a:p>
          <a:p>
            <a:pPr marL="0" indent="0">
              <a:buNone/>
            </a:pPr>
            <a:endParaRPr lang="en-AU" i="1" dirty="0"/>
          </a:p>
          <a:p>
            <a:pPr marL="0" indent="0">
              <a:buNone/>
            </a:pPr>
            <a:r>
              <a:rPr lang="de-AT" sz="2000" dirty="0"/>
              <a:t>Who </a:t>
            </a:r>
            <a:r>
              <a:rPr lang="de-AT" sz="2000" dirty="0" err="1"/>
              <a:t>has</a:t>
            </a:r>
            <a:r>
              <a:rPr lang="de-AT" sz="2000" dirty="0"/>
              <a:t> </a:t>
            </a:r>
            <a:r>
              <a:rPr lang="de-AT" sz="2000" dirty="0" err="1"/>
              <a:t>the</a:t>
            </a:r>
            <a:r>
              <a:rPr lang="de-AT" sz="2000" dirty="0"/>
              <a:t> </a:t>
            </a:r>
            <a:r>
              <a:rPr lang="de-AT" sz="2000" dirty="0" err="1"/>
              <a:t>priority</a:t>
            </a:r>
            <a:r>
              <a:rPr lang="de-AT" sz="2000" dirty="0"/>
              <a:t>? </a:t>
            </a:r>
            <a:r>
              <a:rPr lang="de-AT" sz="2000" dirty="0" err="1"/>
              <a:t>For</a:t>
            </a:r>
            <a:r>
              <a:rPr lang="de-AT" sz="2000" dirty="0"/>
              <a:t> </a:t>
            </a:r>
            <a:r>
              <a:rPr lang="de-AT" sz="2000" dirty="0" err="1"/>
              <a:t>day</a:t>
            </a:r>
            <a:r>
              <a:rPr lang="de-AT" sz="2000" dirty="0"/>
              <a:t> </a:t>
            </a:r>
            <a:r>
              <a:rPr lang="de-AT" sz="2000" dirty="0" err="1"/>
              <a:t>to</a:t>
            </a:r>
            <a:r>
              <a:rPr lang="de-AT" sz="2000" dirty="0"/>
              <a:t> </a:t>
            </a:r>
            <a:r>
              <a:rPr lang="de-AT" sz="2000" dirty="0" err="1"/>
              <a:t>day</a:t>
            </a:r>
            <a:r>
              <a:rPr lang="de-AT" sz="2000" dirty="0"/>
              <a:t> </a:t>
            </a:r>
            <a:r>
              <a:rPr lang="de-AT" sz="2000" dirty="0" err="1"/>
              <a:t>operations</a:t>
            </a:r>
            <a:r>
              <a:rPr lang="de-AT" sz="2000" dirty="0"/>
              <a:t> ... </a:t>
            </a:r>
            <a:endParaRPr lang="de-AT" sz="2000" dirty="0" smtClean="0"/>
          </a:p>
          <a:p>
            <a:pPr marL="0" indent="0">
              <a:buNone/>
            </a:pPr>
            <a:endParaRPr lang="de-AT" sz="2000" dirty="0"/>
          </a:p>
          <a:p>
            <a:r>
              <a:rPr lang="de-AT" sz="2000" b="1" dirty="0" err="1"/>
              <a:t>Enabling</a:t>
            </a:r>
            <a:r>
              <a:rPr lang="de-AT" sz="2000" b="1" dirty="0"/>
              <a:t> </a:t>
            </a:r>
            <a:r>
              <a:rPr lang="de-AT" sz="2000" b="1" dirty="0" err="1"/>
              <a:t>and</a:t>
            </a:r>
            <a:r>
              <a:rPr lang="de-AT" sz="2000" b="1" dirty="0"/>
              <a:t> </a:t>
            </a:r>
            <a:r>
              <a:rPr lang="de-AT" sz="2000" b="1" dirty="0" err="1"/>
              <a:t>functional</a:t>
            </a:r>
            <a:r>
              <a:rPr lang="de-AT" sz="2000" b="1" dirty="0"/>
              <a:t> </a:t>
            </a:r>
            <a:r>
              <a:rPr lang="de-AT" sz="2000" dirty="0"/>
              <a:t>– </a:t>
            </a:r>
            <a:r>
              <a:rPr lang="de-AT" sz="2000" dirty="0" err="1"/>
              <a:t>are</a:t>
            </a:r>
            <a:r>
              <a:rPr lang="de-AT" sz="2000" dirty="0"/>
              <a:t> </a:t>
            </a:r>
            <a:r>
              <a:rPr lang="de-AT" sz="2000" dirty="0" err="1"/>
              <a:t>critical</a:t>
            </a:r>
            <a:r>
              <a:rPr lang="de-AT" sz="2000" dirty="0"/>
              <a:t> </a:t>
            </a:r>
            <a:r>
              <a:rPr lang="de-AT" sz="2000" dirty="0" err="1"/>
              <a:t>to</a:t>
            </a:r>
            <a:r>
              <a:rPr lang="de-AT" sz="2000" dirty="0"/>
              <a:t> </a:t>
            </a:r>
            <a:r>
              <a:rPr lang="de-AT" sz="2000" dirty="0" err="1"/>
              <a:t>the</a:t>
            </a:r>
            <a:r>
              <a:rPr lang="de-AT" sz="2000" dirty="0"/>
              <a:t> </a:t>
            </a:r>
            <a:r>
              <a:rPr lang="de-AT" sz="2000" dirty="0" err="1"/>
              <a:t>daily</a:t>
            </a:r>
            <a:r>
              <a:rPr lang="de-AT" sz="2000" dirty="0"/>
              <a:t> </a:t>
            </a:r>
            <a:r>
              <a:rPr lang="de-AT" sz="2000" dirty="0" err="1"/>
              <a:t>operation</a:t>
            </a:r>
            <a:r>
              <a:rPr lang="de-AT" sz="2000" dirty="0"/>
              <a:t> of an </a:t>
            </a:r>
            <a:r>
              <a:rPr lang="de-AT" sz="2000" dirty="0" err="1" smtClean="0"/>
              <a:t>organization</a:t>
            </a:r>
            <a:r>
              <a:rPr lang="de-AT" sz="2000" dirty="0" smtClean="0"/>
              <a:t> </a:t>
            </a:r>
            <a:endParaRPr lang="de-AT" sz="2000" dirty="0"/>
          </a:p>
          <a:p>
            <a:r>
              <a:rPr lang="de-AT" sz="2000" b="1" dirty="0"/>
              <a:t>Normative </a:t>
            </a:r>
            <a:r>
              <a:rPr lang="de-AT" sz="2000" dirty="0"/>
              <a:t>– </a:t>
            </a:r>
            <a:r>
              <a:rPr lang="de-AT" sz="2000" dirty="0" err="1"/>
              <a:t>should</a:t>
            </a:r>
            <a:r>
              <a:rPr lang="de-AT" sz="2000" dirty="0"/>
              <a:t> </a:t>
            </a:r>
            <a:r>
              <a:rPr lang="de-AT" sz="2000" dirty="0" err="1"/>
              <a:t>be</a:t>
            </a:r>
            <a:r>
              <a:rPr lang="de-AT" sz="2000" dirty="0"/>
              <a:t> </a:t>
            </a:r>
            <a:r>
              <a:rPr lang="de-AT" sz="2000" dirty="0" err="1"/>
              <a:t>kept</a:t>
            </a:r>
            <a:r>
              <a:rPr lang="de-AT" sz="2000" dirty="0"/>
              <a:t> in </a:t>
            </a:r>
            <a:r>
              <a:rPr lang="de-AT" sz="2000" dirty="0" err="1"/>
              <a:t>mind</a:t>
            </a:r>
            <a:r>
              <a:rPr lang="de-AT" sz="2000" dirty="0"/>
              <a:t> but </a:t>
            </a:r>
            <a:r>
              <a:rPr lang="de-AT" sz="2000" dirty="0" err="1"/>
              <a:t>are</a:t>
            </a:r>
            <a:r>
              <a:rPr lang="de-AT" sz="2000" dirty="0"/>
              <a:t> not </a:t>
            </a:r>
            <a:r>
              <a:rPr lang="de-AT" sz="2000" dirty="0" err="1" smtClean="0"/>
              <a:t>critical</a:t>
            </a:r>
            <a:r>
              <a:rPr lang="de-AT" sz="2000" dirty="0" smtClean="0"/>
              <a:t> </a:t>
            </a:r>
            <a:r>
              <a:rPr lang="de-AT" sz="2000" dirty="0" err="1"/>
              <a:t>to</a:t>
            </a:r>
            <a:r>
              <a:rPr lang="de-AT" sz="2000" dirty="0"/>
              <a:t> </a:t>
            </a:r>
            <a:r>
              <a:rPr lang="de-AT" sz="2000" dirty="0" err="1"/>
              <a:t>the</a:t>
            </a:r>
            <a:r>
              <a:rPr lang="de-AT" sz="2000" dirty="0"/>
              <a:t> </a:t>
            </a:r>
            <a:r>
              <a:rPr lang="de-AT" sz="2000" dirty="0" err="1" smtClean="0"/>
              <a:t>operations</a:t>
            </a:r>
            <a:r>
              <a:rPr lang="de-AT" sz="2000" dirty="0" smtClean="0"/>
              <a:t> </a:t>
            </a:r>
            <a:r>
              <a:rPr lang="de-AT" sz="2000" dirty="0"/>
              <a:t>of an </a:t>
            </a:r>
            <a:r>
              <a:rPr lang="de-AT" sz="2000" dirty="0" err="1" smtClean="0"/>
              <a:t>organization</a:t>
            </a:r>
            <a:r>
              <a:rPr lang="de-AT" sz="2000" dirty="0" smtClean="0"/>
              <a:t> </a:t>
            </a:r>
            <a:r>
              <a:rPr lang="de-AT" sz="2000" dirty="0"/>
              <a:t>(</a:t>
            </a:r>
            <a:r>
              <a:rPr lang="de-AT" sz="2000" dirty="0" err="1"/>
              <a:t>can</a:t>
            </a:r>
            <a:r>
              <a:rPr lang="de-AT" sz="2000" dirty="0"/>
              <a:t> </a:t>
            </a:r>
            <a:r>
              <a:rPr lang="de-AT" sz="2000" dirty="0" err="1"/>
              <a:t>offer</a:t>
            </a:r>
            <a:r>
              <a:rPr lang="de-AT" sz="2000" dirty="0"/>
              <a:t> a </a:t>
            </a:r>
            <a:r>
              <a:rPr lang="de-AT" sz="2000" dirty="0" err="1"/>
              <a:t>third</a:t>
            </a:r>
            <a:r>
              <a:rPr lang="de-AT" sz="2000" dirty="0"/>
              <a:t>-party </a:t>
            </a:r>
            <a:r>
              <a:rPr lang="de-AT" sz="2000" dirty="0" err="1"/>
              <a:t>endorsement</a:t>
            </a:r>
            <a:r>
              <a:rPr lang="de-AT" sz="2000" dirty="0"/>
              <a:t>) </a:t>
            </a:r>
          </a:p>
          <a:p>
            <a:r>
              <a:rPr lang="de-AT" sz="2000" b="1" dirty="0" err="1"/>
              <a:t>Diffused</a:t>
            </a:r>
            <a:r>
              <a:rPr lang="de-AT" sz="2000" b="1" dirty="0"/>
              <a:t> </a:t>
            </a:r>
            <a:r>
              <a:rPr lang="de-AT" sz="2000" dirty="0"/>
              <a:t>– </a:t>
            </a:r>
            <a:r>
              <a:rPr lang="de-AT" sz="2000" dirty="0" err="1"/>
              <a:t>media</a:t>
            </a:r>
            <a:r>
              <a:rPr lang="de-AT" sz="2000" dirty="0"/>
              <a:t> </a:t>
            </a:r>
            <a:r>
              <a:rPr lang="de-AT" sz="2000" dirty="0" err="1"/>
              <a:t>and</a:t>
            </a:r>
            <a:r>
              <a:rPr lang="de-AT" sz="2000" dirty="0"/>
              <a:t> </a:t>
            </a:r>
            <a:r>
              <a:rPr lang="de-AT" sz="2000" dirty="0" err="1"/>
              <a:t>community</a:t>
            </a:r>
            <a:r>
              <a:rPr lang="de-AT" sz="2000" dirty="0"/>
              <a:t> </a:t>
            </a:r>
            <a:r>
              <a:rPr lang="de-AT" sz="2000" dirty="0" err="1"/>
              <a:t>exert</a:t>
            </a:r>
            <a:r>
              <a:rPr lang="de-AT" sz="2000" dirty="0"/>
              <a:t> </a:t>
            </a:r>
            <a:r>
              <a:rPr lang="de-AT" sz="2000" dirty="0" err="1"/>
              <a:t>influence</a:t>
            </a:r>
            <a:r>
              <a:rPr lang="de-AT" sz="2000" dirty="0"/>
              <a:t> </a:t>
            </a:r>
            <a:r>
              <a:rPr lang="de-AT" sz="2000" dirty="0" err="1"/>
              <a:t>over</a:t>
            </a:r>
            <a:r>
              <a:rPr lang="de-AT" sz="2000" dirty="0"/>
              <a:t> </a:t>
            </a:r>
            <a:r>
              <a:rPr lang="de-AT" sz="2000" dirty="0" err="1"/>
              <a:t>public</a:t>
            </a:r>
            <a:r>
              <a:rPr lang="de-AT" sz="2000" dirty="0"/>
              <a:t> </a:t>
            </a:r>
            <a:r>
              <a:rPr lang="de-AT" sz="2000" dirty="0" err="1"/>
              <a:t>opinion</a:t>
            </a:r>
            <a:r>
              <a:rPr lang="de-AT" sz="2000" dirty="0"/>
              <a:t> </a:t>
            </a:r>
            <a:r>
              <a:rPr lang="de-AT" sz="1200" dirty="0"/>
              <a:t>(</a:t>
            </a:r>
            <a:r>
              <a:rPr lang="de-AT" sz="1200" dirty="0" err="1"/>
              <a:t>Rawlins</a:t>
            </a:r>
            <a:r>
              <a:rPr lang="de-AT" sz="1200" dirty="0"/>
              <a:t> 2006) </a:t>
            </a:r>
          </a:p>
          <a:p>
            <a:endParaRPr lang="en-US" sz="2000" dirty="0"/>
          </a:p>
          <a:p>
            <a:pPr marL="0" indent="0">
              <a:buNone/>
            </a:pPr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12398049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CF51DC4B-E8A7-5949-A0FA-CD4928132D86}"/>
              </a:ext>
            </a:extLst>
          </p:cNvPr>
          <p:cNvGrpSpPr/>
          <p:nvPr/>
        </p:nvGrpSpPr>
        <p:grpSpPr>
          <a:xfrm>
            <a:off x="4079776" y="1196752"/>
            <a:ext cx="7200800" cy="5026198"/>
            <a:chOff x="2783632" y="1484784"/>
            <a:chExt cx="7200800" cy="5026198"/>
          </a:xfrm>
        </p:grpSpPr>
        <p:pic>
          <p:nvPicPr>
            <p:cNvPr id="4" name="Inhaltsplatzhalter 3">
              <a:extLst>
                <a:ext uri="{FF2B5EF4-FFF2-40B4-BE49-F238E27FC236}">
                  <a16:creationId xmlns:a16="http://schemas.microsoft.com/office/drawing/2014/main" id="{F9622ECF-D8B7-694F-8A93-2C493E9D9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27648" y="1724103"/>
              <a:ext cx="6776108" cy="4662977"/>
            </a:xfrm>
            <a:prstGeom prst="rect">
              <a:avLst/>
            </a:prstGeom>
          </p:spPr>
        </p:pic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889B41D2-7415-4449-BCA2-428DC6D38B98}"/>
                </a:ext>
              </a:extLst>
            </p:cNvPr>
            <p:cNvSpPr/>
            <p:nvPr/>
          </p:nvSpPr>
          <p:spPr>
            <a:xfrm>
              <a:off x="2783632" y="1484784"/>
              <a:ext cx="2664296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EA69DB40-A308-684E-ACA6-1065D99CB65B}"/>
                </a:ext>
              </a:extLst>
            </p:cNvPr>
            <p:cNvSpPr/>
            <p:nvPr/>
          </p:nvSpPr>
          <p:spPr>
            <a:xfrm>
              <a:off x="8328248" y="5809533"/>
              <a:ext cx="1656184" cy="701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494E89AE-7F1F-6A4B-B2AC-F91285C8F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D. Stakeholder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9BC1C7F5-5FBF-C946-A92A-2821534A2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i="1" dirty="0"/>
              <a:t>Stakeholder arenas</a:t>
            </a:r>
          </a:p>
          <a:p>
            <a:pPr marL="0" indent="0">
              <a:buNone/>
            </a:pPr>
            <a:endParaRPr lang="en-AU" i="1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5DE9FE0-256B-1E43-910B-3ABC7E524C95}"/>
              </a:ext>
            </a:extLst>
          </p:cNvPr>
          <p:cNvSpPr txBox="1"/>
          <p:nvPr/>
        </p:nvSpPr>
        <p:spPr>
          <a:xfrm>
            <a:off x="479376" y="3027438"/>
            <a:ext cx="3600400" cy="3539430"/>
          </a:xfrm>
          <a:prstGeom prst="rect">
            <a:avLst/>
          </a:prstGeom>
          <a:noFill/>
          <a:ln>
            <a:solidFill>
              <a:srgbClr val="95843F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media move an issue from being just between and organisation and its stakeholders into the public arena </a:t>
            </a:r>
          </a:p>
          <a:p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media play an important role: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Highlighting an issue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Creating widespread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awareness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Influencing public opinion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Driving an issue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Fuelling in a crisis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Assisting in communication </a:t>
            </a: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06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C83342-4281-9E4B-9504-C607F93BE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D. Stakeholder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93DED53-004C-B74E-ABDB-75F62999F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b="1" dirty="0" smtClean="0"/>
              <a:t>Strategic stakeholder concept </a:t>
            </a:r>
            <a:r>
              <a:rPr lang="en-GB" sz="2000" dirty="0" smtClean="0"/>
              <a:t>(Freeman, 1984)</a:t>
            </a:r>
          </a:p>
          <a:p>
            <a:r>
              <a:rPr lang="en-GB" sz="2000" dirty="0" smtClean="0"/>
              <a:t>Selection of relevant groups based on their power and influence with regard to organizational goal achievement and future</a:t>
            </a:r>
          </a:p>
          <a:p>
            <a:r>
              <a:rPr lang="en-GB" sz="2000" dirty="0" smtClean="0"/>
              <a:t>Secure acceptance and cooperation</a:t>
            </a:r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r>
              <a:rPr lang="en-GB" sz="2000" b="1" dirty="0" smtClean="0"/>
              <a:t>Ethical stakeholder concept</a:t>
            </a:r>
            <a:r>
              <a:rPr lang="en-GB" sz="2000" dirty="0" smtClean="0"/>
              <a:t>(Ulrich, 2001)</a:t>
            </a:r>
          </a:p>
          <a:p>
            <a:r>
              <a:rPr lang="en-GB" sz="2000" dirty="0" smtClean="0"/>
              <a:t>All individuals and groups are stakeholders independent of influence, power, position</a:t>
            </a:r>
          </a:p>
          <a:p>
            <a:r>
              <a:rPr lang="en-GB" sz="2000" dirty="0" err="1" smtClean="0"/>
              <a:t>Criterium</a:t>
            </a:r>
            <a:r>
              <a:rPr lang="en-GB" sz="2000" dirty="0" smtClean="0"/>
              <a:t> for selection is moral justification of legitimacy of interests</a:t>
            </a:r>
          </a:p>
          <a:p>
            <a:r>
              <a:rPr lang="en-GB" sz="2000" dirty="0" smtClean="0"/>
              <a:t>Conflicts of interest are solved on the basis of acceptance and insight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64231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C83342-4281-9E4B-9504-C607F93BE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D. Stakeholder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93DED53-004C-B74E-ABDB-75F62999F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The earliest definition is credited to a memo produced in 1963 by the Stanford Research Institute: “</a:t>
            </a:r>
            <a:r>
              <a:rPr lang="en-GB" sz="2000" b="1" i="1" dirty="0" smtClean="0"/>
              <a:t>Those groups without whose support the organization would cease to exist”. </a:t>
            </a:r>
            <a:endParaRPr lang="en-GB" sz="2000" dirty="0" smtClean="0"/>
          </a:p>
          <a:p>
            <a:r>
              <a:rPr lang="en-GB" sz="2000" dirty="0" smtClean="0"/>
              <a:t>Stakeholder theory developed to be inclusive of </a:t>
            </a:r>
            <a:r>
              <a:rPr lang="en-GB" sz="2000" b="1" dirty="0" smtClean="0"/>
              <a:t>all </a:t>
            </a:r>
            <a:r>
              <a:rPr lang="en-GB" sz="2000" dirty="0" smtClean="0"/>
              <a:t>groups who affect an organisation (not necessarily supporters, e.g. competitors and opponents). </a:t>
            </a:r>
          </a:p>
          <a:p>
            <a:r>
              <a:rPr lang="en-GB" sz="2000" dirty="0" smtClean="0"/>
              <a:t>Suggests if an organisation neglects a stakeholder group, the group has the ability to have a negative impact on the organisation. </a:t>
            </a:r>
          </a:p>
          <a:p>
            <a:endParaRPr lang="en-GB" sz="2000" dirty="0" smtClean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2772928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C83342-4281-9E4B-9504-C607F93BE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D. Stakeholder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93DED53-004C-B74E-ABDB-75F62999F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Freeman (1984) said it is necessary for an organization to manage its relationships with specific stakeholder groups in an action-oriented way </a:t>
            </a:r>
          </a:p>
          <a:p>
            <a:r>
              <a:rPr lang="en-GB" sz="2000" dirty="0" smtClean="0"/>
              <a:t>Demetrious (in J&amp;Z 2009) said it orientates business to include the third sector, and flags an environment ... in which activism, the state and business may interact in less adversarial way. </a:t>
            </a:r>
          </a:p>
          <a:p>
            <a:r>
              <a:rPr lang="en-GB" sz="2000" dirty="0" smtClean="0"/>
              <a:t>Because it is impossible that all stakeholders will have the same interests in and demands on the organization, stakeholder management is about managing potentially conflicting interests. </a:t>
            </a:r>
          </a:p>
          <a:p>
            <a:r>
              <a:rPr lang="en-GB" sz="2000" b="1" dirty="0" smtClean="0"/>
              <a:t>This means we need to be strategic and planned when dealing with stakeholders. </a:t>
            </a:r>
            <a:endParaRPr lang="en-GB" sz="2000" dirty="0" smtClean="0"/>
          </a:p>
          <a:p>
            <a:endParaRPr lang="en-GB" sz="2000" dirty="0" smtClean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8268183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C83342-4281-9E4B-9504-C607F93BE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D. Stakeholder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93DED53-004C-B74E-ABDB-75F62999F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Based on the idea that organizations deal with a range of publics whose activity (or lack of it) is dependant on a given situation. </a:t>
            </a:r>
          </a:p>
          <a:p>
            <a:r>
              <a:rPr lang="en-GB" sz="2000" dirty="0" smtClean="0"/>
              <a:t>Allows us to identify which publics (or stakeholders) communicate actively or passively, or not at all, about the organizational decisions that affect them (</a:t>
            </a:r>
            <a:r>
              <a:rPr lang="en-GB" sz="2000" dirty="0" err="1" smtClean="0"/>
              <a:t>Grunig</a:t>
            </a:r>
            <a:r>
              <a:rPr lang="en-GB" sz="2000" dirty="0" smtClean="0"/>
              <a:t> 2005) 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6562053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C83342-4281-9E4B-9504-C607F93BE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D. Stakeholder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93DED53-004C-B74E-ABDB-75F62999F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b="1" dirty="0" smtClean="0"/>
              <a:t>Non-publics </a:t>
            </a:r>
            <a:r>
              <a:rPr lang="en-GB" sz="2000" dirty="0" smtClean="0"/>
              <a:t>- People who do not face the problem</a:t>
            </a:r>
          </a:p>
          <a:p>
            <a:r>
              <a:rPr lang="en-GB" sz="2000" b="1" dirty="0" smtClean="0"/>
              <a:t>Latent publics </a:t>
            </a:r>
            <a:r>
              <a:rPr lang="en-GB" sz="2000" dirty="0" smtClean="0"/>
              <a:t>- People who face the problem, but do not recognise it as a problematic </a:t>
            </a:r>
          </a:p>
          <a:p>
            <a:r>
              <a:rPr lang="en-GB" sz="2000" b="1" dirty="0" smtClean="0"/>
              <a:t>Aware publics </a:t>
            </a:r>
            <a:r>
              <a:rPr lang="en-GB" sz="2000" dirty="0" smtClean="0"/>
              <a:t>- Those who recognise the problem </a:t>
            </a:r>
          </a:p>
          <a:p>
            <a:r>
              <a:rPr lang="en-GB" sz="2000" b="1" dirty="0" smtClean="0"/>
              <a:t>Active publics </a:t>
            </a:r>
            <a:r>
              <a:rPr lang="en-GB" sz="2000" dirty="0" smtClean="0"/>
              <a:t>(these take priority) - Those who do something about the problem 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40740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DC909087-661A-D642-9199-9F087E8A0779}"/>
              </a:ext>
            </a:extLst>
          </p:cNvPr>
          <p:cNvSpPr/>
          <p:nvPr/>
        </p:nvSpPr>
        <p:spPr>
          <a:xfrm>
            <a:off x="1199456" y="3645024"/>
            <a:ext cx="10992544" cy="853282"/>
          </a:xfrm>
          <a:prstGeom prst="rect">
            <a:avLst/>
          </a:prstGeom>
          <a:solidFill>
            <a:srgbClr val="BEBC32"/>
          </a:solidFill>
          <a:ln>
            <a:solidFill>
              <a:srgbClr val="861A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8C6464B-4F58-C34F-A744-C39749CC117F}"/>
              </a:ext>
            </a:extLst>
          </p:cNvPr>
          <p:cNvSpPr/>
          <p:nvPr/>
        </p:nvSpPr>
        <p:spPr>
          <a:xfrm>
            <a:off x="1199456" y="1340768"/>
            <a:ext cx="10992544" cy="1368152"/>
          </a:xfrm>
          <a:prstGeom prst="rect">
            <a:avLst/>
          </a:prstGeom>
          <a:solidFill>
            <a:srgbClr val="BEBC32"/>
          </a:solidFill>
          <a:ln>
            <a:solidFill>
              <a:srgbClr val="861A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Learning </a:t>
            </a:r>
            <a:r>
              <a:rPr lang="de-DE" dirty="0" err="1">
                <a:solidFill>
                  <a:schemeClr val="bg1"/>
                </a:solidFill>
              </a:rPr>
              <a:t>outcomes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9457" y="1484784"/>
            <a:ext cx="10753194" cy="45252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1400" b="1" dirty="0">
                <a:solidFill>
                  <a:srgbClr val="95843F"/>
                </a:solidFill>
              </a:rPr>
              <a:t>Learning </a:t>
            </a:r>
            <a:r>
              <a:rPr lang="de-DE" sz="1400" b="1" dirty="0" err="1">
                <a:solidFill>
                  <a:srgbClr val="95843F"/>
                </a:solidFill>
              </a:rPr>
              <a:t>outcome</a:t>
            </a:r>
            <a:r>
              <a:rPr lang="de-DE" sz="1400" b="1" dirty="0">
                <a:solidFill>
                  <a:srgbClr val="95843F"/>
                </a:solidFill>
              </a:rPr>
              <a:t> 1: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AT" sz="1400" b="1" dirty="0" err="1"/>
              <a:t>Describe</a:t>
            </a:r>
            <a:r>
              <a:rPr lang="de-AT" sz="1400" b="1" dirty="0"/>
              <a:t> </a:t>
            </a:r>
            <a:r>
              <a:rPr lang="de-AT" sz="1400" dirty="0" err="1"/>
              <a:t>the</a:t>
            </a:r>
            <a:r>
              <a:rPr lang="de-AT" sz="1400" dirty="0"/>
              <a:t> diverse </a:t>
            </a:r>
            <a:r>
              <a:rPr lang="de-AT" sz="1400" dirty="0" err="1"/>
              <a:t>nature</a:t>
            </a:r>
            <a:r>
              <a:rPr lang="de-AT" sz="1400" dirty="0"/>
              <a:t> </a:t>
            </a:r>
            <a:r>
              <a:rPr lang="de-AT" sz="1400" dirty="0" err="1"/>
              <a:t>of</a:t>
            </a:r>
            <a:r>
              <a:rPr lang="de-AT" sz="1400" dirty="0"/>
              <a:t> </a:t>
            </a:r>
            <a:r>
              <a:rPr lang="de-AT" sz="1400" dirty="0" err="1"/>
              <a:t>contemporary</a:t>
            </a:r>
            <a:r>
              <a:rPr lang="de-AT" sz="1400" dirty="0"/>
              <a:t> </a:t>
            </a:r>
            <a:r>
              <a:rPr lang="de-AT" sz="1400" dirty="0" err="1"/>
              <a:t>practices</a:t>
            </a:r>
            <a:r>
              <a:rPr lang="de-AT" sz="1400" dirty="0"/>
              <a:t> </a:t>
            </a:r>
            <a:r>
              <a:rPr lang="de-AT" sz="1400" dirty="0" err="1"/>
              <a:t>of</a:t>
            </a:r>
            <a:r>
              <a:rPr lang="de-AT" sz="1400" dirty="0"/>
              <a:t> </a:t>
            </a:r>
            <a:r>
              <a:rPr lang="de-AT" sz="1400" dirty="0" err="1"/>
              <a:t>sustainability</a:t>
            </a:r>
            <a:r>
              <a:rPr lang="de-AT" sz="1400" dirty="0"/>
              <a:t> </a:t>
            </a:r>
            <a:r>
              <a:rPr lang="de-AT" sz="1400" dirty="0" err="1"/>
              <a:t>communication</a:t>
            </a:r>
            <a:r>
              <a:rPr lang="de-AT" sz="1400" dirty="0"/>
              <a:t> on an individual, </a:t>
            </a:r>
            <a:r>
              <a:rPr lang="de-AT" sz="1400" dirty="0" err="1"/>
              <a:t>organizational</a:t>
            </a:r>
            <a:r>
              <a:rPr lang="de-AT" sz="1400" dirty="0"/>
              <a:t> </a:t>
            </a:r>
            <a:r>
              <a:rPr lang="de-AT" sz="1400" dirty="0" err="1"/>
              <a:t>and</a:t>
            </a:r>
            <a:r>
              <a:rPr lang="de-AT" sz="1400" dirty="0"/>
              <a:t> </a:t>
            </a:r>
            <a:r>
              <a:rPr lang="de-AT" sz="1400" dirty="0" err="1"/>
              <a:t>societal</a:t>
            </a:r>
            <a:r>
              <a:rPr lang="de-AT" sz="1400" dirty="0"/>
              <a:t> </a:t>
            </a:r>
            <a:r>
              <a:rPr lang="de-AT" sz="1400" dirty="0" err="1"/>
              <a:t>level</a:t>
            </a:r>
            <a:r>
              <a:rPr lang="de-AT" sz="1400" dirty="0"/>
              <a:t>, </a:t>
            </a:r>
            <a:r>
              <a:rPr lang="de-AT" sz="1400" dirty="0" err="1"/>
              <a:t>the</a:t>
            </a:r>
            <a:r>
              <a:rPr lang="de-AT" sz="1400" dirty="0"/>
              <a:t> </a:t>
            </a:r>
            <a:r>
              <a:rPr lang="de-AT" sz="1400" dirty="0" err="1"/>
              <a:t>relationship</a:t>
            </a:r>
            <a:r>
              <a:rPr lang="de-AT" sz="1400" dirty="0"/>
              <a:t> </a:t>
            </a:r>
            <a:r>
              <a:rPr lang="de-AT" sz="1400" dirty="0" err="1"/>
              <a:t>of</a:t>
            </a:r>
            <a:r>
              <a:rPr lang="de-AT" sz="1400" dirty="0"/>
              <a:t> </a:t>
            </a:r>
            <a:r>
              <a:rPr lang="de-AT" sz="1400" dirty="0" err="1"/>
              <a:t>strategic</a:t>
            </a:r>
            <a:r>
              <a:rPr lang="de-AT" sz="1400" dirty="0"/>
              <a:t> </a:t>
            </a:r>
            <a:r>
              <a:rPr lang="de-AT" sz="1400" dirty="0" err="1"/>
              <a:t>communication</a:t>
            </a:r>
            <a:r>
              <a:rPr lang="de-AT" sz="1400" dirty="0"/>
              <a:t> </a:t>
            </a:r>
            <a:r>
              <a:rPr lang="de-AT" sz="1400" dirty="0" err="1"/>
              <a:t>practices</a:t>
            </a:r>
            <a:r>
              <a:rPr lang="de-AT" sz="1400" dirty="0"/>
              <a:t> </a:t>
            </a:r>
            <a:r>
              <a:rPr lang="de-AT" sz="1400" dirty="0" err="1"/>
              <a:t>to</a:t>
            </a:r>
            <a:r>
              <a:rPr lang="de-AT" sz="1400" dirty="0"/>
              <a:t> </a:t>
            </a:r>
            <a:r>
              <a:rPr lang="de-AT" sz="1400" dirty="0" err="1"/>
              <a:t>other</a:t>
            </a:r>
            <a:r>
              <a:rPr lang="de-AT" sz="1400" dirty="0"/>
              <a:t> </a:t>
            </a:r>
            <a:r>
              <a:rPr lang="de-AT" sz="1400" dirty="0" err="1"/>
              <a:t>public</a:t>
            </a:r>
            <a:r>
              <a:rPr lang="de-AT" sz="1400" dirty="0"/>
              <a:t> </a:t>
            </a:r>
            <a:r>
              <a:rPr lang="de-AT" sz="1400" dirty="0" err="1"/>
              <a:t>communication</a:t>
            </a:r>
            <a:r>
              <a:rPr lang="de-AT" sz="1400" dirty="0"/>
              <a:t> </a:t>
            </a:r>
            <a:r>
              <a:rPr lang="de-AT" sz="1400" dirty="0" err="1"/>
              <a:t>practices</a:t>
            </a:r>
            <a:r>
              <a:rPr lang="de-AT" sz="1400" dirty="0"/>
              <a:t>, </a:t>
            </a:r>
            <a:r>
              <a:rPr lang="de-AT" sz="1400" dirty="0" err="1"/>
              <a:t>the</a:t>
            </a:r>
            <a:r>
              <a:rPr lang="de-AT" sz="1400" dirty="0"/>
              <a:t> </a:t>
            </a:r>
            <a:r>
              <a:rPr lang="de-AT" sz="1400" dirty="0" err="1"/>
              <a:t>role</a:t>
            </a:r>
            <a:r>
              <a:rPr lang="de-AT" sz="1400" dirty="0"/>
              <a:t> </a:t>
            </a:r>
            <a:r>
              <a:rPr lang="de-AT" sz="1400" dirty="0" err="1"/>
              <a:t>of</a:t>
            </a:r>
            <a:r>
              <a:rPr lang="de-AT" sz="1400" dirty="0"/>
              <a:t> </a:t>
            </a:r>
            <a:r>
              <a:rPr lang="de-AT" sz="1400" dirty="0" err="1"/>
              <a:t>stakeholders</a:t>
            </a:r>
            <a:r>
              <a:rPr lang="de-AT" sz="1400" dirty="0"/>
              <a:t> </a:t>
            </a:r>
            <a:r>
              <a:rPr lang="de-AT" sz="1400" dirty="0" err="1"/>
              <a:t>and</a:t>
            </a:r>
            <a:r>
              <a:rPr lang="de-AT" sz="1400" dirty="0"/>
              <a:t> </a:t>
            </a:r>
            <a:r>
              <a:rPr lang="de-AT" sz="1400" dirty="0" err="1"/>
              <a:t>publics</a:t>
            </a:r>
            <a:r>
              <a:rPr lang="de-AT" sz="1400" dirty="0"/>
              <a:t> </a:t>
            </a:r>
            <a:r>
              <a:rPr lang="de-AT" sz="1400" dirty="0" err="1"/>
              <a:t>and</a:t>
            </a:r>
            <a:r>
              <a:rPr lang="de-AT" sz="1400" dirty="0"/>
              <a:t> </a:t>
            </a:r>
            <a:r>
              <a:rPr lang="de-AT" sz="1400" dirty="0" err="1"/>
              <a:t>the</a:t>
            </a:r>
            <a:r>
              <a:rPr lang="de-AT" sz="1400" dirty="0"/>
              <a:t> </a:t>
            </a:r>
            <a:r>
              <a:rPr lang="de-AT" sz="1400" dirty="0" err="1"/>
              <a:t>communication</a:t>
            </a:r>
            <a:r>
              <a:rPr lang="de-AT" sz="1400" dirty="0"/>
              <a:t> </a:t>
            </a:r>
            <a:r>
              <a:rPr lang="de-AT" sz="1400" dirty="0" err="1"/>
              <a:t>practitioners</a:t>
            </a:r>
            <a:r>
              <a:rPr lang="de-AT" sz="1400" dirty="0"/>
              <a:t> in </a:t>
            </a:r>
            <a:r>
              <a:rPr lang="de-AT" sz="1400" dirty="0" err="1"/>
              <a:t>and</a:t>
            </a:r>
            <a:r>
              <a:rPr lang="de-AT" sz="1400" dirty="0"/>
              <a:t> outside </a:t>
            </a:r>
            <a:r>
              <a:rPr lang="de-AT" sz="1400" dirty="0" err="1"/>
              <a:t>of</a:t>
            </a:r>
            <a:r>
              <a:rPr lang="de-AT" sz="1400" dirty="0"/>
              <a:t> </a:t>
            </a:r>
            <a:r>
              <a:rPr lang="de-AT" sz="1400" dirty="0" err="1"/>
              <a:t>organizations</a:t>
            </a:r>
            <a:r>
              <a:rPr lang="de-AT" sz="1400" dirty="0"/>
              <a:t> (</a:t>
            </a:r>
            <a:r>
              <a:rPr lang="de-AT" sz="1400" dirty="0" err="1"/>
              <a:t>corporate</a:t>
            </a:r>
            <a:r>
              <a:rPr lang="de-AT" sz="1400" dirty="0"/>
              <a:t>, NGO, </a:t>
            </a:r>
            <a:r>
              <a:rPr lang="de-AT" sz="1400" dirty="0" err="1"/>
              <a:t>political</a:t>
            </a:r>
            <a:r>
              <a:rPr lang="de-AT" sz="1400" dirty="0"/>
              <a:t> </a:t>
            </a:r>
            <a:r>
              <a:rPr lang="de-AT" sz="1400" dirty="0" err="1"/>
              <a:t>and</a:t>
            </a:r>
            <a:r>
              <a:rPr lang="de-AT" sz="1400" dirty="0"/>
              <a:t> </a:t>
            </a:r>
            <a:r>
              <a:rPr lang="de-AT" sz="1400" dirty="0" err="1"/>
              <a:t>educational</a:t>
            </a:r>
            <a:r>
              <a:rPr lang="de-AT" sz="1400" dirty="0"/>
              <a:t> </a:t>
            </a:r>
            <a:r>
              <a:rPr lang="de-AT" sz="1400" dirty="0" err="1"/>
              <a:t>institutions</a:t>
            </a:r>
            <a:r>
              <a:rPr lang="de-AT" sz="1400" dirty="0"/>
              <a:t> etc.)</a:t>
            </a:r>
          </a:p>
          <a:p>
            <a:pPr>
              <a:lnSpc>
                <a:spcPct val="90000"/>
              </a:lnSpc>
              <a:buFontTx/>
              <a:buNone/>
            </a:pPr>
            <a:endParaRPr lang="de-AT" sz="1400" dirty="0"/>
          </a:p>
          <a:p>
            <a:pPr>
              <a:lnSpc>
                <a:spcPct val="90000"/>
              </a:lnSpc>
              <a:buNone/>
            </a:pPr>
            <a:r>
              <a:rPr lang="de-DE" sz="1400" b="1" dirty="0">
                <a:solidFill>
                  <a:srgbClr val="95843F"/>
                </a:solidFill>
              </a:rPr>
              <a:t>Learning </a:t>
            </a:r>
            <a:r>
              <a:rPr lang="de-DE" sz="1400" b="1" dirty="0" err="1">
                <a:solidFill>
                  <a:srgbClr val="95843F"/>
                </a:solidFill>
              </a:rPr>
              <a:t>outcome</a:t>
            </a:r>
            <a:r>
              <a:rPr lang="de-DE" sz="1400" b="1" dirty="0">
                <a:solidFill>
                  <a:srgbClr val="95843F"/>
                </a:solidFill>
              </a:rPr>
              <a:t> 2: </a:t>
            </a:r>
            <a:endParaRPr lang="de-AT" sz="14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AT" sz="1400" b="1" dirty="0" err="1"/>
              <a:t>Develop</a:t>
            </a:r>
            <a:r>
              <a:rPr lang="de-AT" sz="1400" b="1" dirty="0"/>
              <a:t> </a:t>
            </a:r>
            <a:r>
              <a:rPr lang="de-AT" sz="1400" dirty="0" err="1"/>
              <a:t>comprehensive</a:t>
            </a:r>
            <a:r>
              <a:rPr lang="de-AT" sz="1400" dirty="0"/>
              <a:t> </a:t>
            </a:r>
            <a:r>
              <a:rPr lang="de-AT" sz="1400" dirty="0" err="1"/>
              <a:t>and</a:t>
            </a:r>
            <a:r>
              <a:rPr lang="de-AT" sz="1400" dirty="0"/>
              <a:t> well-</a:t>
            </a:r>
            <a:r>
              <a:rPr lang="de-AT" sz="1400" dirty="0" err="1"/>
              <a:t>founded</a:t>
            </a:r>
            <a:r>
              <a:rPr lang="de-AT" sz="1400" dirty="0"/>
              <a:t> </a:t>
            </a:r>
            <a:r>
              <a:rPr lang="de-AT" sz="1400" dirty="0" err="1"/>
              <a:t>knowledge</a:t>
            </a:r>
            <a:r>
              <a:rPr lang="de-AT" sz="1400" dirty="0"/>
              <a:t> in </a:t>
            </a:r>
            <a:r>
              <a:rPr lang="de-AT" sz="1400" dirty="0" err="1"/>
              <a:t>sustainability</a:t>
            </a:r>
            <a:r>
              <a:rPr lang="de-AT" sz="1400" dirty="0"/>
              <a:t> </a:t>
            </a:r>
            <a:r>
              <a:rPr lang="de-AT" sz="1400" dirty="0" err="1"/>
              <a:t>communication</a:t>
            </a:r>
            <a:r>
              <a:rPr lang="de-AT" sz="1400" dirty="0"/>
              <a:t> </a:t>
            </a:r>
            <a:r>
              <a:rPr lang="de-AT" sz="1400" dirty="0" err="1"/>
              <a:t>as</a:t>
            </a:r>
            <a:r>
              <a:rPr lang="de-AT" sz="1400" dirty="0"/>
              <a:t> </a:t>
            </a:r>
            <a:r>
              <a:rPr lang="de-AT" sz="1400" dirty="0" err="1"/>
              <a:t>field</a:t>
            </a:r>
            <a:r>
              <a:rPr lang="de-AT" sz="1400" dirty="0"/>
              <a:t> </a:t>
            </a:r>
            <a:r>
              <a:rPr lang="de-AT" sz="1400" dirty="0" err="1"/>
              <a:t>of</a:t>
            </a:r>
            <a:r>
              <a:rPr lang="de-AT" sz="1400" dirty="0"/>
              <a:t> </a:t>
            </a:r>
            <a:r>
              <a:rPr lang="de-AT" sz="1400" dirty="0" err="1"/>
              <a:t>study</a:t>
            </a:r>
            <a:r>
              <a:rPr lang="de-AT" sz="1400" dirty="0"/>
              <a:t>, an </a:t>
            </a:r>
            <a:r>
              <a:rPr lang="de-AT" sz="1400" dirty="0" err="1"/>
              <a:t>understanding</a:t>
            </a:r>
            <a:r>
              <a:rPr lang="de-AT" sz="1400" dirty="0"/>
              <a:t> </a:t>
            </a:r>
            <a:r>
              <a:rPr lang="de-AT" sz="1400" dirty="0" err="1"/>
              <a:t>of</a:t>
            </a:r>
            <a:r>
              <a:rPr lang="de-AT" sz="1400" dirty="0"/>
              <a:t> </a:t>
            </a:r>
            <a:r>
              <a:rPr lang="de-AT" sz="1400" dirty="0" err="1"/>
              <a:t>how</a:t>
            </a:r>
            <a:r>
              <a:rPr lang="de-AT" sz="1400" dirty="0"/>
              <a:t> </a:t>
            </a:r>
            <a:r>
              <a:rPr lang="de-AT" sz="1400" dirty="0" err="1"/>
              <a:t>other</a:t>
            </a:r>
            <a:r>
              <a:rPr lang="de-AT" sz="1400" dirty="0"/>
              <a:t> </a:t>
            </a:r>
            <a:r>
              <a:rPr lang="de-AT" sz="1400" dirty="0" err="1"/>
              <a:t>disciplines</a:t>
            </a:r>
            <a:r>
              <a:rPr lang="de-AT" sz="1400" dirty="0"/>
              <a:t> </a:t>
            </a:r>
            <a:r>
              <a:rPr lang="de-AT" sz="1400" dirty="0" err="1"/>
              <a:t>relate</a:t>
            </a:r>
            <a:r>
              <a:rPr lang="de-AT" sz="1400" dirty="0"/>
              <a:t> </a:t>
            </a:r>
            <a:r>
              <a:rPr lang="de-AT" sz="1400" dirty="0" err="1"/>
              <a:t>to</a:t>
            </a:r>
            <a:r>
              <a:rPr lang="de-AT" sz="1400" dirty="0"/>
              <a:t> </a:t>
            </a:r>
            <a:r>
              <a:rPr lang="de-AT" sz="1400" dirty="0" err="1"/>
              <a:t>the</a:t>
            </a:r>
            <a:r>
              <a:rPr lang="de-AT" sz="1400" dirty="0"/>
              <a:t> </a:t>
            </a:r>
            <a:r>
              <a:rPr lang="de-AT" sz="1400" dirty="0" err="1"/>
              <a:t>field</a:t>
            </a:r>
            <a:r>
              <a:rPr lang="de-AT" sz="1400" dirty="0"/>
              <a:t> </a:t>
            </a:r>
            <a:r>
              <a:rPr lang="de-AT" sz="1400" dirty="0" err="1"/>
              <a:t>and</a:t>
            </a:r>
            <a:r>
              <a:rPr lang="de-AT" sz="1400" dirty="0"/>
              <a:t> an international </a:t>
            </a:r>
            <a:r>
              <a:rPr lang="de-AT" sz="1400" dirty="0" err="1"/>
              <a:t>perspective</a:t>
            </a:r>
            <a:r>
              <a:rPr lang="de-AT" sz="1400" dirty="0"/>
              <a:t> on </a:t>
            </a:r>
            <a:r>
              <a:rPr lang="de-AT" sz="1400" dirty="0" err="1"/>
              <a:t>the</a:t>
            </a:r>
            <a:r>
              <a:rPr lang="de-AT" sz="1400" dirty="0"/>
              <a:t> </a:t>
            </a:r>
            <a:r>
              <a:rPr lang="de-AT" sz="1400" dirty="0" err="1"/>
              <a:t>field</a:t>
            </a:r>
            <a:r>
              <a:rPr lang="de-AT" sz="1400" dirty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4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1400" b="1" dirty="0">
                <a:solidFill>
                  <a:srgbClr val="95843F"/>
                </a:solidFill>
              </a:rPr>
              <a:t>Learning </a:t>
            </a:r>
            <a:r>
              <a:rPr lang="de-DE" sz="1400" b="1" dirty="0" err="1">
                <a:solidFill>
                  <a:srgbClr val="95843F"/>
                </a:solidFill>
              </a:rPr>
              <a:t>outcome</a:t>
            </a:r>
            <a:r>
              <a:rPr lang="de-DE" sz="1400" b="1" dirty="0">
                <a:solidFill>
                  <a:srgbClr val="95843F"/>
                </a:solidFill>
              </a:rPr>
              <a:t> 3: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AT" sz="1400" b="1" dirty="0" err="1"/>
              <a:t>Understand</a:t>
            </a:r>
            <a:r>
              <a:rPr lang="de-AT" sz="1400" dirty="0"/>
              <a:t> </a:t>
            </a:r>
            <a:r>
              <a:rPr lang="de-AT" sz="1400" dirty="0" err="1"/>
              <a:t>the</a:t>
            </a:r>
            <a:r>
              <a:rPr lang="de-AT" sz="1400" dirty="0"/>
              <a:t> </a:t>
            </a:r>
            <a:r>
              <a:rPr lang="de-AT" sz="1400" dirty="0" err="1"/>
              <a:t>key</a:t>
            </a:r>
            <a:r>
              <a:rPr lang="de-AT" sz="1400" dirty="0"/>
              <a:t> </a:t>
            </a:r>
            <a:r>
              <a:rPr lang="de-AT" sz="1400" dirty="0" err="1"/>
              <a:t>elements</a:t>
            </a:r>
            <a:r>
              <a:rPr lang="de-AT" sz="1400" dirty="0"/>
              <a:t> </a:t>
            </a:r>
            <a:r>
              <a:rPr lang="de-AT" sz="1400" dirty="0" err="1"/>
              <a:t>of</a:t>
            </a:r>
            <a:r>
              <a:rPr lang="de-AT" sz="1400" dirty="0"/>
              <a:t> </a:t>
            </a:r>
            <a:r>
              <a:rPr lang="de-AT" sz="1400" dirty="0" err="1"/>
              <a:t>communication</a:t>
            </a:r>
            <a:r>
              <a:rPr lang="de-AT" sz="1400" dirty="0"/>
              <a:t> </a:t>
            </a:r>
            <a:r>
              <a:rPr lang="de-AT" sz="1400" dirty="0" err="1"/>
              <a:t>theories</a:t>
            </a:r>
            <a:r>
              <a:rPr lang="de-AT" sz="1400" dirty="0"/>
              <a:t>, </a:t>
            </a:r>
            <a:r>
              <a:rPr lang="de-AT" sz="1400" dirty="0" err="1"/>
              <a:t>strategies</a:t>
            </a:r>
            <a:r>
              <a:rPr lang="de-AT" sz="1400" dirty="0"/>
              <a:t> </a:t>
            </a:r>
            <a:r>
              <a:rPr lang="de-AT" sz="1400" dirty="0" err="1"/>
              <a:t>and</a:t>
            </a:r>
            <a:r>
              <a:rPr lang="de-AT" sz="1400" dirty="0"/>
              <a:t> </a:t>
            </a:r>
            <a:r>
              <a:rPr lang="de-AT" sz="1400" dirty="0" err="1"/>
              <a:t>tactics</a:t>
            </a:r>
            <a:r>
              <a:rPr lang="de-AT" sz="1400" dirty="0"/>
              <a:t>, </a:t>
            </a:r>
            <a:r>
              <a:rPr lang="de-AT" sz="1400" dirty="0" err="1"/>
              <a:t>and</a:t>
            </a:r>
            <a:r>
              <a:rPr lang="de-AT" sz="1400" dirty="0"/>
              <a:t>, </a:t>
            </a:r>
            <a:r>
              <a:rPr lang="de-AT" sz="1400" dirty="0" err="1"/>
              <a:t>thus</a:t>
            </a:r>
            <a:r>
              <a:rPr lang="de-AT" sz="1400" dirty="0"/>
              <a:t>, </a:t>
            </a:r>
            <a:r>
              <a:rPr lang="de-AT" sz="1400" dirty="0" err="1"/>
              <a:t>the</a:t>
            </a:r>
            <a:r>
              <a:rPr lang="de-AT" sz="1400" dirty="0"/>
              <a:t> </a:t>
            </a:r>
            <a:r>
              <a:rPr lang="de-AT" sz="1400" dirty="0" err="1"/>
              <a:t>character</a:t>
            </a:r>
            <a:r>
              <a:rPr lang="de-AT" sz="1400" dirty="0"/>
              <a:t> </a:t>
            </a:r>
            <a:r>
              <a:rPr lang="de-AT" sz="1400" dirty="0" err="1"/>
              <a:t>and</a:t>
            </a:r>
            <a:r>
              <a:rPr lang="de-AT" sz="1400" dirty="0"/>
              <a:t> </a:t>
            </a:r>
            <a:r>
              <a:rPr lang="de-AT" sz="1400" dirty="0" err="1"/>
              <a:t>operationalization</a:t>
            </a:r>
            <a:r>
              <a:rPr lang="de-AT" sz="1400" dirty="0"/>
              <a:t> </a:t>
            </a:r>
            <a:r>
              <a:rPr lang="de-AT" sz="1400" dirty="0" err="1"/>
              <a:t>of</a:t>
            </a:r>
            <a:r>
              <a:rPr lang="de-AT" sz="1400" dirty="0"/>
              <a:t> </a:t>
            </a:r>
            <a:r>
              <a:rPr lang="de-AT" sz="1400" dirty="0" err="1"/>
              <a:t>best</a:t>
            </a:r>
            <a:r>
              <a:rPr lang="de-AT" sz="1400" dirty="0"/>
              <a:t> </a:t>
            </a:r>
            <a:r>
              <a:rPr lang="de-AT" sz="1400" dirty="0" err="1"/>
              <a:t>practice</a:t>
            </a:r>
            <a:r>
              <a:rPr lang="de-AT" sz="1400" dirty="0"/>
              <a:t> </a:t>
            </a:r>
            <a:r>
              <a:rPr lang="de-AT" sz="1400" dirty="0" err="1"/>
              <a:t>sustainability</a:t>
            </a:r>
            <a:r>
              <a:rPr lang="de-AT" sz="1400" dirty="0"/>
              <a:t> </a:t>
            </a:r>
            <a:r>
              <a:rPr lang="de-AT" sz="1400" dirty="0" err="1"/>
              <a:t>communication</a:t>
            </a:r>
            <a:r>
              <a:rPr lang="de-AT" sz="1400" dirty="0"/>
              <a:t> </a:t>
            </a:r>
            <a:r>
              <a:rPr lang="de-AT" sz="1400" dirty="0" err="1"/>
              <a:t>planning</a:t>
            </a:r>
            <a:r>
              <a:rPr lang="de-AT" sz="1400" dirty="0"/>
              <a:t> </a:t>
            </a:r>
            <a:r>
              <a:rPr lang="de-AT" sz="1400" dirty="0" err="1"/>
              <a:t>frameworks</a:t>
            </a:r>
            <a:r>
              <a:rPr lang="de-AT" sz="1400" dirty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4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1400" b="1" dirty="0">
                <a:solidFill>
                  <a:srgbClr val="95843F"/>
                </a:solidFill>
              </a:rPr>
              <a:t>Learning </a:t>
            </a:r>
            <a:r>
              <a:rPr lang="de-DE" sz="1400" b="1" dirty="0" err="1">
                <a:solidFill>
                  <a:srgbClr val="95843F"/>
                </a:solidFill>
              </a:rPr>
              <a:t>outcome</a:t>
            </a:r>
            <a:r>
              <a:rPr lang="de-DE" sz="1400" b="1" dirty="0">
                <a:solidFill>
                  <a:srgbClr val="95843F"/>
                </a:solidFill>
              </a:rPr>
              <a:t> 4: </a:t>
            </a:r>
            <a:endParaRPr lang="de-DE" sz="14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1400" b="1" dirty="0" err="1"/>
              <a:t>Advance</a:t>
            </a:r>
            <a:r>
              <a:rPr lang="de-DE" sz="1400" dirty="0"/>
              <a:t> </a:t>
            </a:r>
            <a:r>
              <a:rPr lang="de-DE" sz="1400" dirty="0" err="1"/>
              <a:t>your</a:t>
            </a:r>
            <a:r>
              <a:rPr lang="de-DE" sz="1400" dirty="0"/>
              <a:t> </a:t>
            </a:r>
            <a:r>
              <a:rPr lang="de-DE" sz="1400" dirty="0" err="1"/>
              <a:t>understanding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social</a:t>
            </a:r>
            <a:r>
              <a:rPr lang="de-DE" sz="1400" dirty="0"/>
              <a:t> </a:t>
            </a:r>
            <a:r>
              <a:rPr lang="de-DE" sz="1400" dirty="0" err="1"/>
              <a:t>and</a:t>
            </a:r>
            <a:r>
              <a:rPr lang="de-DE" sz="1400" dirty="0"/>
              <a:t> </a:t>
            </a:r>
            <a:r>
              <a:rPr lang="de-DE" sz="1400" dirty="0" err="1"/>
              <a:t>civic</a:t>
            </a:r>
            <a:r>
              <a:rPr lang="de-DE" sz="1400" dirty="0"/>
              <a:t> </a:t>
            </a:r>
            <a:r>
              <a:rPr lang="de-DE" sz="1400" dirty="0" err="1"/>
              <a:t>responsibility</a:t>
            </a:r>
            <a:r>
              <a:rPr lang="de-DE" sz="1400" dirty="0"/>
              <a:t> </a:t>
            </a:r>
            <a:r>
              <a:rPr lang="de-DE" sz="1400" dirty="0" err="1"/>
              <a:t>and</a:t>
            </a:r>
            <a:r>
              <a:rPr lang="de-DE" sz="1400" dirty="0"/>
              <a:t> </a:t>
            </a:r>
            <a:r>
              <a:rPr lang="de-DE" sz="1400" dirty="0" err="1"/>
              <a:t>develop</a:t>
            </a:r>
            <a:r>
              <a:rPr lang="de-DE" sz="1400" dirty="0"/>
              <a:t> an </a:t>
            </a:r>
            <a:r>
              <a:rPr lang="de-DE" sz="1400" dirty="0" err="1"/>
              <a:t>appreciation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philosophical</a:t>
            </a:r>
            <a:r>
              <a:rPr lang="de-DE" sz="1400" dirty="0"/>
              <a:t> </a:t>
            </a:r>
            <a:r>
              <a:rPr lang="de-DE" sz="1400" dirty="0" err="1"/>
              <a:t>and</a:t>
            </a:r>
            <a:r>
              <a:rPr lang="de-DE" sz="1400" dirty="0"/>
              <a:t> </a:t>
            </a:r>
            <a:r>
              <a:rPr lang="de-DE" sz="1400" dirty="0" err="1"/>
              <a:t>social</a:t>
            </a:r>
            <a:r>
              <a:rPr lang="de-DE" sz="1400" dirty="0"/>
              <a:t> </a:t>
            </a:r>
            <a:r>
              <a:rPr lang="de-DE" sz="1400" dirty="0" err="1"/>
              <a:t>context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sustainability</a:t>
            </a:r>
            <a:r>
              <a:rPr lang="de-DE" sz="1400" dirty="0"/>
              <a:t> </a:t>
            </a:r>
            <a:r>
              <a:rPr lang="de-DE" sz="1400" dirty="0" err="1"/>
              <a:t>communication</a:t>
            </a:r>
            <a:r>
              <a:rPr lang="de-DE" sz="1400" dirty="0"/>
              <a:t>. </a:t>
            </a:r>
            <a:r>
              <a:rPr lang="de-DE" sz="1400" dirty="0" err="1"/>
              <a:t>Advance</a:t>
            </a:r>
            <a:r>
              <a:rPr lang="de-DE" sz="1400" dirty="0"/>
              <a:t> </a:t>
            </a:r>
            <a:r>
              <a:rPr lang="de-DE" sz="1400" dirty="0" err="1"/>
              <a:t>your</a:t>
            </a:r>
            <a:r>
              <a:rPr lang="de-DE" sz="1400" dirty="0"/>
              <a:t> </a:t>
            </a:r>
            <a:r>
              <a:rPr lang="de-DE" sz="1400" dirty="0" err="1"/>
              <a:t>knowledge</a:t>
            </a:r>
            <a:r>
              <a:rPr lang="de-DE" sz="1400" dirty="0"/>
              <a:t> </a:t>
            </a:r>
            <a:r>
              <a:rPr lang="de-DE" sz="1400" dirty="0" err="1"/>
              <a:t>and</a:t>
            </a:r>
            <a:r>
              <a:rPr lang="de-DE" sz="1400" dirty="0"/>
              <a:t> </a:t>
            </a:r>
            <a:r>
              <a:rPr lang="de-DE" sz="1400" dirty="0" err="1"/>
              <a:t>respect</a:t>
            </a:r>
            <a:r>
              <a:rPr lang="de-DE" sz="1400" dirty="0"/>
              <a:t> of </a:t>
            </a:r>
            <a:r>
              <a:rPr lang="de-DE" sz="1400" dirty="0" err="1"/>
              <a:t>ethics</a:t>
            </a:r>
            <a:r>
              <a:rPr lang="de-DE" sz="1400" dirty="0"/>
              <a:t> </a:t>
            </a:r>
            <a:r>
              <a:rPr lang="de-DE" sz="1400" dirty="0" err="1"/>
              <a:t>and</a:t>
            </a:r>
            <a:r>
              <a:rPr lang="de-DE" sz="1400" dirty="0"/>
              <a:t> </a:t>
            </a:r>
            <a:r>
              <a:rPr lang="de-DE" sz="1400" dirty="0" err="1"/>
              <a:t>ethical</a:t>
            </a:r>
            <a:r>
              <a:rPr lang="de-DE" sz="1400" dirty="0"/>
              <a:t> </a:t>
            </a:r>
            <a:r>
              <a:rPr lang="de-DE" sz="1400" dirty="0" err="1" smtClean="0"/>
              <a:t>standards</a:t>
            </a:r>
            <a:r>
              <a:rPr lang="de-DE" sz="1400" dirty="0" smtClean="0"/>
              <a:t> </a:t>
            </a:r>
            <a:r>
              <a:rPr lang="de-DE" sz="1400" dirty="0"/>
              <a:t>in </a:t>
            </a:r>
            <a:r>
              <a:rPr lang="de-DE" sz="1400" dirty="0" err="1"/>
              <a:t>relation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communication</a:t>
            </a:r>
            <a:r>
              <a:rPr lang="de-DE" sz="1400" dirty="0"/>
              <a:t> of, </a:t>
            </a:r>
            <a:r>
              <a:rPr lang="de-DE" sz="1400" dirty="0" err="1"/>
              <a:t>about</a:t>
            </a:r>
            <a:r>
              <a:rPr lang="de-DE" sz="1400" dirty="0"/>
              <a:t> </a:t>
            </a:r>
            <a:r>
              <a:rPr lang="de-DE" sz="1400" dirty="0" err="1"/>
              <a:t>and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sustainability</a:t>
            </a:r>
            <a:r>
              <a:rPr lang="de-DE" sz="1400" dirty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4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1400" b="1" dirty="0">
                <a:solidFill>
                  <a:srgbClr val="95843F"/>
                </a:solidFill>
              </a:rPr>
              <a:t>Learning </a:t>
            </a:r>
            <a:r>
              <a:rPr lang="de-DE" sz="1400" b="1" dirty="0" err="1">
                <a:solidFill>
                  <a:srgbClr val="95843F"/>
                </a:solidFill>
              </a:rPr>
              <a:t>outcome</a:t>
            </a:r>
            <a:r>
              <a:rPr lang="de-DE" sz="1400" b="1" dirty="0">
                <a:solidFill>
                  <a:srgbClr val="95843F"/>
                </a:solidFill>
              </a:rPr>
              <a:t> 5: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AT" sz="1400" b="1" dirty="0" err="1"/>
              <a:t>Anticipate</a:t>
            </a:r>
            <a:r>
              <a:rPr lang="de-AT" sz="1400" b="1" dirty="0"/>
              <a:t> </a:t>
            </a:r>
            <a:r>
              <a:rPr lang="de-AT" sz="1400" b="1" dirty="0" err="1"/>
              <a:t>and</a:t>
            </a:r>
            <a:r>
              <a:rPr lang="de-AT" sz="1400" b="1" dirty="0"/>
              <a:t> </a:t>
            </a:r>
            <a:r>
              <a:rPr lang="de-AT" sz="1400" b="1" dirty="0" smtClean="0"/>
              <a:t>Interpret </a:t>
            </a:r>
            <a:r>
              <a:rPr lang="de-AT" sz="1400" dirty="0" err="1"/>
              <a:t>current</a:t>
            </a:r>
            <a:r>
              <a:rPr lang="de-AT" sz="1400" dirty="0"/>
              <a:t> </a:t>
            </a:r>
            <a:r>
              <a:rPr lang="de-AT" sz="1400" dirty="0" err="1"/>
              <a:t>issues</a:t>
            </a:r>
            <a:r>
              <a:rPr lang="de-AT" sz="1400" dirty="0"/>
              <a:t> </a:t>
            </a:r>
            <a:r>
              <a:rPr lang="de-AT" sz="1400" dirty="0" err="1"/>
              <a:t>and</a:t>
            </a:r>
            <a:r>
              <a:rPr lang="de-AT" sz="1400" dirty="0"/>
              <a:t> </a:t>
            </a:r>
            <a:r>
              <a:rPr lang="de-AT" sz="1400" dirty="0" err="1"/>
              <a:t>challenges</a:t>
            </a:r>
            <a:r>
              <a:rPr lang="de-AT" sz="1400" dirty="0"/>
              <a:t> of a </a:t>
            </a:r>
            <a:r>
              <a:rPr lang="de-AT" sz="1400" dirty="0" err="1"/>
              <a:t>world</a:t>
            </a:r>
            <a:r>
              <a:rPr lang="de-AT" sz="1400" dirty="0"/>
              <a:t> in </a:t>
            </a:r>
            <a:r>
              <a:rPr lang="de-AT" sz="1400" dirty="0" err="1"/>
              <a:t>transformation</a:t>
            </a:r>
            <a:r>
              <a:rPr lang="de-AT" sz="1400" dirty="0"/>
              <a:t> </a:t>
            </a:r>
            <a:r>
              <a:rPr lang="de-AT" sz="1400" dirty="0" err="1"/>
              <a:t>and</a:t>
            </a:r>
            <a:r>
              <a:rPr lang="de-AT" sz="1400" dirty="0"/>
              <a:t> </a:t>
            </a:r>
            <a:r>
              <a:rPr lang="de-AT" sz="1400" dirty="0" err="1"/>
              <a:t>social</a:t>
            </a:r>
            <a:r>
              <a:rPr lang="de-AT" sz="1400" dirty="0"/>
              <a:t> </a:t>
            </a:r>
            <a:r>
              <a:rPr lang="de-AT" sz="1400" dirty="0" err="1"/>
              <a:t>change</a:t>
            </a:r>
            <a:r>
              <a:rPr lang="de-AT" sz="1400" dirty="0"/>
              <a:t>. </a:t>
            </a:r>
            <a:r>
              <a:rPr lang="de-AT" sz="1400" dirty="0" err="1"/>
              <a:t>Develop</a:t>
            </a:r>
            <a:r>
              <a:rPr lang="de-AT" sz="1400" dirty="0"/>
              <a:t> a </a:t>
            </a:r>
            <a:r>
              <a:rPr lang="de-AT" sz="1400" dirty="0" err="1"/>
              <a:t>deep</a:t>
            </a:r>
            <a:r>
              <a:rPr lang="de-AT" sz="1400" dirty="0"/>
              <a:t> </a:t>
            </a:r>
            <a:r>
              <a:rPr lang="de-AT" sz="1400" dirty="0" err="1"/>
              <a:t>understanding</a:t>
            </a:r>
            <a:r>
              <a:rPr lang="de-AT" sz="1400" dirty="0"/>
              <a:t> </a:t>
            </a:r>
            <a:r>
              <a:rPr lang="de-AT" sz="1400" dirty="0" err="1"/>
              <a:t>of</a:t>
            </a:r>
            <a:r>
              <a:rPr lang="de-AT" sz="1400" dirty="0"/>
              <a:t> </a:t>
            </a:r>
            <a:r>
              <a:rPr lang="de-AT" sz="1400" dirty="0" err="1"/>
              <a:t>and</a:t>
            </a:r>
            <a:r>
              <a:rPr lang="de-AT" sz="1400" dirty="0"/>
              <a:t> </a:t>
            </a:r>
            <a:r>
              <a:rPr lang="de-AT" sz="1400" dirty="0" err="1"/>
              <a:t>skills</a:t>
            </a:r>
            <a:r>
              <a:rPr lang="de-AT" sz="1400" dirty="0"/>
              <a:t> </a:t>
            </a:r>
            <a:r>
              <a:rPr lang="de-AT" sz="1400" dirty="0" err="1"/>
              <a:t>to</a:t>
            </a:r>
            <a:r>
              <a:rPr lang="de-AT" sz="1400" dirty="0"/>
              <a:t> </a:t>
            </a:r>
            <a:r>
              <a:rPr lang="de-AT" sz="1400" dirty="0" err="1"/>
              <a:t>create</a:t>
            </a:r>
            <a:r>
              <a:rPr lang="de-AT" sz="1400" dirty="0"/>
              <a:t> </a:t>
            </a:r>
            <a:r>
              <a:rPr lang="de-AT" sz="1400" dirty="0" err="1"/>
              <a:t>change</a:t>
            </a:r>
            <a:r>
              <a:rPr lang="de-AT" sz="1400" dirty="0"/>
              <a:t>, </a:t>
            </a:r>
            <a:r>
              <a:rPr lang="de-AT" sz="1400" dirty="0" err="1"/>
              <a:t>develop</a:t>
            </a:r>
            <a:r>
              <a:rPr lang="de-AT" sz="1400" dirty="0"/>
              <a:t> </a:t>
            </a:r>
            <a:r>
              <a:rPr lang="de-AT" sz="1400" dirty="0" err="1"/>
              <a:t>advocacy</a:t>
            </a:r>
            <a:r>
              <a:rPr lang="de-AT" sz="1400" dirty="0"/>
              <a:t>, </a:t>
            </a:r>
            <a:r>
              <a:rPr lang="de-AT" sz="1400" dirty="0" err="1"/>
              <a:t>leadership</a:t>
            </a:r>
            <a:r>
              <a:rPr lang="de-AT" sz="1400" dirty="0"/>
              <a:t> </a:t>
            </a:r>
            <a:r>
              <a:rPr lang="de-AT" sz="1400" dirty="0" err="1"/>
              <a:t>and</a:t>
            </a:r>
            <a:r>
              <a:rPr lang="de-AT" sz="1400" dirty="0"/>
              <a:t> </a:t>
            </a:r>
            <a:r>
              <a:rPr lang="de-AT" sz="1400" dirty="0" err="1"/>
              <a:t>authorship</a:t>
            </a:r>
            <a:r>
              <a:rPr lang="de-AT" sz="1400" dirty="0"/>
              <a:t> in </a:t>
            </a:r>
            <a:r>
              <a:rPr lang="de-AT" sz="1400" dirty="0" err="1"/>
              <a:t>and</a:t>
            </a:r>
            <a:r>
              <a:rPr lang="de-AT" sz="1400" dirty="0"/>
              <a:t> </a:t>
            </a:r>
            <a:r>
              <a:rPr lang="de-AT" sz="1400" dirty="0" err="1"/>
              <a:t>for</a:t>
            </a:r>
            <a:r>
              <a:rPr lang="de-AT" sz="1400" dirty="0"/>
              <a:t> </a:t>
            </a:r>
            <a:r>
              <a:rPr lang="de-AT" sz="1400" dirty="0" err="1"/>
              <a:t>sustainability</a:t>
            </a:r>
            <a:r>
              <a:rPr lang="de-AT" sz="1400" dirty="0"/>
              <a:t> </a:t>
            </a:r>
            <a:r>
              <a:rPr lang="de-AT" sz="1400" dirty="0" err="1"/>
              <a:t>communication</a:t>
            </a:r>
            <a:r>
              <a:rPr lang="de-AT" sz="1400" dirty="0"/>
              <a:t>.</a:t>
            </a:r>
            <a:endParaRPr lang="de-DE" sz="1400" dirty="0"/>
          </a:p>
          <a:p>
            <a:pPr>
              <a:lnSpc>
                <a:spcPct val="90000"/>
              </a:lnSpc>
              <a:buFontTx/>
              <a:buNone/>
            </a:pP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4247805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C83342-4281-9E4B-9504-C607F93BE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D. Stakeholder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93DED53-004C-B74E-ABDB-75F62999F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 smtClean="0"/>
              <a:t>Three reasons why people become active publics: </a:t>
            </a:r>
          </a:p>
          <a:p>
            <a:pPr marL="0" indent="0">
              <a:buNone/>
            </a:pPr>
            <a:r>
              <a:rPr lang="en-GB" sz="2000" b="1" dirty="0" smtClean="0"/>
              <a:t>1. Problem recognition </a:t>
            </a:r>
            <a:r>
              <a:rPr lang="en-GB" sz="2000" dirty="0" smtClean="0"/>
              <a:t>– the extent to which people detect a problem/issue (see connection between them and a problem) </a:t>
            </a:r>
          </a:p>
          <a:p>
            <a:pPr marL="0" indent="0">
              <a:buNone/>
            </a:pPr>
            <a:r>
              <a:rPr lang="en-GB" sz="2000" b="1" dirty="0" smtClean="0"/>
              <a:t>2.Constraint recognition </a:t>
            </a:r>
            <a:r>
              <a:rPr lang="en-GB" sz="2000" dirty="0" smtClean="0"/>
              <a:t>– the extent to which people identify obstacles to act on the problem/issue </a:t>
            </a:r>
          </a:p>
          <a:p>
            <a:pPr marL="0" indent="0">
              <a:buNone/>
            </a:pPr>
            <a:r>
              <a:rPr lang="en-GB" sz="2000" b="1" dirty="0" smtClean="0"/>
              <a:t>3. Level of Involvement </a:t>
            </a:r>
            <a:r>
              <a:rPr lang="en-GB" sz="2000" dirty="0" smtClean="0"/>
              <a:t>– the extent to which people feel connected to the problem/issue (</a:t>
            </a:r>
            <a:r>
              <a:rPr lang="en-GB" sz="2000" dirty="0" err="1" smtClean="0"/>
              <a:t>Grunig</a:t>
            </a:r>
            <a:r>
              <a:rPr lang="en-GB" sz="2000" dirty="0" smtClean="0"/>
              <a:t> 2005) 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30382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8A8A2-06BF-FB48-B3EB-C74DB2E9C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Overview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A314358-1697-FC4B-88F3-0EF42E977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AU" dirty="0"/>
              <a:t>Organizations</a:t>
            </a:r>
          </a:p>
          <a:p>
            <a:pPr marL="457200" indent="-457200">
              <a:buAutoNum type="alphaUcPeriod"/>
            </a:pPr>
            <a:r>
              <a:rPr lang="en-AU" dirty="0"/>
              <a:t>Organizations &amp; Communication</a:t>
            </a:r>
          </a:p>
          <a:p>
            <a:pPr marL="457200" indent="-457200">
              <a:buAutoNum type="alphaUcPeriod"/>
            </a:pPr>
            <a:r>
              <a:rPr lang="en-AU" dirty="0"/>
              <a:t>Issues &amp; Crises</a:t>
            </a:r>
          </a:p>
          <a:p>
            <a:pPr marL="457200" indent="-457200">
              <a:buAutoNum type="alphaUcPeriod"/>
            </a:pPr>
            <a:r>
              <a:rPr lang="en-AU" dirty="0"/>
              <a:t>Stakeholder</a:t>
            </a:r>
          </a:p>
        </p:txBody>
      </p:sp>
    </p:spTree>
    <p:extLst>
      <p:ext uri="{BB962C8B-B14F-4D97-AF65-F5344CB8AC3E}">
        <p14:creationId xmlns:p14="http://schemas.microsoft.com/office/powerpoint/2010/main" val="3451070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Text Box 2">
            <a:extLst>
              <a:ext uri="{FF2B5EF4-FFF2-40B4-BE49-F238E27FC236}">
                <a16:creationId xmlns:a16="http://schemas.microsoft.com/office/drawing/2014/main" id="{EBBB44F9-5918-6E4D-BD9F-448752C0B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150" y="2133601"/>
            <a:ext cx="6553200" cy="3460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/>
              <a:t>Organisation</a:t>
            </a:r>
          </a:p>
        </p:txBody>
      </p:sp>
      <p:sp>
        <p:nvSpPr>
          <p:cNvPr id="254979" name="Text Box 3">
            <a:extLst>
              <a:ext uri="{FF2B5EF4-FFF2-40B4-BE49-F238E27FC236}">
                <a16:creationId xmlns:a16="http://schemas.microsoft.com/office/drawing/2014/main" id="{0F209AEB-9F8F-D747-99D1-54B194FE6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150" y="2774951"/>
            <a:ext cx="1676400" cy="3460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/>
              <a:t>Institution</a:t>
            </a:r>
          </a:p>
        </p:txBody>
      </p:sp>
      <p:sp>
        <p:nvSpPr>
          <p:cNvPr id="254980" name="Text Box 4">
            <a:extLst>
              <a:ext uri="{FF2B5EF4-FFF2-40B4-BE49-F238E27FC236}">
                <a16:creationId xmlns:a16="http://schemas.microsoft.com/office/drawing/2014/main" id="{0951D128-18D4-E045-A5D4-31443D4B1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5950" y="2774951"/>
            <a:ext cx="1676400" cy="3460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/>
              <a:t>Instrumente</a:t>
            </a:r>
          </a:p>
        </p:txBody>
      </p:sp>
      <p:sp>
        <p:nvSpPr>
          <p:cNvPr id="254981" name="Text Box 5">
            <a:extLst>
              <a:ext uri="{FF2B5EF4-FFF2-40B4-BE49-F238E27FC236}">
                <a16:creationId xmlns:a16="http://schemas.microsoft.com/office/drawing/2014/main" id="{BD5992AF-E434-484B-A9F4-3F4BB2AE5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7550" y="2774951"/>
            <a:ext cx="1676400" cy="3460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/>
              <a:t>Funktionen</a:t>
            </a:r>
          </a:p>
        </p:txBody>
      </p:sp>
      <p:sp>
        <p:nvSpPr>
          <p:cNvPr id="254982" name="Text Box 6">
            <a:extLst>
              <a:ext uri="{FF2B5EF4-FFF2-40B4-BE49-F238E27FC236}">
                <a16:creationId xmlns:a16="http://schemas.microsoft.com/office/drawing/2014/main" id="{ED5044D9-8DB4-9446-977D-12B511D47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150" y="3416301"/>
            <a:ext cx="1676400" cy="132343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1600" b="1"/>
              <a:t>Organisation mit Zielen, Werten, sozialen Aufträgen und Absichten</a:t>
            </a:r>
          </a:p>
        </p:txBody>
      </p:sp>
      <p:sp>
        <p:nvSpPr>
          <p:cNvPr id="254983" name="Text Box 7">
            <a:extLst>
              <a:ext uri="{FF2B5EF4-FFF2-40B4-BE49-F238E27FC236}">
                <a16:creationId xmlns:a16="http://schemas.microsoft.com/office/drawing/2014/main" id="{EB3ED91A-2A4E-E04B-A83E-87D0EE1EC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7550" y="3416300"/>
            <a:ext cx="1676400" cy="181588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1600" b="1"/>
              <a:t>Organisation und Zusammen-arbeit, Kooperation, Management und Kompetenzen</a:t>
            </a:r>
          </a:p>
        </p:txBody>
      </p:sp>
      <p:sp>
        <p:nvSpPr>
          <p:cNvPr id="254984" name="Text Box 8">
            <a:extLst>
              <a:ext uri="{FF2B5EF4-FFF2-40B4-BE49-F238E27FC236}">
                <a16:creationId xmlns:a16="http://schemas.microsoft.com/office/drawing/2014/main" id="{712FBF62-C9DE-444C-AC12-1C1FDA026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5950" y="3416301"/>
            <a:ext cx="1676400" cy="1323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1600" b="1"/>
              <a:t>Organisation mit Strukturen, Abläufen, Regeln, Hilfen, Vorschriften</a:t>
            </a:r>
          </a:p>
        </p:txBody>
      </p:sp>
      <p:sp>
        <p:nvSpPr>
          <p:cNvPr id="254988" name="Text Box 12">
            <a:extLst>
              <a:ext uri="{FF2B5EF4-FFF2-40B4-BE49-F238E27FC236}">
                <a16:creationId xmlns:a16="http://schemas.microsoft.com/office/drawing/2014/main" id="{EC10FD23-395B-9E46-A552-4BE4C6245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6800" y="6282949"/>
            <a:ext cx="115212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1000">
                <a:cs typeface="Arial" panose="020B0604020202020204" pitchFamily="34" charset="0"/>
              </a:rPr>
              <a:t>© Weder</a:t>
            </a:r>
          </a:p>
        </p:txBody>
      </p:sp>
      <p:pic>
        <p:nvPicPr>
          <p:cNvPr id="254989" name="Picture 13">
            <a:extLst>
              <a:ext uri="{FF2B5EF4-FFF2-40B4-BE49-F238E27FC236}">
                <a16:creationId xmlns:a16="http://schemas.microsoft.com/office/drawing/2014/main" id="{0FBAB0A6-F3FF-194E-A506-11EBD288C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 contrast="8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171" y="5592545"/>
            <a:ext cx="7313612" cy="576262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54990" name="Picture 14">
            <a:extLst>
              <a:ext uri="{FF2B5EF4-FFF2-40B4-BE49-F238E27FC236}">
                <a16:creationId xmlns:a16="http://schemas.microsoft.com/office/drawing/2014/main" id="{552647AC-45D3-334D-9BA5-9948BCCC0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5622608"/>
            <a:ext cx="1776413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27B279E-7BA3-8D44-BB35-9CE99DBF5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A. Organizations</a:t>
            </a:r>
          </a:p>
        </p:txBody>
      </p:sp>
      <p:sp>
        <p:nvSpPr>
          <p:cNvPr id="4" name="Rechteck 3"/>
          <p:cNvSpPr/>
          <p:nvPr/>
        </p:nvSpPr>
        <p:spPr>
          <a:xfrm>
            <a:off x="10848528" y="6168807"/>
            <a:ext cx="1152128" cy="5005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E7C72F-CC04-1F49-8B4E-3DFC45C89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dirty="0"/>
              <a:t>Degree of organization</a:t>
            </a:r>
          </a:p>
        </p:txBody>
      </p:sp>
      <p:sp>
        <p:nvSpPr>
          <p:cNvPr id="257026" name="Text Box 2">
            <a:extLst>
              <a:ext uri="{FF2B5EF4-FFF2-40B4-BE49-F238E27FC236}">
                <a16:creationId xmlns:a16="http://schemas.microsoft.com/office/drawing/2014/main" id="{8C39B1E4-B9CB-3447-984C-C2009132D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5936" y="2854250"/>
            <a:ext cx="6553200" cy="346075"/>
          </a:xfrm>
          <a:prstGeom prst="rect">
            <a:avLst/>
          </a:prstGeom>
          <a:noFill/>
          <a:ln w="9525">
            <a:solidFill>
              <a:srgbClr val="861A5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 err="1"/>
              <a:t>Organization</a:t>
            </a:r>
            <a:endParaRPr lang="de-DE" altLang="de-DE" sz="1600" b="1" dirty="0"/>
          </a:p>
        </p:txBody>
      </p:sp>
      <p:sp>
        <p:nvSpPr>
          <p:cNvPr id="257029" name="Line 5">
            <a:extLst>
              <a:ext uri="{FF2B5EF4-FFF2-40B4-BE49-F238E27FC236}">
                <a16:creationId xmlns:a16="http://schemas.microsoft.com/office/drawing/2014/main" id="{A27F9F5A-D40A-3F48-A6E0-DC3912F2DE2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0036" y="3933749"/>
            <a:ext cx="698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57030" name="Text Box 6">
            <a:extLst>
              <a:ext uri="{FF2B5EF4-FFF2-40B4-BE49-F238E27FC236}">
                <a16:creationId xmlns:a16="http://schemas.microsoft.com/office/drawing/2014/main" id="{2C8910AD-B627-C144-BD24-62C482E68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4812" y="4221087"/>
            <a:ext cx="1871663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dirty="0" err="1"/>
              <a:t>Tight</a:t>
            </a:r>
            <a:r>
              <a:rPr lang="de-DE" altLang="de-DE" dirty="0"/>
              <a:t> </a:t>
            </a:r>
            <a:r>
              <a:rPr lang="de-DE" altLang="de-DE" dirty="0" err="1"/>
              <a:t>structures</a:t>
            </a:r>
            <a:endParaRPr lang="de-DE" altLang="de-DE" dirty="0"/>
          </a:p>
          <a:p>
            <a:pPr>
              <a:spcBef>
                <a:spcPct val="50000"/>
              </a:spcBef>
            </a:pPr>
            <a:r>
              <a:rPr lang="de-DE" altLang="de-DE" i="1" dirty="0" err="1"/>
              <a:t>hierarchy</a:t>
            </a:r>
            <a:endParaRPr lang="de-DE" altLang="de-DE" i="1" dirty="0"/>
          </a:p>
        </p:txBody>
      </p:sp>
      <p:sp>
        <p:nvSpPr>
          <p:cNvPr id="257031" name="Text Box 7">
            <a:extLst>
              <a:ext uri="{FF2B5EF4-FFF2-40B4-BE49-F238E27FC236}">
                <a16:creationId xmlns:a16="http://schemas.microsoft.com/office/drawing/2014/main" id="{A5B3F88E-69E3-1E45-B594-6CEF621A7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624" y="4221088"/>
            <a:ext cx="1871662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dirty="0"/>
              <a:t>Loose </a:t>
            </a:r>
            <a:r>
              <a:rPr lang="de-DE" altLang="de-DE" dirty="0" err="1"/>
              <a:t>structures</a:t>
            </a:r>
            <a:endParaRPr lang="de-DE" altLang="de-DE" dirty="0"/>
          </a:p>
          <a:p>
            <a:pPr>
              <a:spcBef>
                <a:spcPct val="50000"/>
              </a:spcBef>
            </a:pPr>
            <a:r>
              <a:rPr lang="de-DE" altLang="de-DE" i="1" dirty="0" err="1"/>
              <a:t>market</a:t>
            </a:r>
            <a:endParaRPr lang="de-DE" altLang="de-DE" i="1" dirty="0"/>
          </a:p>
          <a:p>
            <a:pPr>
              <a:spcBef>
                <a:spcPct val="50000"/>
              </a:spcBef>
            </a:pPr>
            <a:r>
              <a:rPr lang="de-DE" altLang="de-DE" sz="1600" i="1" dirty="0" err="1"/>
              <a:t>contracts</a:t>
            </a:r>
            <a:endParaRPr lang="de-DE" altLang="de-DE" sz="1600" i="1" dirty="0"/>
          </a:p>
        </p:txBody>
      </p:sp>
      <p:sp>
        <p:nvSpPr>
          <p:cNvPr id="257032" name="Text Box 8">
            <a:extLst>
              <a:ext uri="{FF2B5EF4-FFF2-40B4-BE49-F238E27FC236}">
                <a16:creationId xmlns:a16="http://schemas.microsoft.com/office/drawing/2014/main" id="{C123E8F1-CDEC-114C-8866-A1B55F805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549" y="4221087"/>
            <a:ext cx="1871662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e-DE" altLang="de-DE" i="1" dirty="0"/>
          </a:p>
          <a:p>
            <a:pPr algn="ctr">
              <a:spcBef>
                <a:spcPct val="50000"/>
              </a:spcBef>
            </a:pPr>
            <a:r>
              <a:rPr lang="de-DE" altLang="de-DE" i="1" dirty="0"/>
              <a:t>Networks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3DC636B-1C89-8B40-8E79-C64FE2EC1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A. Organizations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5145A1-A656-F349-A5C1-CDF1097BB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dirty="0"/>
              <a:t>Influences on organizations</a:t>
            </a:r>
          </a:p>
        </p:txBody>
      </p:sp>
      <p:sp>
        <p:nvSpPr>
          <p:cNvPr id="261122" name="Text Box 2">
            <a:extLst>
              <a:ext uri="{FF2B5EF4-FFF2-40B4-BE49-F238E27FC236}">
                <a16:creationId xmlns:a16="http://schemas.microsoft.com/office/drawing/2014/main" id="{9164D0CD-32AF-DA4B-AE53-9337DFFE9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552" y="3550076"/>
            <a:ext cx="2743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Demographic</a:t>
            </a:r>
            <a:r>
              <a:rPr lang="de-DE" altLang="de-D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de-DE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influences</a:t>
            </a:r>
            <a:endParaRPr lang="de-DE" altLang="de-DE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1123" name="Text Box 3">
            <a:extLst>
              <a:ext uri="{FF2B5EF4-FFF2-40B4-BE49-F238E27FC236}">
                <a16:creationId xmlns:a16="http://schemas.microsoft.com/office/drawing/2014/main" id="{2D7CFD20-8911-0C48-B502-E6BE784A5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0372" y="3861048"/>
            <a:ext cx="2743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Organization</a:t>
            </a:r>
            <a:endParaRPr lang="de-DE" altLang="de-DE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1124" name="Line 4">
            <a:extLst>
              <a:ext uri="{FF2B5EF4-FFF2-40B4-BE49-F238E27FC236}">
                <a16:creationId xmlns:a16="http://schemas.microsoft.com/office/drawing/2014/main" id="{480BF2B5-FA65-4547-92BF-69A88B52761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44072" y="3261151"/>
            <a:ext cx="53340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1125" name="Text Box 5">
            <a:extLst>
              <a:ext uri="{FF2B5EF4-FFF2-40B4-BE49-F238E27FC236}">
                <a16:creationId xmlns:a16="http://schemas.microsoft.com/office/drawing/2014/main" id="{7F6A1647-C878-A74F-BC6E-7489D41AF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1872" y="2467401"/>
            <a:ext cx="2743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Economic</a:t>
            </a:r>
            <a:r>
              <a:rPr lang="de-DE" altLang="de-D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de-DE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influences</a:t>
            </a:r>
            <a:endParaRPr lang="de-DE" altLang="de-DE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1126" name="Text Box 6">
            <a:extLst>
              <a:ext uri="{FF2B5EF4-FFF2-40B4-BE49-F238E27FC236}">
                <a16:creationId xmlns:a16="http://schemas.microsoft.com/office/drawing/2014/main" id="{D0CFBFBE-EA3F-3645-B938-CF5C76357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6472" y="2848401"/>
            <a:ext cx="2743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Political, </a:t>
            </a:r>
            <a:r>
              <a:rPr lang="de-DE" altLang="de-DE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policy</a:t>
            </a:r>
            <a:r>
              <a:rPr lang="de-DE" altLang="de-D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de-DE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influences</a:t>
            </a:r>
            <a:endParaRPr lang="de-DE" altLang="de-DE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1127" name="Text Box 7">
            <a:extLst>
              <a:ext uri="{FF2B5EF4-FFF2-40B4-BE49-F238E27FC236}">
                <a16:creationId xmlns:a16="http://schemas.microsoft.com/office/drawing/2014/main" id="{694D5E98-51F5-9D41-A128-75BC185BA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672" y="4905801"/>
            <a:ext cx="2743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Socia-cultural</a:t>
            </a:r>
            <a:r>
              <a:rPr lang="de-DE" altLang="de-D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de-DE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influences</a:t>
            </a:r>
            <a:endParaRPr lang="de-DE" altLang="de-DE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1128" name="Text Box 8">
            <a:extLst>
              <a:ext uri="{FF2B5EF4-FFF2-40B4-BE49-F238E27FC236}">
                <a16:creationId xmlns:a16="http://schemas.microsoft.com/office/drawing/2014/main" id="{B08848C2-51A7-5C49-AACF-C0E00392E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6048" y="4942909"/>
            <a:ext cx="2362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Technical </a:t>
            </a:r>
            <a:r>
              <a:rPr lang="de-DE" altLang="de-DE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influences</a:t>
            </a:r>
            <a:endParaRPr lang="de-DE" altLang="de-DE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1129" name="Text Box 9">
            <a:extLst>
              <a:ext uri="{FF2B5EF4-FFF2-40B4-BE49-F238E27FC236}">
                <a16:creationId xmlns:a16="http://schemas.microsoft.com/office/drawing/2014/main" id="{F62C22B9-9568-F94A-A833-EE60210BA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6262" y="3882419"/>
            <a:ext cx="2209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Physical</a:t>
            </a:r>
            <a:r>
              <a:rPr lang="de-DE" altLang="de-D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de-DE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influences</a:t>
            </a:r>
            <a:endParaRPr lang="de-DE" altLang="de-DE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1130" name="Line 10">
            <a:extLst>
              <a:ext uri="{FF2B5EF4-FFF2-40B4-BE49-F238E27FC236}">
                <a16:creationId xmlns:a16="http://schemas.microsoft.com/office/drawing/2014/main" id="{3168D22C-17B5-5142-B3CB-95DF6B4A96CD}"/>
              </a:ext>
            </a:extLst>
          </p:cNvPr>
          <p:cNvSpPr>
            <a:spLocks noChangeShapeType="1"/>
          </p:cNvSpPr>
          <p:nvPr/>
        </p:nvSpPr>
        <p:spPr bwMode="auto">
          <a:xfrm>
            <a:off x="6426696" y="4331568"/>
            <a:ext cx="53340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1131" name="Line 11">
            <a:extLst>
              <a:ext uri="{FF2B5EF4-FFF2-40B4-BE49-F238E27FC236}">
                <a16:creationId xmlns:a16="http://schemas.microsoft.com/office/drawing/2014/main" id="{3724F076-9192-774F-972C-43C6971BB1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15880" y="4331568"/>
            <a:ext cx="53340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1132" name="Line 12">
            <a:extLst>
              <a:ext uri="{FF2B5EF4-FFF2-40B4-BE49-F238E27FC236}">
                <a16:creationId xmlns:a16="http://schemas.microsoft.com/office/drawing/2014/main" id="{E0D6D223-696B-C542-B550-500D55F0C0A5}"/>
              </a:ext>
            </a:extLst>
          </p:cNvPr>
          <p:cNvSpPr>
            <a:spLocks noChangeShapeType="1"/>
          </p:cNvSpPr>
          <p:nvPr/>
        </p:nvSpPr>
        <p:spPr bwMode="auto">
          <a:xfrm>
            <a:off x="7053808" y="4099351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1133" name="Line 13">
            <a:extLst>
              <a:ext uri="{FF2B5EF4-FFF2-40B4-BE49-F238E27FC236}">
                <a16:creationId xmlns:a16="http://schemas.microsoft.com/office/drawing/2014/main" id="{258B75FF-14F7-374E-9DA5-401187D2EAC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7808" y="3870751"/>
            <a:ext cx="7620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1134" name="Line 14">
            <a:extLst>
              <a:ext uri="{FF2B5EF4-FFF2-40B4-BE49-F238E27FC236}">
                <a16:creationId xmlns:a16="http://schemas.microsoft.com/office/drawing/2014/main" id="{6C4760AB-3D33-3540-9EF8-98694A0838E9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8272" y="3184951"/>
            <a:ext cx="228600" cy="685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B9EF96A-E855-094A-BEBD-0E45EC23C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A. Organizations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48" name="Text Box 32">
            <a:extLst>
              <a:ext uri="{FF2B5EF4-FFF2-40B4-BE49-F238E27FC236}">
                <a16:creationId xmlns:a16="http://schemas.microsoft.com/office/drawing/2014/main" id="{0D9ED679-E97A-6D4B-A089-08C40C0ED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050" y="2852738"/>
            <a:ext cx="5473700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de-D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“it is obvious that without communication there can be no organization” </a:t>
            </a:r>
          </a:p>
          <a:p>
            <a:pPr algn="ctr">
              <a:spcBef>
                <a:spcPct val="50000"/>
              </a:spcBef>
            </a:pPr>
            <a:r>
              <a:rPr lang="en-GB" alt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(Simon 1957)</a:t>
            </a:r>
            <a:r>
              <a:rPr lang="de-DE" alt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3116FE1-121F-8541-ABF2-2267DE151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B. Organizations and Communication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23392" y="6411357"/>
            <a:ext cx="10153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Simon, H. A. (1952). Comments on the Theory of Organizations. </a:t>
            </a:r>
            <a:r>
              <a:rPr lang="de-DE" sz="1000" i="1" dirty="0"/>
              <a:t>American Political Science Review</a:t>
            </a:r>
            <a:r>
              <a:rPr lang="de-DE" sz="1000" dirty="0"/>
              <a:t>, </a:t>
            </a:r>
            <a:r>
              <a:rPr lang="de-DE" sz="1000" i="1" dirty="0"/>
              <a:t>46</a:t>
            </a:r>
            <a:r>
              <a:rPr lang="de-DE" sz="1000" dirty="0"/>
              <a:t>(4), 1130-1139.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A1CD80E-5B48-5546-81E7-720593025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B. Organizations and Communication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FE930BD-8C45-E84A-A21D-8AFB21E33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/>
              <a:t>Assumptions:</a:t>
            </a:r>
          </a:p>
          <a:p>
            <a:r>
              <a:rPr lang="en-US" sz="2000" dirty="0"/>
              <a:t>an </a:t>
            </a:r>
            <a:r>
              <a:rPr lang="en-US" sz="2000" dirty="0" smtClean="0"/>
              <a:t>organization </a:t>
            </a:r>
            <a:r>
              <a:rPr lang="en-US" sz="2000" dirty="0"/>
              <a:t>consists of a group of people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/>
              <a:t>… who work together to achieve a common purpose</a:t>
            </a:r>
            <a:r>
              <a:rPr lang="en-US" sz="2000" dirty="0" smtClean="0"/>
              <a:t>;</a:t>
            </a:r>
          </a:p>
          <a:p>
            <a:endParaRPr lang="en-US" sz="2000" dirty="0"/>
          </a:p>
          <a:p>
            <a:r>
              <a:rPr lang="en-US" sz="2000" dirty="0"/>
              <a:t>an </a:t>
            </a:r>
            <a:r>
              <a:rPr lang="en-US" sz="2000" dirty="0" smtClean="0"/>
              <a:t>organization </a:t>
            </a:r>
            <a:r>
              <a:rPr lang="en-US" sz="2000" dirty="0"/>
              <a:t>is bigger than the individuals and groups that comprise it, but smaller than the society that gives it its context and environment</a:t>
            </a:r>
          </a:p>
          <a:p>
            <a:endParaRPr lang="en-NZ" sz="20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89980273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1721</Words>
  <Application>Microsoft Office PowerPoint</Application>
  <PresentationFormat>Breitbild</PresentationFormat>
  <Paragraphs>195</Paragraphs>
  <Slides>30</Slides>
  <Notes>8</Notes>
  <HiddenSlides>3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6" baseType="lpstr">
      <vt:lpstr>Arial</vt:lpstr>
      <vt:lpstr>Calibri</vt:lpstr>
      <vt:lpstr>Times New Roman</vt:lpstr>
      <vt:lpstr>Verdana</vt:lpstr>
      <vt:lpstr>Wingdings</vt:lpstr>
      <vt:lpstr>Larissa-Design</vt:lpstr>
      <vt:lpstr>Communication of Sustainability</vt:lpstr>
      <vt:lpstr>Where are we?</vt:lpstr>
      <vt:lpstr>Learning outcomes</vt:lpstr>
      <vt:lpstr>Overview</vt:lpstr>
      <vt:lpstr>A. Organizations</vt:lpstr>
      <vt:lpstr>A. Organizations</vt:lpstr>
      <vt:lpstr>A. Organizations</vt:lpstr>
      <vt:lpstr>B. Organizations and Communication</vt:lpstr>
      <vt:lpstr>B. Organizations and Communication</vt:lpstr>
      <vt:lpstr>B. Organizations and Communication</vt:lpstr>
      <vt:lpstr>B. Organizations and Communication</vt:lpstr>
      <vt:lpstr>B. Organizations and Communication</vt:lpstr>
      <vt:lpstr>C. Issues &amp; Crises</vt:lpstr>
      <vt:lpstr>C. Issues and Crises</vt:lpstr>
      <vt:lpstr>D. Stakeholder</vt:lpstr>
      <vt:lpstr>D. Stakeholder</vt:lpstr>
      <vt:lpstr>D. Stakeholder</vt:lpstr>
      <vt:lpstr>D. Stakeholder</vt:lpstr>
      <vt:lpstr>D. Stakeholder</vt:lpstr>
      <vt:lpstr>D. Stakeholder</vt:lpstr>
      <vt:lpstr>D. Stakeholder</vt:lpstr>
      <vt:lpstr>D. Stakeholder</vt:lpstr>
      <vt:lpstr>D. Stakeholder</vt:lpstr>
      <vt:lpstr>D. Stakeholder</vt:lpstr>
      <vt:lpstr>D. Stakeholder</vt:lpstr>
      <vt:lpstr>D. Stakeholder</vt:lpstr>
      <vt:lpstr>D. Stakeholder</vt:lpstr>
      <vt:lpstr>D. Stakeholder</vt:lpstr>
      <vt:lpstr>D. Stakeholder</vt:lpstr>
      <vt:lpstr>D. Stakeholder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zmml</dc:creator>
  <cp:lastModifiedBy>Windows-Benutzer</cp:lastModifiedBy>
  <cp:revision>311</cp:revision>
  <cp:lastPrinted>2022-01-18T05:17:46Z</cp:lastPrinted>
  <dcterms:created xsi:type="dcterms:W3CDTF">2011-07-07T10:45:47Z</dcterms:created>
  <dcterms:modified xsi:type="dcterms:W3CDTF">2023-08-29T11:52:38Z</dcterms:modified>
</cp:coreProperties>
</file>