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7"/>
  </p:notesMasterIdLst>
  <p:handoutMasterIdLst>
    <p:handoutMasterId r:id="rId38"/>
  </p:handoutMasterIdLst>
  <p:sldIdLst>
    <p:sldId id="371" r:id="rId2"/>
    <p:sldId id="1072" r:id="rId3"/>
    <p:sldId id="372" r:id="rId4"/>
    <p:sldId id="373" r:id="rId5"/>
    <p:sldId id="1089" r:id="rId6"/>
    <p:sldId id="1090" r:id="rId7"/>
    <p:sldId id="264" r:id="rId8"/>
    <p:sldId id="266" r:id="rId9"/>
    <p:sldId id="1028" r:id="rId10"/>
    <p:sldId id="1031" r:id="rId11"/>
    <p:sldId id="1032" r:id="rId12"/>
    <p:sldId id="1040" r:id="rId13"/>
    <p:sldId id="1043" r:id="rId14"/>
    <p:sldId id="1046" r:id="rId15"/>
    <p:sldId id="1044" r:id="rId16"/>
    <p:sldId id="1045" r:id="rId17"/>
    <p:sldId id="1047" r:id="rId18"/>
    <p:sldId id="1048" r:id="rId19"/>
    <p:sldId id="1041" r:id="rId20"/>
    <p:sldId id="1033" r:id="rId21"/>
    <p:sldId id="1034" r:id="rId22"/>
    <p:sldId id="1050" r:id="rId23"/>
    <p:sldId id="258" r:id="rId24"/>
    <p:sldId id="260" r:id="rId25"/>
    <p:sldId id="259" r:id="rId26"/>
    <p:sldId id="261" r:id="rId27"/>
    <p:sldId id="302" r:id="rId28"/>
    <p:sldId id="1051" r:id="rId29"/>
    <p:sldId id="1052" r:id="rId30"/>
    <p:sldId id="1036" r:id="rId31"/>
    <p:sldId id="1038" r:id="rId32"/>
    <p:sldId id="1039" r:id="rId33"/>
    <p:sldId id="1035" r:id="rId34"/>
    <p:sldId id="1037" r:id="rId35"/>
    <p:sldId id="376"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Benutzer" initials="W" lastIdx="2" clrIdx="0">
    <p:extLst>
      <p:ext uri="{19B8F6BF-5375-455C-9EA6-DF929625EA0E}">
        <p15:presenceInfo xmlns:p15="http://schemas.microsoft.com/office/powerpoint/2012/main" userId="Windows-Benutz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638"/>
    <a:srgbClr val="C1D694"/>
    <a:srgbClr val="00664B"/>
    <a:srgbClr val="861A59"/>
    <a:srgbClr val="95843F"/>
    <a:srgbClr val="BEBC32"/>
    <a:srgbClr val="FFFFFF"/>
    <a:srgbClr val="6CB8D8"/>
    <a:srgbClr val="A99090"/>
    <a:srgbClr val="3B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9" autoAdjust="0"/>
    <p:restoredTop sz="77019" autoAdjust="0"/>
  </p:normalViewPr>
  <p:slideViewPr>
    <p:cSldViewPr>
      <p:cViewPr varScale="1">
        <p:scale>
          <a:sx n="46" d="100"/>
          <a:sy n="46" d="100"/>
        </p:scale>
        <p:origin x="1380" y="4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9" d="100"/>
          <a:sy n="49" d="100"/>
        </p:scale>
        <p:origin x="2733" y="3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634F9-9DF9-4D42-848D-DB319DC31BB4}" type="doc">
      <dgm:prSet loTypeId="urn:microsoft.com/office/officeart/2005/8/layout/gear1" loCatId="" qsTypeId="urn:microsoft.com/office/officeart/2005/8/quickstyle/simple1" qsCatId="simple" csTypeId="urn:microsoft.com/office/officeart/2005/8/colors/colorful5" csCatId="colorful" phldr="1"/>
      <dgm:spPr/>
    </dgm:pt>
    <dgm:pt modelId="{8E8EF614-6BF9-1B47-BF16-0AD53A9E784F}">
      <dgm:prSet phldrT="[Text]" custT="1"/>
      <dgm:spPr/>
      <dgm:t>
        <a:bodyPr/>
        <a:lstStyle/>
        <a:p>
          <a:r>
            <a:rPr lang="de-DE" sz="1400" dirty="0" err="1"/>
            <a:t>Institutionalization</a:t>
          </a:r>
          <a:r>
            <a:rPr lang="de-DE" sz="1400" dirty="0"/>
            <a:t> (</a:t>
          </a:r>
          <a:r>
            <a:rPr lang="de-DE" sz="1400" dirty="0" err="1"/>
            <a:t>programs</a:t>
          </a:r>
          <a:r>
            <a:rPr lang="de-DE" sz="1400" dirty="0"/>
            <a:t>, </a:t>
          </a:r>
          <a:r>
            <a:rPr lang="de-DE" sz="1400" dirty="0" err="1"/>
            <a:t>journals</a:t>
          </a:r>
          <a:r>
            <a:rPr lang="de-DE" sz="1400" dirty="0"/>
            <a:t>, </a:t>
          </a:r>
          <a:r>
            <a:rPr lang="de-DE" sz="1400" dirty="0" err="1"/>
            <a:t>organizations</a:t>
          </a:r>
          <a:r>
            <a:rPr lang="de-DE" sz="1400"/>
            <a:t>, chairs</a:t>
          </a:r>
          <a:r>
            <a:rPr lang="de-DE" sz="1400" dirty="0"/>
            <a:t>)</a:t>
          </a:r>
        </a:p>
      </dgm:t>
    </dgm:pt>
    <dgm:pt modelId="{1FD35905-6B79-D343-8208-600302F30E7E}" type="parTrans" cxnId="{6D6E5D0F-D4A3-5E45-AC70-50BCC7BEF75D}">
      <dgm:prSet/>
      <dgm:spPr/>
      <dgm:t>
        <a:bodyPr/>
        <a:lstStyle/>
        <a:p>
          <a:endParaRPr lang="de-DE" sz="1400"/>
        </a:p>
      </dgm:t>
    </dgm:pt>
    <dgm:pt modelId="{73347C28-D5E8-574D-A17D-3E12C0FE5E08}" type="sibTrans" cxnId="{6D6E5D0F-D4A3-5E45-AC70-50BCC7BEF75D}">
      <dgm:prSet/>
      <dgm:spPr/>
      <dgm:t>
        <a:bodyPr/>
        <a:lstStyle/>
        <a:p>
          <a:endParaRPr lang="de-DE" sz="1400"/>
        </a:p>
      </dgm:t>
    </dgm:pt>
    <dgm:pt modelId="{18027C9F-C150-354E-90B4-BA92245FCAEA}">
      <dgm:prSet phldrT="[Text]" custT="1"/>
      <dgm:spPr/>
      <dgm:t>
        <a:bodyPr/>
        <a:lstStyle/>
        <a:p>
          <a:r>
            <a:rPr lang="de-DE" sz="1400" dirty="0" err="1"/>
            <a:t>Methodologies</a:t>
          </a:r>
          <a:r>
            <a:rPr lang="de-DE" sz="1400" dirty="0"/>
            <a:t>, </a:t>
          </a:r>
          <a:r>
            <a:rPr lang="de-DE" sz="1400" dirty="0" err="1"/>
            <a:t>heuristic</a:t>
          </a:r>
          <a:endParaRPr lang="de-DE" sz="1400" dirty="0"/>
        </a:p>
      </dgm:t>
    </dgm:pt>
    <dgm:pt modelId="{CD1FB9D7-6007-1C40-A050-B1199B2EFC77}" type="parTrans" cxnId="{B38483F2-EC17-AE4B-A42C-AFA497B481BF}">
      <dgm:prSet/>
      <dgm:spPr/>
      <dgm:t>
        <a:bodyPr/>
        <a:lstStyle/>
        <a:p>
          <a:endParaRPr lang="de-DE" sz="1400"/>
        </a:p>
      </dgm:t>
    </dgm:pt>
    <dgm:pt modelId="{F97E369E-354B-234E-BE9F-988DA1DC4470}" type="sibTrans" cxnId="{B38483F2-EC17-AE4B-A42C-AFA497B481BF}">
      <dgm:prSet/>
      <dgm:spPr/>
      <dgm:t>
        <a:bodyPr/>
        <a:lstStyle/>
        <a:p>
          <a:endParaRPr lang="de-DE" sz="1400"/>
        </a:p>
      </dgm:t>
    </dgm:pt>
    <dgm:pt modelId="{85743C80-1EF6-CC45-8620-28E31DAAA1B7}">
      <dgm:prSet phldrT="[Text]" custT="1"/>
      <dgm:spPr/>
      <dgm:t>
        <a:bodyPr/>
        <a:lstStyle/>
        <a:p>
          <a:r>
            <a:rPr lang="de-DE" sz="1400" dirty="0" err="1"/>
            <a:t>Epistemic</a:t>
          </a:r>
          <a:r>
            <a:rPr lang="de-DE" sz="1400" dirty="0"/>
            <a:t> "</a:t>
          </a:r>
          <a:r>
            <a:rPr lang="de-DE" sz="1400" dirty="0" err="1"/>
            <a:t>core</a:t>
          </a:r>
          <a:r>
            <a:rPr lang="de-DE" sz="1400" dirty="0"/>
            <a:t>", </a:t>
          </a:r>
          <a:r>
            <a:rPr lang="de-DE" sz="1400" dirty="0" err="1"/>
            <a:t>paradigms</a:t>
          </a:r>
          <a:endParaRPr lang="de-DE" sz="1400" dirty="0"/>
        </a:p>
      </dgm:t>
    </dgm:pt>
    <dgm:pt modelId="{21660C27-CA40-484C-B68F-7F925E7A1C79}" type="parTrans" cxnId="{D653E6D0-1B37-394C-B6B7-27A36552565E}">
      <dgm:prSet/>
      <dgm:spPr/>
      <dgm:t>
        <a:bodyPr/>
        <a:lstStyle/>
        <a:p>
          <a:endParaRPr lang="de-DE" sz="1400"/>
        </a:p>
      </dgm:t>
    </dgm:pt>
    <dgm:pt modelId="{1CA3534D-12BB-6442-B9B7-45B8C88A084C}" type="sibTrans" cxnId="{D653E6D0-1B37-394C-B6B7-27A36552565E}">
      <dgm:prSet/>
      <dgm:spPr/>
      <dgm:t>
        <a:bodyPr/>
        <a:lstStyle/>
        <a:p>
          <a:endParaRPr lang="de-DE" sz="1400"/>
        </a:p>
      </dgm:t>
    </dgm:pt>
    <dgm:pt modelId="{B66D3A57-4D2C-D94E-945D-84BFAD7800A9}" type="pres">
      <dgm:prSet presAssocID="{25A634F9-9DF9-4D42-848D-DB319DC31BB4}" presName="composite" presStyleCnt="0">
        <dgm:presLayoutVars>
          <dgm:chMax val="3"/>
          <dgm:animLvl val="lvl"/>
          <dgm:resizeHandles val="exact"/>
        </dgm:presLayoutVars>
      </dgm:prSet>
      <dgm:spPr/>
    </dgm:pt>
    <dgm:pt modelId="{84C84055-8C38-A844-9F6F-CB568FDB823E}" type="pres">
      <dgm:prSet presAssocID="{8E8EF614-6BF9-1B47-BF16-0AD53A9E784F}" presName="gear1" presStyleLbl="node1" presStyleIdx="0" presStyleCnt="3">
        <dgm:presLayoutVars>
          <dgm:chMax val="1"/>
          <dgm:bulletEnabled val="1"/>
        </dgm:presLayoutVars>
      </dgm:prSet>
      <dgm:spPr/>
      <dgm:t>
        <a:bodyPr/>
        <a:lstStyle/>
        <a:p>
          <a:endParaRPr lang="de-DE"/>
        </a:p>
      </dgm:t>
    </dgm:pt>
    <dgm:pt modelId="{5D4E8B3B-7E3D-0D44-BEBD-C56CC69BA65C}" type="pres">
      <dgm:prSet presAssocID="{8E8EF614-6BF9-1B47-BF16-0AD53A9E784F}" presName="gear1srcNode" presStyleLbl="node1" presStyleIdx="0" presStyleCnt="3"/>
      <dgm:spPr/>
      <dgm:t>
        <a:bodyPr/>
        <a:lstStyle/>
        <a:p>
          <a:endParaRPr lang="de-DE"/>
        </a:p>
      </dgm:t>
    </dgm:pt>
    <dgm:pt modelId="{F76319E6-4999-2243-AD35-47B48FB911D4}" type="pres">
      <dgm:prSet presAssocID="{8E8EF614-6BF9-1B47-BF16-0AD53A9E784F}" presName="gear1dstNode" presStyleLbl="node1" presStyleIdx="0" presStyleCnt="3"/>
      <dgm:spPr/>
      <dgm:t>
        <a:bodyPr/>
        <a:lstStyle/>
        <a:p>
          <a:endParaRPr lang="de-DE"/>
        </a:p>
      </dgm:t>
    </dgm:pt>
    <dgm:pt modelId="{184247DC-0E83-4D49-9458-8AB48D642DFB}" type="pres">
      <dgm:prSet presAssocID="{18027C9F-C150-354E-90B4-BA92245FCAEA}" presName="gear2" presStyleLbl="node1" presStyleIdx="1" presStyleCnt="3" custScaleX="107689">
        <dgm:presLayoutVars>
          <dgm:chMax val="1"/>
          <dgm:bulletEnabled val="1"/>
        </dgm:presLayoutVars>
      </dgm:prSet>
      <dgm:spPr/>
      <dgm:t>
        <a:bodyPr/>
        <a:lstStyle/>
        <a:p>
          <a:endParaRPr lang="de-DE"/>
        </a:p>
      </dgm:t>
    </dgm:pt>
    <dgm:pt modelId="{157FBEDC-580E-B34C-9F04-55476D6EB55E}" type="pres">
      <dgm:prSet presAssocID="{18027C9F-C150-354E-90B4-BA92245FCAEA}" presName="gear2srcNode" presStyleLbl="node1" presStyleIdx="1" presStyleCnt="3"/>
      <dgm:spPr/>
      <dgm:t>
        <a:bodyPr/>
        <a:lstStyle/>
        <a:p>
          <a:endParaRPr lang="de-DE"/>
        </a:p>
      </dgm:t>
    </dgm:pt>
    <dgm:pt modelId="{ACAA2C17-AE79-3F47-9870-70222586A02B}" type="pres">
      <dgm:prSet presAssocID="{18027C9F-C150-354E-90B4-BA92245FCAEA}" presName="gear2dstNode" presStyleLbl="node1" presStyleIdx="1" presStyleCnt="3"/>
      <dgm:spPr/>
      <dgm:t>
        <a:bodyPr/>
        <a:lstStyle/>
        <a:p>
          <a:endParaRPr lang="de-DE"/>
        </a:p>
      </dgm:t>
    </dgm:pt>
    <dgm:pt modelId="{665891A7-DB09-5946-9C19-DF2901A00CA3}" type="pres">
      <dgm:prSet presAssocID="{85743C80-1EF6-CC45-8620-28E31DAAA1B7}" presName="gear3" presStyleLbl="node1" presStyleIdx="2" presStyleCnt="3" custScaleX="103427"/>
      <dgm:spPr/>
      <dgm:t>
        <a:bodyPr/>
        <a:lstStyle/>
        <a:p>
          <a:endParaRPr lang="de-DE"/>
        </a:p>
      </dgm:t>
    </dgm:pt>
    <dgm:pt modelId="{AF53FE02-31BA-4848-ADC0-E2E3F567B014}" type="pres">
      <dgm:prSet presAssocID="{85743C80-1EF6-CC45-8620-28E31DAAA1B7}" presName="gear3tx" presStyleLbl="node1" presStyleIdx="2" presStyleCnt="3">
        <dgm:presLayoutVars>
          <dgm:chMax val="1"/>
          <dgm:bulletEnabled val="1"/>
        </dgm:presLayoutVars>
      </dgm:prSet>
      <dgm:spPr/>
      <dgm:t>
        <a:bodyPr/>
        <a:lstStyle/>
        <a:p>
          <a:endParaRPr lang="de-DE"/>
        </a:p>
      </dgm:t>
    </dgm:pt>
    <dgm:pt modelId="{46DBA8E8-1E3F-5B46-BBF4-1B1F73998216}" type="pres">
      <dgm:prSet presAssocID="{85743C80-1EF6-CC45-8620-28E31DAAA1B7}" presName="gear3srcNode" presStyleLbl="node1" presStyleIdx="2" presStyleCnt="3"/>
      <dgm:spPr/>
      <dgm:t>
        <a:bodyPr/>
        <a:lstStyle/>
        <a:p>
          <a:endParaRPr lang="de-DE"/>
        </a:p>
      </dgm:t>
    </dgm:pt>
    <dgm:pt modelId="{BBCB3B9D-F32B-564A-9131-98ED0D459B47}" type="pres">
      <dgm:prSet presAssocID="{85743C80-1EF6-CC45-8620-28E31DAAA1B7}" presName="gear3dstNode" presStyleLbl="node1" presStyleIdx="2" presStyleCnt="3"/>
      <dgm:spPr/>
      <dgm:t>
        <a:bodyPr/>
        <a:lstStyle/>
        <a:p>
          <a:endParaRPr lang="de-DE"/>
        </a:p>
      </dgm:t>
    </dgm:pt>
    <dgm:pt modelId="{31B629D1-5404-774E-919D-44CA5E7AC7CE}" type="pres">
      <dgm:prSet presAssocID="{73347C28-D5E8-574D-A17D-3E12C0FE5E08}" presName="connector1" presStyleLbl="sibTrans2D1" presStyleIdx="0" presStyleCnt="3"/>
      <dgm:spPr/>
      <dgm:t>
        <a:bodyPr/>
        <a:lstStyle/>
        <a:p>
          <a:endParaRPr lang="de-DE"/>
        </a:p>
      </dgm:t>
    </dgm:pt>
    <dgm:pt modelId="{5C97F754-318E-9542-B6D8-2FE9F20287A5}" type="pres">
      <dgm:prSet presAssocID="{F97E369E-354B-234E-BE9F-988DA1DC4470}" presName="connector2" presStyleLbl="sibTrans2D1" presStyleIdx="1" presStyleCnt="3"/>
      <dgm:spPr/>
      <dgm:t>
        <a:bodyPr/>
        <a:lstStyle/>
        <a:p>
          <a:endParaRPr lang="de-DE"/>
        </a:p>
      </dgm:t>
    </dgm:pt>
    <dgm:pt modelId="{BEC37D48-5A04-EA4D-AE8B-12A3B376BD4F}" type="pres">
      <dgm:prSet presAssocID="{1CA3534D-12BB-6442-B9B7-45B8C88A084C}" presName="connector3" presStyleLbl="sibTrans2D1" presStyleIdx="2" presStyleCnt="3"/>
      <dgm:spPr/>
      <dgm:t>
        <a:bodyPr/>
        <a:lstStyle/>
        <a:p>
          <a:endParaRPr lang="de-DE"/>
        </a:p>
      </dgm:t>
    </dgm:pt>
  </dgm:ptLst>
  <dgm:cxnLst>
    <dgm:cxn modelId="{AA21EC98-FB86-D049-BD73-73F7F5F74A22}" type="presOf" srcId="{85743C80-1EF6-CC45-8620-28E31DAAA1B7}" destId="{665891A7-DB09-5946-9C19-DF2901A00CA3}" srcOrd="0" destOrd="0" presId="urn:microsoft.com/office/officeart/2005/8/layout/gear1"/>
    <dgm:cxn modelId="{2D1EED47-5D96-6040-A49D-B4A74C4F8E39}" type="presOf" srcId="{1CA3534D-12BB-6442-B9B7-45B8C88A084C}" destId="{BEC37D48-5A04-EA4D-AE8B-12A3B376BD4F}" srcOrd="0" destOrd="0" presId="urn:microsoft.com/office/officeart/2005/8/layout/gear1"/>
    <dgm:cxn modelId="{D653E6D0-1B37-394C-B6B7-27A36552565E}" srcId="{25A634F9-9DF9-4D42-848D-DB319DC31BB4}" destId="{85743C80-1EF6-CC45-8620-28E31DAAA1B7}" srcOrd="2" destOrd="0" parTransId="{21660C27-CA40-484C-B68F-7F925E7A1C79}" sibTransId="{1CA3534D-12BB-6442-B9B7-45B8C88A084C}"/>
    <dgm:cxn modelId="{D166841E-936A-384A-A9CB-35A29F061160}" type="presOf" srcId="{73347C28-D5E8-574D-A17D-3E12C0FE5E08}" destId="{31B629D1-5404-774E-919D-44CA5E7AC7CE}" srcOrd="0" destOrd="0" presId="urn:microsoft.com/office/officeart/2005/8/layout/gear1"/>
    <dgm:cxn modelId="{312A105D-6398-5F46-AB3D-9FDE1ED2AC61}" type="presOf" srcId="{18027C9F-C150-354E-90B4-BA92245FCAEA}" destId="{ACAA2C17-AE79-3F47-9870-70222586A02B}" srcOrd="2" destOrd="0" presId="urn:microsoft.com/office/officeart/2005/8/layout/gear1"/>
    <dgm:cxn modelId="{5DFF929D-CA78-E049-9CA1-A70F2FF1BC1B}" type="presOf" srcId="{85743C80-1EF6-CC45-8620-28E31DAAA1B7}" destId="{AF53FE02-31BA-4848-ADC0-E2E3F567B014}" srcOrd="1" destOrd="0" presId="urn:microsoft.com/office/officeart/2005/8/layout/gear1"/>
    <dgm:cxn modelId="{28107A81-A5C1-754A-B913-881CA86BFBD1}" type="presOf" srcId="{18027C9F-C150-354E-90B4-BA92245FCAEA}" destId="{184247DC-0E83-4D49-9458-8AB48D642DFB}" srcOrd="0" destOrd="0" presId="urn:microsoft.com/office/officeart/2005/8/layout/gear1"/>
    <dgm:cxn modelId="{94B67616-B4F7-4546-AE0E-A83773FC8DC4}" type="presOf" srcId="{8E8EF614-6BF9-1B47-BF16-0AD53A9E784F}" destId="{84C84055-8C38-A844-9F6F-CB568FDB823E}" srcOrd="0" destOrd="0" presId="urn:microsoft.com/office/officeart/2005/8/layout/gear1"/>
    <dgm:cxn modelId="{60757D8D-DFFA-4945-89BD-ECFB8C2418E2}" type="presOf" srcId="{25A634F9-9DF9-4D42-848D-DB319DC31BB4}" destId="{B66D3A57-4D2C-D94E-945D-84BFAD7800A9}" srcOrd="0" destOrd="0" presId="urn:microsoft.com/office/officeart/2005/8/layout/gear1"/>
    <dgm:cxn modelId="{ED38BB03-F1B9-ED44-8CB5-876E75C70ACB}" type="presOf" srcId="{85743C80-1EF6-CC45-8620-28E31DAAA1B7}" destId="{46DBA8E8-1E3F-5B46-BBF4-1B1F73998216}" srcOrd="2" destOrd="0" presId="urn:microsoft.com/office/officeart/2005/8/layout/gear1"/>
    <dgm:cxn modelId="{B38483F2-EC17-AE4B-A42C-AFA497B481BF}" srcId="{25A634F9-9DF9-4D42-848D-DB319DC31BB4}" destId="{18027C9F-C150-354E-90B4-BA92245FCAEA}" srcOrd="1" destOrd="0" parTransId="{CD1FB9D7-6007-1C40-A050-B1199B2EFC77}" sibTransId="{F97E369E-354B-234E-BE9F-988DA1DC4470}"/>
    <dgm:cxn modelId="{AAFF1F27-0953-274E-A339-5AE9B02674FB}" type="presOf" srcId="{85743C80-1EF6-CC45-8620-28E31DAAA1B7}" destId="{BBCB3B9D-F32B-564A-9131-98ED0D459B47}" srcOrd="3" destOrd="0" presId="urn:microsoft.com/office/officeart/2005/8/layout/gear1"/>
    <dgm:cxn modelId="{99D22E49-30D2-D847-9E98-EEB389907E48}" type="presOf" srcId="{F97E369E-354B-234E-BE9F-988DA1DC4470}" destId="{5C97F754-318E-9542-B6D8-2FE9F20287A5}" srcOrd="0" destOrd="0" presId="urn:microsoft.com/office/officeart/2005/8/layout/gear1"/>
    <dgm:cxn modelId="{89A7686E-5EBD-7642-8909-F75CF542B3EA}" type="presOf" srcId="{18027C9F-C150-354E-90B4-BA92245FCAEA}" destId="{157FBEDC-580E-B34C-9F04-55476D6EB55E}" srcOrd="1" destOrd="0" presId="urn:microsoft.com/office/officeart/2005/8/layout/gear1"/>
    <dgm:cxn modelId="{8B7F0253-1EE7-8C42-8A37-EE71844A3751}" type="presOf" srcId="{8E8EF614-6BF9-1B47-BF16-0AD53A9E784F}" destId="{5D4E8B3B-7E3D-0D44-BEBD-C56CC69BA65C}" srcOrd="1" destOrd="0" presId="urn:microsoft.com/office/officeart/2005/8/layout/gear1"/>
    <dgm:cxn modelId="{CF98F16C-876A-2C48-A5EE-7754EC82E9DD}" type="presOf" srcId="{8E8EF614-6BF9-1B47-BF16-0AD53A9E784F}" destId="{F76319E6-4999-2243-AD35-47B48FB911D4}" srcOrd="2" destOrd="0" presId="urn:microsoft.com/office/officeart/2005/8/layout/gear1"/>
    <dgm:cxn modelId="{6D6E5D0F-D4A3-5E45-AC70-50BCC7BEF75D}" srcId="{25A634F9-9DF9-4D42-848D-DB319DC31BB4}" destId="{8E8EF614-6BF9-1B47-BF16-0AD53A9E784F}" srcOrd="0" destOrd="0" parTransId="{1FD35905-6B79-D343-8208-600302F30E7E}" sibTransId="{73347C28-D5E8-574D-A17D-3E12C0FE5E08}"/>
    <dgm:cxn modelId="{927258AB-FD54-BA4F-81E2-8D325A6A3817}" type="presParOf" srcId="{B66D3A57-4D2C-D94E-945D-84BFAD7800A9}" destId="{84C84055-8C38-A844-9F6F-CB568FDB823E}" srcOrd="0" destOrd="0" presId="urn:microsoft.com/office/officeart/2005/8/layout/gear1"/>
    <dgm:cxn modelId="{DAFA4BD3-1510-C14F-9A52-57536E86F56C}" type="presParOf" srcId="{B66D3A57-4D2C-D94E-945D-84BFAD7800A9}" destId="{5D4E8B3B-7E3D-0D44-BEBD-C56CC69BA65C}" srcOrd="1" destOrd="0" presId="urn:microsoft.com/office/officeart/2005/8/layout/gear1"/>
    <dgm:cxn modelId="{59B351CB-25A6-A546-B4EF-1A3C26845864}" type="presParOf" srcId="{B66D3A57-4D2C-D94E-945D-84BFAD7800A9}" destId="{F76319E6-4999-2243-AD35-47B48FB911D4}" srcOrd="2" destOrd="0" presId="urn:microsoft.com/office/officeart/2005/8/layout/gear1"/>
    <dgm:cxn modelId="{E0A471A5-50F6-2340-87DD-0030AF27D069}" type="presParOf" srcId="{B66D3A57-4D2C-D94E-945D-84BFAD7800A9}" destId="{184247DC-0E83-4D49-9458-8AB48D642DFB}" srcOrd="3" destOrd="0" presId="urn:microsoft.com/office/officeart/2005/8/layout/gear1"/>
    <dgm:cxn modelId="{783EA4B6-F22B-8D47-8034-ADBD79A4B384}" type="presParOf" srcId="{B66D3A57-4D2C-D94E-945D-84BFAD7800A9}" destId="{157FBEDC-580E-B34C-9F04-55476D6EB55E}" srcOrd="4" destOrd="0" presId="urn:microsoft.com/office/officeart/2005/8/layout/gear1"/>
    <dgm:cxn modelId="{1B8E1E74-E4A4-5348-A9F0-FB3A13E457D8}" type="presParOf" srcId="{B66D3A57-4D2C-D94E-945D-84BFAD7800A9}" destId="{ACAA2C17-AE79-3F47-9870-70222586A02B}" srcOrd="5" destOrd="0" presId="urn:microsoft.com/office/officeart/2005/8/layout/gear1"/>
    <dgm:cxn modelId="{4B53782C-BEDC-CA44-A2B5-8369FB17DDD6}" type="presParOf" srcId="{B66D3A57-4D2C-D94E-945D-84BFAD7800A9}" destId="{665891A7-DB09-5946-9C19-DF2901A00CA3}" srcOrd="6" destOrd="0" presId="urn:microsoft.com/office/officeart/2005/8/layout/gear1"/>
    <dgm:cxn modelId="{DE0DE6A8-70D1-724D-9886-A81710F14BC5}" type="presParOf" srcId="{B66D3A57-4D2C-D94E-945D-84BFAD7800A9}" destId="{AF53FE02-31BA-4848-ADC0-E2E3F567B014}" srcOrd="7" destOrd="0" presId="urn:microsoft.com/office/officeart/2005/8/layout/gear1"/>
    <dgm:cxn modelId="{58D2F39A-D08E-4D47-A54E-43E03CF9601E}" type="presParOf" srcId="{B66D3A57-4D2C-D94E-945D-84BFAD7800A9}" destId="{46DBA8E8-1E3F-5B46-BBF4-1B1F73998216}" srcOrd="8" destOrd="0" presId="urn:microsoft.com/office/officeart/2005/8/layout/gear1"/>
    <dgm:cxn modelId="{49729F0A-0898-4A42-A3E9-242143937F9C}" type="presParOf" srcId="{B66D3A57-4D2C-D94E-945D-84BFAD7800A9}" destId="{BBCB3B9D-F32B-564A-9131-98ED0D459B47}" srcOrd="9" destOrd="0" presId="urn:microsoft.com/office/officeart/2005/8/layout/gear1"/>
    <dgm:cxn modelId="{29C531D4-8C61-6F4E-A3A7-38F150C21204}" type="presParOf" srcId="{B66D3A57-4D2C-D94E-945D-84BFAD7800A9}" destId="{31B629D1-5404-774E-919D-44CA5E7AC7CE}" srcOrd="10" destOrd="0" presId="urn:microsoft.com/office/officeart/2005/8/layout/gear1"/>
    <dgm:cxn modelId="{1A5D70C1-B674-EB49-946B-769A6CEC2BAA}" type="presParOf" srcId="{B66D3A57-4D2C-D94E-945D-84BFAD7800A9}" destId="{5C97F754-318E-9542-B6D8-2FE9F20287A5}" srcOrd="11" destOrd="0" presId="urn:microsoft.com/office/officeart/2005/8/layout/gear1"/>
    <dgm:cxn modelId="{1F38E166-4308-6A4F-8BDE-246910787D84}" type="presParOf" srcId="{B66D3A57-4D2C-D94E-945D-84BFAD7800A9}" destId="{BEC37D48-5A04-EA4D-AE8B-12A3B376BD4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84055-8C38-A844-9F6F-CB568FDB823E}">
      <dsp:nvSpPr>
        <dsp:cNvPr id="0" name=""/>
        <dsp:cNvSpPr/>
      </dsp:nvSpPr>
      <dsp:spPr>
        <a:xfrm>
          <a:off x="4481594" y="2438400"/>
          <a:ext cx="2980266" cy="2980266"/>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err="1"/>
            <a:t>Institutionalization</a:t>
          </a:r>
          <a:r>
            <a:rPr lang="de-DE" sz="1400" kern="1200" dirty="0"/>
            <a:t> (</a:t>
          </a:r>
          <a:r>
            <a:rPr lang="de-DE" sz="1400" kern="1200" dirty="0" err="1"/>
            <a:t>programs</a:t>
          </a:r>
          <a:r>
            <a:rPr lang="de-DE" sz="1400" kern="1200" dirty="0"/>
            <a:t>, </a:t>
          </a:r>
          <a:r>
            <a:rPr lang="de-DE" sz="1400" kern="1200" dirty="0" err="1"/>
            <a:t>journals</a:t>
          </a:r>
          <a:r>
            <a:rPr lang="de-DE" sz="1400" kern="1200" dirty="0"/>
            <a:t>, </a:t>
          </a:r>
          <a:r>
            <a:rPr lang="de-DE" sz="1400" kern="1200" dirty="0" err="1"/>
            <a:t>organizations</a:t>
          </a:r>
          <a:r>
            <a:rPr lang="de-DE" sz="1400" kern="1200"/>
            <a:t>, chairs</a:t>
          </a:r>
          <a:r>
            <a:rPr lang="de-DE" sz="1400" kern="1200" dirty="0"/>
            <a:t>)</a:t>
          </a:r>
        </a:p>
      </dsp:txBody>
      <dsp:txXfrm>
        <a:off x="5080760" y="3136513"/>
        <a:ext cx="1781934" cy="1531918"/>
      </dsp:txXfrm>
    </dsp:sp>
    <dsp:sp modelId="{184247DC-0E83-4D49-9458-8AB48D642DFB}">
      <dsp:nvSpPr>
        <dsp:cNvPr id="0" name=""/>
        <dsp:cNvSpPr/>
      </dsp:nvSpPr>
      <dsp:spPr>
        <a:xfrm>
          <a:off x="2664292" y="1733973"/>
          <a:ext cx="2334123" cy="2167466"/>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err="1"/>
            <a:t>Methodologies</a:t>
          </a:r>
          <a:r>
            <a:rPr lang="de-DE" sz="1400" kern="1200" dirty="0"/>
            <a:t>, </a:t>
          </a:r>
          <a:r>
            <a:rPr lang="de-DE" sz="1400" kern="1200" dirty="0" err="1"/>
            <a:t>heuristic</a:t>
          </a:r>
          <a:endParaRPr lang="de-DE" sz="1400" kern="1200" dirty="0"/>
        </a:p>
      </dsp:txBody>
      <dsp:txXfrm>
        <a:off x="3234184" y="2282937"/>
        <a:ext cx="1194339" cy="1069538"/>
      </dsp:txXfrm>
    </dsp:sp>
    <dsp:sp modelId="{665891A7-DB09-5946-9C19-DF2901A00CA3}">
      <dsp:nvSpPr>
        <dsp:cNvPr id="0" name=""/>
        <dsp:cNvSpPr/>
      </dsp:nvSpPr>
      <dsp:spPr>
        <a:xfrm rot="20700000">
          <a:off x="3911915" y="251961"/>
          <a:ext cx="2223092" cy="2097036"/>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err="1"/>
            <a:t>Epistemic</a:t>
          </a:r>
          <a:r>
            <a:rPr lang="de-DE" sz="1400" kern="1200" dirty="0"/>
            <a:t> "</a:t>
          </a:r>
          <a:r>
            <a:rPr lang="de-DE" sz="1400" kern="1200" dirty="0" err="1"/>
            <a:t>core</a:t>
          </a:r>
          <a:r>
            <a:rPr lang="de-DE" sz="1400" kern="1200" dirty="0"/>
            <a:t>", </a:t>
          </a:r>
          <a:r>
            <a:rPr lang="de-DE" sz="1400" kern="1200" dirty="0" err="1"/>
            <a:t>paradigms</a:t>
          </a:r>
          <a:endParaRPr lang="de-DE" sz="1400" kern="1200" dirty="0"/>
        </a:p>
      </dsp:txBody>
      <dsp:txXfrm rot="-20700000">
        <a:off x="4406981" y="704426"/>
        <a:ext cx="1232960" cy="1192106"/>
      </dsp:txXfrm>
    </dsp:sp>
    <dsp:sp modelId="{31B629D1-5404-774E-919D-44CA5E7AC7CE}">
      <dsp:nvSpPr>
        <dsp:cNvPr id="0" name=""/>
        <dsp:cNvSpPr/>
      </dsp:nvSpPr>
      <dsp:spPr>
        <a:xfrm>
          <a:off x="4266105" y="1980864"/>
          <a:ext cx="3814741" cy="3814741"/>
        </a:xfrm>
        <a:prstGeom prst="circularArrow">
          <a:avLst>
            <a:gd name="adj1" fmla="val 4688"/>
            <a:gd name="adj2" fmla="val 299029"/>
            <a:gd name="adj3" fmla="val 2539295"/>
            <a:gd name="adj4" fmla="val 15812321"/>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97F754-318E-9542-B6D8-2FE9F20287A5}">
      <dsp:nvSpPr>
        <dsp:cNvPr id="0" name=""/>
        <dsp:cNvSpPr/>
      </dsp:nvSpPr>
      <dsp:spPr>
        <a:xfrm>
          <a:off x="2363766" y="1249140"/>
          <a:ext cx="2771648" cy="2771648"/>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C37D48-5A04-EA4D-AE8B-12A3B376BD4F}">
      <dsp:nvSpPr>
        <dsp:cNvPr id="0" name=""/>
        <dsp:cNvSpPr/>
      </dsp:nvSpPr>
      <dsp:spPr>
        <a:xfrm>
          <a:off x="3470395" y="-231776"/>
          <a:ext cx="2988394" cy="2988394"/>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2F70D2-5293-4E7C-B3A8-3D6A290C9A05}" type="datetimeFigureOut">
              <a:rPr lang="de-DE" smtClean="0"/>
              <a:pPr/>
              <a:t>29.08.2023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6340F1-05AF-4B90-B4A7-8D90F677B99A}" type="slidenum">
              <a:rPr lang="de-DE" smtClean="0"/>
              <a:pPr/>
              <a:t>‹Nr.›</a:t>
            </a:fld>
            <a:endParaRPr lang="de-DE"/>
          </a:p>
        </p:txBody>
      </p:sp>
    </p:spTree>
    <p:extLst>
      <p:ext uri="{BB962C8B-B14F-4D97-AF65-F5344CB8AC3E}">
        <p14:creationId xmlns:p14="http://schemas.microsoft.com/office/powerpoint/2010/main" val="217519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30301-E527-46B8-9863-C3D2C740A9BD}" type="datetimeFigureOut">
              <a:rPr lang="de-DE" smtClean="0"/>
              <a:pPr/>
              <a:t>29.08.2023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24780-DB00-4A87-AF52-AE94F8FBEF0E}" type="slidenum">
              <a:rPr lang="de-DE" smtClean="0"/>
              <a:pPr/>
              <a:t>‹Nr.›</a:t>
            </a:fld>
            <a:endParaRPr lang="de-DE"/>
          </a:p>
        </p:txBody>
      </p:sp>
    </p:spTree>
    <p:extLst>
      <p:ext uri="{BB962C8B-B14F-4D97-AF65-F5344CB8AC3E}">
        <p14:creationId xmlns:p14="http://schemas.microsoft.com/office/powerpoint/2010/main" val="380188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eimaginary.com/methods/storytell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07AED8D-7B7D-4B5D-985D-DF4EC90DE877}" type="slidenum">
              <a:rPr lang="de-DE" smtClean="0"/>
              <a:pPr/>
              <a:t>1</a:t>
            </a:fld>
            <a:endParaRPr lang="de-DE"/>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36335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dirty="0"/>
              <a:t>Visual stimuli</a:t>
            </a:r>
          </a:p>
          <a:p>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enables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people’s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creative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thinking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cards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suggest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connections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insights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were</a:t>
            </a:r>
            <a:r>
              <a:rPr lang="de-AT" sz="1200" b="0" i="0" u="none" strike="noStrike" kern="1200" dirty="0">
                <a:solidFill>
                  <a:schemeClr val="tx1"/>
                </a:solidFill>
                <a:effectLst/>
                <a:latin typeface="+mn-lt"/>
                <a:ea typeface="+mn-ea"/>
                <a:cs typeface="+mn-cs"/>
              </a:rPr>
              <a:t> not </a:t>
            </a:r>
            <a:r>
              <a:rPr lang="de-AT" sz="1200" b="0" i="0" u="none" strike="noStrike" kern="1200" dirty="0" err="1">
                <a:solidFill>
                  <a:schemeClr val="tx1"/>
                </a:solidFill>
                <a:effectLst/>
                <a:latin typeface="+mn-lt"/>
                <a:ea typeface="+mn-ea"/>
                <a:cs typeface="+mn-cs"/>
              </a:rPr>
              <a:t>fully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consciously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aware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encouraging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people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break out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formulaic</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responses</a:t>
            </a:r>
            <a:endParaRPr lang="en-AU" dirty="0"/>
          </a:p>
        </p:txBody>
      </p:sp>
      <p:sp>
        <p:nvSpPr>
          <p:cNvPr id="4" name="Foliennummernplatzhalter 3"/>
          <p:cNvSpPr>
            <a:spLocks noGrp="1"/>
          </p:cNvSpPr>
          <p:nvPr>
            <p:ph type="sldNum" sz="quarter" idx="5"/>
          </p:nvPr>
        </p:nvSpPr>
        <p:spPr/>
        <p:txBody>
          <a:bodyPr/>
          <a:lstStyle/>
          <a:p>
            <a:fld id="{83824780-DB00-4A87-AF52-AE94F8FBEF0E}" type="slidenum">
              <a:rPr lang="de-DE" smtClean="0"/>
              <a:pPr/>
              <a:t>17</a:t>
            </a:fld>
            <a:endParaRPr lang="de-DE"/>
          </a:p>
        </p:txBody>
      </p:sp>
    </p:spTree>
    <p:extLst>
      <p:ext uri="{BB962C8B-B14F-4D97-AF65-F5344CB8AC3E}">
        <p14:creationId xmlns:p14="http://schemas.microsoft.com/office/powerpoint/2010/main" val="1160635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0" i="0" u="none" strike="noStrike" kern="1200" dirty="0">
                <a:solidFill>
                  <a:schemeClr val="tx1"/>
                </a:solidFill>
                <a:effectLst/>
                <a:latin typeface="+mn-lt"/>
                <a:ea typeface="+mn-ea"/>
                <a:cs typeface="+mn-cs"/>
              </a:rPr>
              <a:t>This </a:t>
            </a:r>
            <a:r>
              <a:rPr lang="de-AT" sz="1200" b="0" i="0" u="none" strike="noStrike" kern="1200" dirty="0" err="1">
                <a:solidFill>
                  <a:schemeClr val="tx1"/>
                </a:solidFill>
                <a:effectLst/>
                <a:latin typeface="+mn-lt"/>
                <a:ea typeface="+mn-ea"/>
                <a:cs typeface="+mn-cs"/>
              </a:rPr>
              <a:t>method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use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when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exploring</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particular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case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issue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especially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one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linked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specific</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place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Participants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asked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consider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case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using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their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full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range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senses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hearing</a:t>
            </a:r>
            <a:r>
              <a:rPr lang="de-AT" sz="1200" b="0" i="0" u="none" strike="noStrike" kern="1200" dirty="0">
                <a:solidFill>
                  <a:schemeClr val="tx1"/>
                </a:solidFill>
                <a:effectLst/>
                <a:latin typeface="+mn-lt"/>
                <a:ea typeface="+mn-ea"/>
                <a:cs typeface="+mn-cs"/>
              </a:rPr>
              <a:t>, taste, </a:t>
            </a:r>
            <a:r>
              <a:rPr lang="de-AT" sz="1200" b="0" i="0" u="none" strike="noStrike" kern="1200" dirty="0" err="1">
                <a:solidFill>
                  <a:schemeClr val="tx1"/>
                </a:solidFill>
                <a:effectLst/>
                <a:latin typeface="+mn-lt"/>
                <a:ea typeface="+mn-ea"/>
                <a:cs typeface="+mn-cs"/>
              </a:rPr>
              <a:t>touch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sight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smell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emotions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energetic</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feeling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record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words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thoughts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associations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come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mind. </a:t>
            </a:r>
            <a:r>
              <a:rPr lang="de-AT" sz="1200" b="0" i="0" u="none" strike="noStrike" kern="1200" dirty="0" err="1">
                <a:solidFill>
                  <a:schemeClr val="tx1"/>
                </a:solidFill>
                <a:effectLst/>
                <a:latin typeface="+mn-lt"/>
                <a:ea typeface="+mn-ea"/>
                <a:cs typeface="+mn-cs"/>
              </a:rPr>
              <a:t>They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invited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share</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few</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words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concepts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found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especially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illuminating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Consciously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designating</a:t>
            </a:r>
            <a:r>
              <a:rPr lang="de-AT" sz="1200" b="0" i="0" u="none" strike="noStrike" kern="1200" dirty="0">
                <a:solidFill>
                  <a:schemeClr val="tx1"/>
                </a:solidFill>
                <a:effectLst/>
                <a:latin typeface="+mn-lt"/>
                <a:ea typeface="+mn-ea"/>
                <a:cs typeface="+mn-cs"/>
              </a:rPr>
              <a:t> time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focus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imaginatively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engaging</a:t>
            </a:r>
            <a:r>
              <a:rPr lang="de-AT" sz="1200" b="0" i="0" u="none" strike="noStrike" kern="1200" dirty="0">
                <a:solidFill>
                  <a:schemeClr val="tx1"/>
                </a:solidFill>
                <a:effectLst/>
                <a:latin typeface="+mn-lt"/>
                <a:ea typeface="+mn-ea"/>
                <a:cs typeface="+mn-cs"/>
              </a:rPr>
              <a:t> all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senses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lead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new</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insights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perspectives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Moreover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capturing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sharing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associations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sensations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emotions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group</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becomes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more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empathetically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connected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case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each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other</a:t>
            </a:r>
            <a:r>
              <a:rPr lang="de-AT" sz="1200" b="0" i="0" u="none" strike="noStrike" kern="1200" dirty="0">
                <a:solidFill>
                  <a:schemeClr val="tx1"/>
                </a:solidFill>
                <a:effectLst/>
                <a:latin typeface="+mn-lt"/>
                <a:ea typeface="+mn-ea"/>
                <a:cs typeface="+mn-cs"/>
              </a:rPr>
              <a:t>.</a:t>
            </a:r>
          </a:p>
          <a:p>
            <a:r>
              <a:rPr lang="de-AT" sz="1200" b="0" i="0" u="none" strike="noStrike" kern="1200" dirty="0">
                <a:solidFill>
                  <a:schemeClr val="tx1"/>
                </a:solidFill>
                <a:effectLst/>
                <a:latin typeface="+mn-lt"/>
                <a:ea typeface="+mn-ea"/>
                <a:cs typeface="+mn-cs"/>
              </a:rPr>
              <a:t>‍</a:t>
            </a:r>
            <a:br>
              <a:rPr lang="de-AT" sz="1200" b="0" i="0" u="none" strike="noStrike" kern="1200" dirty="0">
                <a:solidFill>
                  <a:schemeClr val="tx1"/>
                </a:solidFill>
                <a:effectLst/>
                <a:latin typeface="+mn-lt"/>
                <a:ea typeface="+mn-ea"/>
                <a:cs typeface="+mn-cs"/>
              </a:rPr>
            </a:br>
            <a:r>
              <a:rPr lang="de-AT" sz="1200" b="0" i="0" u="none" strike="noStrike" kern="1200" dirty="0">
                <a:solidFill>
                  <a:schemeClr val="tx1"/>
                </a:solidFill>
                <a:effectLst/>
                <a:latin typeface="+mn-lt"/>
                <a:ea typeface="+mn-ea"/>
                <a:cs typeface="+mn-cs"/>
              </a:rPr>
              <a:t>As a </a:t>
            </a:r>
            <a:r>
              <a:rPr lang="de-AT" sz="1200" b="0" i="0" u="none" strike="noStrike" kern="1200" dirty="0" err="1">
                <a:solidFill>
                  <a:schemeClr val="tx1"/>
                </a:solidFill>
                <a:effectLst/>
                <a:latin typeface="+mn-lt"/>
                <a:ea typeface="+mn-ea"/>
                <a:cs typeface="+mn-cs"/>
              </a:rPr>
              <a:t>next</a:t>
            </a:r>
            <a:r>
              <a:rPr lang="de-AT" sz="1200" b="0" i="0" u="none" strike="noStrike" kern="1200" dirty="0">
                <a:solidFill>
                  <a:schemeClr val="tx1"/>
                </a:solidFill>
                <a:effectLst/>
                <a:latin typeface="+mn-lt"/>
                <a:ea typeface="+mn-ea"/>
                <a:cs typeface="+mn-cs"/>
              </a:rPr>
              <a:t> (optional) </a:t>
            </a:r>
            <a:r>
              <a:rPr lang="de-AT" sz="1200" b="0" i="0" u="none" strike="noStrike" kern="1200" dirty="0" err="1">
                <a:solidFill>
                  <a:schemeClr val="tx1"/>
                </a:solidFill>
                <a:effectLst/>
                <a:latin typeface="+mn-lt"/>
                <a:ea typeface="+mn-ea"/>
                <a:cs typeface="+mn-cs"/>
              </a:rPr>
              <a:t>step</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participants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asked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group</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keywords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clusters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related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words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affinity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clusters</a:t>
            </a:r>
            <a:r>
              <a:rPr lang="de-AT" sz="1200" b="0" i="0" u="none" strike="noStrike" kern="1200" dirty="0">
                <a:solidFill>
                  <a:schemeClr val="tx1"/>
                </a:solidFill>
                <a:effectLst/>
                <a:latin typeface="+mn-lt"/>
                <a:ea typeface="+mn-ea"/>
                <a:cs typeface="+mn-cs"/>
              </a:rPr>
              <a:t>” (</a:t>
            </a:r>
            <a:r>
              <a:rPr lang="de-AT" sz="1200" b="1" i="0" u="none" strike="noStrike" kern="1200" dirty="0">
                <a:solidFill>
                  <a:schemeClr val="tx1"/>
                </a:solidFill>
                <a:effectLst/>
                <a:latin typeface="+mn-lt"/>
                <a:ea typeface="+mn-ea"/>
                <a:cs typeface="+mn-cs"/>
                <a:hlinkClick r:id="rId3"/>
              </a:rPr>
              <a:t>Silent Conversation</a:t>
            </a:r>
            <a:r>
              <a:rPr lang="de-AT" sz="1200" b="0" i="0" u="none" strike="noStrike" kern="1200" dirty="0">
                <a:solidFill>
                  <a:schemeClr val="tx1"/>
                </a:solidFill>
                <a:effectLst/>
                <a:latin typeface="+mn-lt"/>
                <a:ea typeface="+mn-ea"/>
                <a:cs typeface="+mn-cs"/>
              </a:rPr>
              <a:t>). This </a:t>
            </a:r>
            <a:r>
              <a:rPr lang="de-AT" sz="1200" b="0" i="0" u="none" strike="noStrike" kern="1200" dirty="0" err="1">
                <a:solidFill>
                  <a:schemeClr val="tx1"/>
                </a:solidFill>
                <a:effectLst/>
                <a:latin typeface="+mn-lt"/>
                <a:ea typeface="+mn-ea"/>
                <a:cs typeface="+mn-cs"/>
              </a:rPr>
              <a:t>practice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highlights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both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similarities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differences</a:t>
            </a:r>
            <a:r>
              <a:rPr lang="de-AT" sz="1200" b="0" i="0" u="none" strike="noStrike" kern="1200" dirty="0">
                <a:solidFill>
                  <a:schemeClr val="tx1"/>
                </a:solidFill>
                <a:effectLst/>
                <a:latin typeface="+mn-lt"/>
                <a:ea typeface="+mn-ea"/>
                <a:cs typeface="+mn-cs"/>
              </a:rPr>
              <a:t> in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way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participants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perceive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case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good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opening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further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dialogue</a:t>
            </a:r>
            <a:r>
              <a:rPr lang="de-AT" sz="1200" b="0" i="0" u="none" strike="noStrike" kern="1200" dirty="0">
                <a:solidFill>
                  <a:schemeClr val="tx1"/>
                </a:solidFill>
                <a:effectLst/>
                <a:latin typeface="+mn-lt"/>
                <a:ea typeface="+mn-ea"/>
                <a:cs typeface="+mn-cs"/>
              </a:rPr>
              <a:t>.</a:t>
            </a:r>
          </a:p>
          <a:p>
            <a:r>
              <a:rPr lang="de-AT" dirty="0"/>
              <a:t/>
            </a:r>
            <a:br>
              <a:rPr lang="de-AT" dirty="0"/>
            </a:br>
            <a:endParaRPr lang="en-AU" dirty="0"/>
          </a:p>
        </p:txBody>
      </p:sp>
      <p:sp>
        <p:nvSpPr>
          <p:cNvPr id="4" name="Foliennummernplatzhalter 3"/>
          <p:cNvSpPr>
            <a:spLocks noGrp="1"/>
          </p:cNvSpPr>
          <p:nvPr>
            <p:ph type="sldNum" sz="quarter" idx="5"/>
          </p:nvPr>
        </p:nvSpPr>
        <p:spPr/>
        <p:txBody>
          <a:bodyPr/>
          <a:lstStyle/>
          <a:p>
            <a:fld id="{83824780-DB00-4A87-AF52-AE94F8FBEF0E}" type="slidenum">
              <a:rPr lang="de-DE" smtClean="0"/>
              <a:pPr/>
              <a:t>18</a:t>
            </a:fld>
            <a:endParaRPr lang="de-DE"/>
          </a:p>
        </p:txBody>
      </p:sp>
    </p:spTree>
    <p:extLst>
      <p:ext uri="{BB962C8B-B14F-4D97-AF65-F5344CB8AC3E}">
        <p14:creationId xmlns:p14="http://schemas.microsoft.com/office/powerpoint/2010/main" val="285829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dirty="0" err="1"/>
              <a:t>Padelt</a:t>
            </a:r>
            <a:r>
              <a:rPr lang="en-AU" dirty="0"/>
              <a:t>, miro boards</a:t>
            </a:r>
          </a:p>
        </p:txBody>
      </p:sp>
      <p:sp>
        <p:nvSpPr>
          <p:cNvPr id="4" name="Foliennummernplatzhalter 3"/>
          <p:cNvSpPr>
            <a:spLocks noGrp="1"/>
          </p:cNvSpPr>
          <p:nvPr>
            <p:ph type="sldNum" sz="quarter" idx="5"/>
          </p:nvPr>
        </p:nvSpPr>
        <p:spPr/>
        <p:txBody>
          <a:bodyPr/>
          <a:lstStyle/>
          <a:p>
            <a:fld id="{83824780-DB00-4A87-AF52-AE94F8FBEF0E}" type="slidenum">
              <a:rPr lang="de-DE" smtClean="0"/>
              <a:pPr/>
              <a:t>19</a:t>
            </a:fld>
            <a:endParaRPr lang="de-DE"/>
          </a:p>
        </p:txBody>
      </p:sp>
    </p:spTree>
    <p:extLst>
      <p:ext uri="{BB962C8B-B14F-4D97-AF65-F5344CB8AC3E}">
        <p14:creationId xmlns:p14="http://schemas.microsoft.com/office/powerpoint/2010/main" val="1285900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AT" sz="1200" b="1" kern="1200" dirty="0">
                <a:solidFill>
                  <a:schemeClr val="tx1"/>
                </a:solidFill>
                <a:latin typeface="+mn-lt"/>
                <a:ea typeface="+mn-ea"/>
                <a:cs typeface="+mn-cs"/>
              </a:rPr>
              <a:t>#</a:t>
            </a:r>
            <a:r>
              <a:rPr lang="de-AT" sz="1200" b="1" kern="1200" dirty="0" err="1">
                <a:solidFill>
                  <a:schemeClr val="tx1"/>
                </a:solidFill>
                <a:latin typeface="+mn-lt"/>
                <a:ea typeface="+mn-ea"/>
                <a:cs typeface="+mn-cs"/>
              </a:rPr>
              <a:t>finaltrashtination</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eco-culture</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jam</a:t>
            </a:r>
            <a:r>
              <a:rPr lang="de-AT" sz="1200" kern="1200" dirty="0">
                <a:solidFill>
                  <a:schemeClr val="tx1"/>
                </a:solidFill>
                <a:latin typeface="+mn-lt"/>
                <a:ea typeface="+mn-ea"/>
                <a:cs typeface="+mn-cs"/>
              </a:rPr>
              <a:t>/ 1 </a:t>
            </a:r>
            <a:r>
              <a:rPr lang="de-AT" sz="1200" kern="1200" dirty="0" err="1">
                <a:solidFill>
                  <a:schemeClr val="tx1"/>
                </a:solidFill>
                <a:latin typeface="+mn-lt"/>
                <a:ea typeface="+mn-ea"/>
                <a:cs typeface="+mn-cs"/>
              </a:rPr>
              <a:t>day</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activism</a:t>
            </a:r>
            <a:r>
              <a:rPr lang="de-AT" sz="1200" kern="1200" dirty="0">
                <a:solidFill>
                  <a:schemeClr val="tx1"/>
                </a:solidFill>
                <a:latin typeface="+mn-lt"/>
                <a:ea typeface="+mn-ea"/>
                <a:cs typeface="+mn-cs"/>
              </a:rPr>
              <a:t> </a:t>
            </a:r>
          </a:p>
          <a:p>
            <a:pPr marL="0" indent="0">
              <a:buNone/>
            </a:pPr>
            <a:r>
              <a:rPr lang="de-AT" sz="1200" kern="1200" dirty="0">
                <a:solidFill>
                  <a:schemeClr val="tx1"/>
                </a:solidFill>
                <a:latin typeface="+mn-lt"/>
                <a:ea typeface="+mn-ea"/>
                <a:cs typeface="+mn-cs"/>
              </a:rPr>
              <a:t>_</a:t>
            </a:r>
            <a:r>
              <a:rPr lang="de-AT" sz="1200" kern="1200" dirty="0" err="1">
                <a:solidFill>
                  <a:schemeClr val="tx1"/>
                </a:solidFill>
                <a:latin typeface="+mn-lt"/>
                <a:ea typeface="+mn-ea"/>
                <a:cs typeface="+mn-cs"/>
              </a:rPr>
              <a:t>make</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it</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visible</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waste</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is</a:t>
            </a:r>
            <a:r>
              <a:rPr lang="de-AT" sz="1200" kern="1200" dirty="0">
                <a:solidFill>
                  <a:schemeClr val="tx1"/>
                </a:solidFill>
                <a:latin typeface="+mn-lt"/>
                <a:ea typeface="+mn-ea"/>
                <a:cs typeface="+mn-cs"/>
              </a:rPr>
              <a:t> not </a:t>
            </a:r>
            <a:r>
              <a:rPr lang="de-AT" sz="1200" kern="1200" dirty="0" err="1">
                <a:solidFill>
                  <a:schemeClr val="tx1"/>
                </a:solidFill>
                <a:latin typeface="+mn-lt"/>
                <a:ea typeface="+mn-ea"/>
                <a:cs typeface="+mn-cs"/>
              </a:rPr>
              <a:t>gone</a:t>
            </a:r>
            <a:r>
              <a:rPr lang="de-AT" sz="1200" kern="1200" dirty="0">
                <a:solidFill>
                  <a:schemeClr val="tx1"/>
                </a:solidFill>
                <a:latin typeface="+mn-lt"/>
                <a:ea typeface="+mn-ea"/>
                <a:cs typeface="+mn-cs"/>
              </a:rPr>
              <a:t> just </a:t>
            </a:r>
            <a:r>
              <a:rPr lang="de-AT" sz="1200" kern="1200" dirty="0" err="1">
                <a:solidFill>
                  <a:schemeClr val="tx1"/>
                </a:solidFill>
                <a:latin typeface="+mn-lt"/>
                <a:ea typeface="+mn-ea"/>
                <a:cs typeface="+mn-cs"/>
              </a:rPr>
              <a:t>because</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you</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put</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it</a:t>
            </a:r>
            <a:r>
              <a:rPr lang="de-AT" sz="1200" kern="1200" dirty="0">
                <a:solidFill>
                  <a:schemeClr val="tx1"/>
                </a:solidFill>
                <a:latin typeface="+mn-lt"/>
                <a:ea typeface="+mn-ea"/>
                <a:cs typeface="+mn-cs"/>
              </a:rPr>
              <a:t> in </a:t>
            </a:r>
            <a:r>
              <a:rPr lang="de-AT" sz="1200" kern="1200" dirty="0" err="1">
                <a:solidFill>
                  <a:schemeClr val="tx1"/>
                </a:solidFill>
                <a:latin typeface="+mn-lt"/>
                <a:ea typeface="+mn-ea"/>
                <a:cs typeface="+mn-cs"/>
              </a:rPr>
              <a:t>the</a:t>
            </a:r>
            <a:r>
              <a:rPr lang="de-AT" sz="1200" kern="1200" dirty="0">
                <a:solidFill>
                  <a:schemeClr val="tx1"/>
                </a:solidFill>
                <a:latin typeface="+mn-lt"/>
                <a:ea typeface="+mn-ea"/>
                <a:cs typeface="+mn-cs"/>
              </a:rPr>
              <a:t> bin</a:t>
            </a:r>
          </a:p>
          <a:p>
            <a:pPr marL="0" indent="0">
              <a:buNone/>
            </a:pPr>
            <a:r>
              <a:rPr lang="de-AT" sz="1200" kern="1200" dirty="0">
                <a:solidFill>
                  <a:schemeClr val="tx1"/>
                </a:solidFill>
                <a:latin typeface="+mn-lt"/>
                <a:ea typeface="+mn-ea"/>
                <a:cs typeface="+mn-cs"/>
              </a:rPr>
              <a:t>_</a:t>
            </a:r>
            <a:r>
              <a:rPr lang="de-AT" sz="1200" kern="1200" dirty="0" err="1">
                <a:solidFill>
                  <a:schemeClr val="tx1"/>
                </a:solidFill>
                <a:latin typeface="+mn-lt"/>
                <a:ea typeface="+mn-ea"/>
                <a:cs typeface="+mn-cs"/>
              </a:rPr>
              <a:t>planned</a:t>
            </a:r>
            <a:r>
              <a:rPr lang="de-AT" sz="1200" kern="1200" dirty="0">
                <a:solidFill>
                  <a:schemeClr val="tx1"/>
                </a:solidFill>
                <a:latin typeface="+mn-lt"/>
                <a:ea typeface="+mn-ea"/>
                <a:cs typeface="+mn-cs"/>
              </a:rPr>
              <a:t> &amp; </a:t>
            </a:r>
            <a:r>
              <a:rPr lang="de-AT" sz="1200" kern="1200" dirty="0" err="1">
                <a:solidFill>
                  <a:schemeClr val="tx1"/>
                </a:solidFill>
                <a:latin typeface="+mn-lt"/>
                <a:ea typeface="+mn-ea"/>
                <a:cs typeface="+mn-cs"/>
              </a:rPr>
              <a:t>organized</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by</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students</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media</a:t>
            </a:r>
            <a:r>
              <a:rPr lang="de-AT" sz="1200" kern="1200" dirty="0">
                <a:solidFill>
                  <a:schemeClr val="tx1"/>
                </a:solidFill>
                <a:latin typeface="+mn-lt"/>
                <a:ea typeface="+mn-ea"/>
                <a:cs typeface="+mn-cs"/>
              </a:rPr>
              <a:t> &amp; </a:t>
            </a:r>
            <a:r>
              <a:rPr lang="de-AT" sz="1200" kern="1200" dirty="0" err="1">
                <a:solidFill>
                  <a:schemeClr val="tx1"/>
                </a:solidFill>
                <a:latin typeface="+mn-lt"/>
                <a:ea typeface="+mn-ea"/>
                <a:cs typeface="+mn-cs"/>
              </a:rPr>
              <a:t>comm</a:t>
            </a:r>
            <a:r>
              <a:rPr lang="de-AT" sz="1200" kern="1200" dirty="0">
                <a:solidFill>
                  <a:schemeClr val="tx1"/>
                </a:solidFill>
                <a:latin typeface="+mn-lt"/>
                <a:ea typeface="+mn-ea"/>
                <a:cs typeface="+mn-cs"/>
              </a:rPr>
              <a:t>, 2019, Austria)</a:t>
            </a:r>
          </a:p>
          <a:p>
            <a:pPr marL="0" indent="0">
              <a:buNone/>
            </a:pPr>
            <a:r>
              <a:rPr lang="de-AT" sz="1200" kern="1200" dirty="0">
                <a:solidFill>
                  <a:schemeClr val="tx1"/>
                </a:solidFill>
                <a:latin typeface="+mn-lt"/>
                <a:ea typeface="+mn-ea"/>
                <a:cs typeface="+mn-cs"/>
              </a:rPr>
              <a:t>_</a:t>
            </a:r>
            <a:r>
              <a:rPr lang="de-AT" sz="1200" kern="1200" dirty="0" err="1">
                <a:solidFill>
                  <a:schemeClr val="tx1"/>
                </a:solidFill>
                <a:latin typeface="+mn-lt"/>
                <a:ea typeface="+mn-ea"/>
                <a:cs typeface="+mn-cs"/>
              </a:rPr>
              <a:t>sparking</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conversations</a:t>
            </a:r>
            <a:r>
              <a:rPr lang="de-AT" sz="1200" kern="1200" dirty="0">
                <a:solidFill>
                  <a:schemeClr val="tx1"/>
                </a:solidFill>
                <a:latin typeface="+mn-lt"/>
                <a:ea typeface="+mn-ea"/>
                <a:cs typeface="+mn-cs"/>
              </a:rPr>
              <a:t> / </a:t>
            </a:r>
            <a:r>
              <a:rPr lang="de-AT" sz="1200" kern="1200" dirty="0" err="1">
                <a:solidFill>
                  <a:schemeClr val="tx1"/>
                </a:solidFill>
                <a:latin typeface="+mn-lt"/>
                <a:ea typeface="+mn-ea"/>
                <a:cs typeface="+mn-cs"/>
              </a:rPr>
              <a:t>awareness</a:t>
            </a:r>
            <a:r>
              <a:rPr lang="de-AT" sz="1200" kern="1200" dirty="0">
                <a:solidFill>
                  <a:schemeClr val="tx1"/>
                </a:solidFill>
                <a:latin typeface="+mn-lt"/>
                <a:ea typeface="+mn-ea"/>
                <a:cs typeface="+mn-cs"/>
              </a:rPr>
              <a:t> &amp; </a:t>
            </a:r>
            <a:r>
              <a:rPr lang="de-AT" sz="1200" kern="1200" dirty="0" err="1">
                <a:solidFill>
                  <a:schemeClr val="tx1"/>
                </a:solidFill>
                <a:latin typeface="+mn-lt"/>
                <a:ea typeface="+mn-ea"/>
                <a:cs typeface="+mn-cs"/>
              </a:rPr>
              <a:t>cracking</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hegemonic</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patterns</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of</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meaning</a:t>
            </a:r>
            <a:endParaRPr lang="de-AT" sz="1200" kern="1200" dirty="0">
              <a:solidFill>
                <a:schemeClr val="tx1"/>
              </a:solidFill>
              <a:latin typeface="+mn-lt"/>
              <a:ea typeface="+mn-ea"/>
              <a:cs typeface="+mn-cs"/>
            </a:endParaRPr>
          </a:p>
          <a:p>
            <a:endParaRPr lang="en-AU" dirty="0"/>
          </a:p>
        </p:txBody>
      </p:sp>
      <p:sp>
        <p:nvSpPr>
          <p:cNvPr id="4" name="Foliennummernplatzhalter 3"/>
          <p:cNvSpPr>
            <a:spLocks noGrp="1"/>
          </p:cNvSpPr>
          <p:nvPr>
            <p:ph type="sldNum" sz="quarter" idx="5"/>
          </p:nvPr>
        </p:nvSpPr>
        <p:spPr/>
        <p:txBody>
          <a:bodyPr/>
          <a:lstStyle/>
          <a:p>
            <a:fld id="{04AF8A53-73D3-C047-A141-913B51A3B7A5}" type="slidenum">
              <a:rPr lang="en-AU" smtClean="0"/>
              <a:t>23</a:t>
            </a:fld>
            <a:endParaRPr lang="en-AU"/>
          </a:p>
        </p:txBody>
      </p:sp>
    </p:spTree>
    <p:extLst>
      <p:ext uri="{BB962C8B-B14F-4D97-AF65-F5344CB8AC3E}">
        <p14:creationId xmlns:p14="http://schemas.microsoft.com/office/powerpoint/2010/main" val="397507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5"/>
          </p:nvPr>
        </p:nvSpPr>
        <p:spPr/>
        <p:txBody>
          <a:bodyPr/>
          <a:lstStyle/>
          <a:p>
            <a:fld id="{04AF8A53-73D3-C047-A141-913B51A3B7A5}" type="slidenum">
              <a:rPr lang="en-AU" smtClean="0"/>
              <a:t>24</a:t>
            </a:fld>
            <a:endParaRPr lang="en-AU"/>
          </a:p>
        </p:txBody>
      </p:sp>
    </p:spTree>
    <p:extLst>
      <p:ext uri="{BB962C8B-B14F-4D97-AF65-F5344CB8AC3E}">
        <p14:creationId xmlns:p14="http://schemas.microsoft.com/office/powerpoint/2010/main" val="307861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5"/>
          </p:nvPr>
        </p:nvSpPr>
        <p:spPr/>
        <p:txBody>
          <a:bodyPr/>
          <a:lstStyle/>
          <a:p>
            <a:fld id="{04AF8A53-73D3-C047-A141-913B51A3B7A5}" type="slidenum">
              <a:rPr lang="en-AU" smtClean="0"/>
              <a:t>25</a:t>
            </a:fld>
            <a:endParaRPr lang="en-AU"/>
          </a:p>
        </p:txBody>
      </p:sp>
    </p:spTree>
    <p:extLst>
      <p:ext uri="{BB962C8B-B14F-4D97-AF65-F5344CB8AC3E}">
        <p14:creationId xmlns:p14="http://schemas.microsoft.com/office/powerpoint/2010/main" val="260274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5"/>
          </p:nvPr>
        </p:nvSpPr>
        <p:spPr/>
        <p:txBody>
          <a:bodyPr/>
          <a:lstStyle/>
          <a:p>
            <a:fld id="{04AF8A53-73D3-C047-A141-913B51A3B7A5}" type="slidenum">
              <a:rPr lang="en-AU" smtClean="0"/>
              <a:t>26</a:t>
            </a:fld>
            <a:endParaRPr lang="en-AU"/>
          </a:p>
        </p:txBody>
      </p:sp>
    </p:spTree>
    <p:extLst>
      <p:ext uri="{BB962C8B-B14F-4D97-AF65-F5344CB8AC3E}">
        <p14:creationId xmlns:p14="http://schemas.microsoft.com/office/powerpoint/2010/main" val="1409456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dirty="0"/>
              <a:t>There was not only a lot of habits and </a:t>
            </a:r>
            <a:r>
              <a:rPr lang="en-AU" b="1" dirty="0"/>
              <a:t>culture of wasting </a:t>
            </a:r>
            <a:r>
              <a:rPr lang="en-AU" dirty="0"/>
              <a:t>that has been cracked; storytelling and Conversations happened during the action, along the action and conversations on social media</a:t>
            </a:r>
            <a:endParaRPr lang="en-AU" b="1" dirty="0"/>
          </a:p>
        </p:txBody>
      </p:sp>
      <p:sp>
        <p:nvSpPr>
          <p:cNvPr id="4" name="Foliennummernplatzhalter 3"/>
          <p:cNvSpPr>
            <a:spLocks noGrp="1"/>
          </p:cNvSpPr>
          <p:nvPr>
            <p:ph type="sldNum" sz="quarter" idx="5"/>
          </p:nvPr>
        </p:nvSpPr>
        <p:spPr/>
        <p:txBody>
          <a:bodyPr/>
          <a:lstStyle/>
          <a:p>
            <a:fld id="{04AF8A53-73D3-C047-A141-913B51A3B7A5}" type="slidenum">
              <a:rPr lang="en-AU" smtClean="0"/>
              <a:t>27</a:t>
            </a:fld>
            <a:endParaRPr lang="en-AU"/>
          </a:p>
        </p:txBody>
      </p:sp>
    </p:spTree>
    <p:extLst>
      <p:ext uri="{BB962C8B-B14F-4D97-AF65-F5344CB8AC3E}">
        <p14:creationId xmlns:p14="http://schemas.microsoft.com/office/powerpoint/2010/main" val="2118781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The </a:t>
            </a:r>
            <a:r>
              <a:rPr lang="de-AT" sz="1200" kern="1200" dirty="0" err="1">
                <a:solidFill>
                  <a:schemeClr val="tx1"/>
                </a:solidFill>
                <a:effectLst/>
                <a:latin typeface="+mn-lt"/>
                <a:ea typeface="+mn-ea"/>
                <a:cs typeface="+mn-cs"/>
              </a:rPr>
              <a:t>contemporary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emergence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of</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discourse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analysis</a:t>
            </a:r>
            <a:r>
              <a:rPr lang="de-AT" sz="1200" kern="1200" dirty="0">
                <a:solidFill>
                  <a:schemeClr val="tx1"/>
                </a:solidFill>
                <a:effectLst/>
                <a:latin typeface="+mn-lt"/>
                <a:ea typeface="+mn-ea"/>
                <a:cs typeface="+mn-cs"/>
              </a:rPr>
              <a:t> must </a:t>
            </a:r>
            <a:r>
              <a:rPr lang="de-AT" sz="1200" kern="1200" dirty="0" err="1">
                <a:solidFill>
                  <a:schemeClr val="tx1"/>
                </a:solidFill>
                <a:effectLst/>
                <a:latin typeface="+mn-lt"/>
                <a:ea typeface="+mn-ea"/>
                <a:cs typeface="+mn-cs"/>
              </a:rPr>
              <a:t>be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sought</a:t>
            </a:r>
            <a:r>
              <a:rPr lang="de-AT" sz="1200" kern="1200" dirty="0">
                <a:solidFill>
                  <a:schemeClr val="tx1"/>
                </a:solidFill>
                <a:effectLst/>
                <a:latin typeface="+mn-lt"/>
                <a:ea typeface="+mn-ea"/>
                <a:cs typeface="+mn-cs"/>
              </a:rPr>
              <a:t> in </a:t>
            </a:r>
            <a:r>
              <a:rPr lang="de-AT" sz="1200" kern="1200" dirty="0" err="1">
                <a:solidFill>
                  <a:schemeClr val="tx1"/>
                </a:solidFill>
                <a:effectLst/>
                <a:latin typeface="+mn-lt"/>
                <a:ea typeface="+mn-ea"/>
                <a:cs typeface="+mn-cs"/>
              </a:rPr>
              <a:t>remarkably</a:t>
            </a:r>
            <a:r>
              <a:rPr lang="de-AT" sz="1200" kern="1200" dirty="0">
                <a:solidFill>
                  <a:schemeClr val="tx1"/>
                </a:solidFill>
                <a:effectLst/>
                <a:latin typeface="+mn-lt"/>
                <a:ea typeface="+mn-ea"/>
                <a:cs typeface="+mn-cs"/>
              </a:rPr>
              <a:t> parallel </a:t>
            </a:r>
            <a:r>
              <a:rPr lang="de-AT" sz="1200" kern="1200" dirty="0" err="1">
                <a:solidFill>
                  <a:schemeClr val="tx1"/>
                </a:solidFill>
                <a:effectLst/>
                <a:latin typeface="+mn-lt"/>
                <a:ea typeface="+mn-ea"/>
                <a:cs typeface="+mn-cs"/>
              </a:rPr>
              <a:t>developments</a:t>
            </a:r>
            <a:r>
              <a:rPr lang="de-AT" sz="1200" kern="1200" dirty="0">
                <a:solidFill>
                  <a:schemeClr val="tx1"/>
                </a:solidFill>
                <a:effectLst/>
                <a:latin typeface="+mn-lt"/>
                <a:ea typeface="+mn-ea"/>
                <a:cs typeface="+mn-cs"/>
              </a:rPr>
              <a:t> in </a:t>
            </a:r>
            <a:r>
              <a:rPr lang="de-AT" sz="1200" kern="1200" dirty="0" err="1">
                <a:solidFill>
                  <a:schemeClr val="tx1"/>
                </a:solidFill>
                <a:effectLst/>
                <a:latin typeface="+mn-lt"/>
                <a:ea typeface="+mn-ea"/>
                <a:cs typeface="+mn-cs"/>
              </a:rPr>
              <a:t>the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humanities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and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social</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sciences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between</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the</a:t>
            </a:r>
            <a:r>
              <a:rPr lang="de-AT" sz="1200" kern="1200" dirty="0">
                <a:solidFill>
                  <a:schemeClr val="tx1"/>
                </a:solidFill>
                <a:effectLst/>
                <a:latin typeface="+mn-lt"/>
                <a:ea typeface="+mn-ea"/>
                <a:cs typeface="+mn-cs"/>
              </a:rPr>
              <a:t> mid-1960s </a:t>
            </a:r>
            <a:r>
              <a:rPr lang="de-AT" sz="1200" kern="1200" dirty="0" err="1">
                <a:solidFill>
                  <a:schemeClr val="tx1"/>
                </a:solidFill>
                <a:effectLst/>
                <a:latin typeface="+mn-lt"/>
                <a:ea typeface="+mn-ea"/>
                <a:cs typeface="+mn-cs"/>
              </a:rPr>
              <a:t>and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the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mid</a:t>
            </a:r>
            <a:r>
              <a:rPr lang="de-AT" sz="1200" kern="1200" dirty="0">
                <a:solidFill>
                  <a:schemeClr val="tx1"/>
                </a:solidFill>
                <a:effectLst/>
                <a:latin typeface="+mn-lt"/>
                <a:ea typeface="+mn-ea"/>
                <a:cs typeface="+mn-cs"/>
              </a:rPr>
              <a:t>- 1970s. </a:t>
            </a:r>
            <a:r>
              <a:rPr lang="de-AT" sz="1200" kern="1200" dirty="0" err="1">
                <a:solidFill>
                  <a:schemeClr val="tx1"/>
                </a:solidFill>
                <a:effectLst/>
                <a:latin typeface="+mn-lt"/>
                <a:ea typeface="+mn-ea"/>
                <a:cs typeface="+mn-cs"/>
              </a:rPr>
              <a:t>Discourse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analysis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developed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from</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the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mother-disciplines</a:t>
            </a:r>
            <a:r>
              <a:rPr lang="de-AT" sz="1200" kern="1200" dirty="0">
                <a:solidFill>
                  <a:schemeClr val="tx1"/>
                </a:solidFill>
                <a:effectLst/>
                <a:latin typeface="+mn-lt"/>
                <a:ea typeface="+mn-ea"/>
                <a:cs typeface="+mn-cs"/>
              </a:rPr>
              <a:t> anthropology, </a:t>
            </a:r>
            <a:r>
              <a:rPr lang="de-AT" sz="1200" kern="1200" dirty="0" err="1">
                <a:solidFill>
                  <a:schemeClr val="tx1"/>
                </a:solidFill>
                <a:effectLst/>
                <a:latin typeface="+mn-lt"/>
                <a:ea typeface="+mn-ea"/>
                <a:cs typeface="+mn-cs"/>
              </a:rPr>
              <a:t>linguistics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literary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studies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sociology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cognitive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and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social</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psychology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communication</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studies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and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political</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sciences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respectively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and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roughly</a:t>
            </a:r>
            <a:r>
              <a:rPr lang="de-AT" sz="1200" kern="1200" dirty="0">
                <a:solidFill>
                  <a:schemeClr val="tx1"/>
                </a:solidFill>
                <a:effectLst/>
                <a:latin typeface="+mn-lt"/>
                <a:ea typeface="+mn-ea"/>
                <a:cs typeface="+mn-cs"/>
              </a:rPr>
              <a:t> in </a:t>
            </a:r>
            <a:r>
              <a:rPr lang="de-AT" sz="1200" kern="1200" dirty="0" err="1">
                <a:solidFill>
                  <a:schemeClr val="tx1"/>
                </a:solidFill>
                <a:effectLst/>
                <a:latin typeface="+mn-lt"/>
                <a:ea typeface="+mn-ea"/>
                <a:cs typeface="+mn-cs"/>
              </a:rPr>
              <a:t>this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order</a:t>
            </a:r>
            <a:r>
              <a:rPr lang="de-AT" sz="1200" kern="1200" dirty="0">
                <a:solidFill>
                  <a:schemeClr val="tx1"/>
                </a:solidFill>
                <a:effectLst/>
                <a:latin typeface="+mn-lt"/>
                <a:ea typeface="+mn-ea"/>
                <a:cs typeface="+mn-cs"/>
              </a:rPr>
              <a:t> (Van Dijk, 2011). Van Dijk (2011) </a:t>
            </a:r>
            <a:r>
              <a:rPr lang="de-AT" sz="1200" kern="1200" dirty="0" err="1">
                <a:solidFill>
                  <a:schemeClr val="tx1"/>
                </a:solidFill>
                <a:effectLst/>
                <a:latin typeface="+mn-lt"/>
                <a:ea typeface="+mn-ea"/>
                <a:cs typeface="+mn-cs"/>
              </a:rPr>
              <a:t>argues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that</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Discourse</a:t>
            </a:r>
            <a:r>
              <a:rPr lang="de-AT" sz="1200" kern="1200" dirty="0">
                <a:solidFill>
                  <a:schemeClr val="tx1"/>
                </a:solidFill>
                <a:effectLst/>
                <a:latin typeface="+mn-lt"/>
                <a:ea typeface="+mn-ea"/>
                <a:cs typeface="+mn-cs"/>
              </a:rPr>
              <a:t> Studies </a:t>
            </a:r>
            <a:r>
              <a:rPr lang="de-AT" sz="1200" kern="1200" dirty="0" err="1">
                <a:solidFill>
                  <a:schemeClr val="tx1"/>
                </a:solidFill>
                <a:effectLst/>
                <a:latin typeface="+mn-lt"/>
                <a:ea typeface="+mn-ea"/>
                <a:cs typeface="+mn-cs"/>
              </a:rPr>
              <a:t>developed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into</a:t>
            </a:r>
            <a:r>
              <a:rPr lang="de-AT" sz="1200" kern="1200" dirty="0">
                <a:solidFill>
                  <a:schemeClr val="tx1"/>
                </a:solidFill>
                <a:effectLst/>
                <a:latin typeface="+mn-lt"/>
                <a:ea typeface="+mn-ea"/>
                <a:cs typeface="+mn-cs"/>
              </a:rPr>
              <a:t> a </a:t>
            </a:r>
            <a:r>
              <a:rPr lang="de-AT" sz="1200" kern="1200" dirty="0" err="1">
                <a:solidFill>
                  <a:schemeClr val="tx1"/>
                </a:solidFill>
                <a:effectLst/>
                <a:latin typeface="+mn-lt"/>
                <a:ea typeface="+mn-ea"/>
                <a:cs typeface="+mn-cs"/>
              </a:rPr>
              <a:t>discipline</a:t>
            </a:r>
            <a:r>
              <a:rPr lang="de-AT" sz="1200" kern="1200" dirty="0">
                <a:solidFill>
                  <a:schemeClr val="tx1"/>
                </a:solidFill>
                <a:effectLst/>
                <a:latin typeface="+mn-lt"/>
                <a:ea typeface="+mn-ea"/>
                <a:cs typeface="+mn-cs"/>
              </a:rPr>
              <a:t> in </a:t>
            </a:r>
            <a:r>
              <a:rPr lang="de-AT" sz="1200" kern="1200" dirty="0" err="1">
                <a:solidFill>
                  <a:schemeClr val="tx1"/>
                </a:solidFill>
                <a:effectLst/>
                <a:latin typeface="+mn-lt"/>
                <a:ea typeface="+mn-ea"/>
                <a:cs typeface="+mn-cs"/>
              </a:rPr>
              <a:t>its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own</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right</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since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the</a:t>
            </a:r>
            <a:r>
              <a:rPr lang="de-AT" sz="1200" kern="1200" dirty="0">
                <a:solidFill>
                  <a:schemeClr val="tx1"/>
                </a:solidFill>
                <a:effectLst/>
                <a:latin typeface="+mn-lt"/>
                <a:ea typeface="+mn-ea"/>
                <a:cs typeface="+mn-cs"/>
              </a:rPr>
              <a:t> end </a:t>
            </a:r>
            <a:r>
              <a:rPr lang="de-AT" sz="1200" kern="1200" dirty="0" err="1">
                <a:solidFill>
                  <a:schemeClr val="tx1"/>
                </a:solidFill>
                <a:effectLst/>
                <a:latin typeface="+mn-lt"/>
                <a:ea typeface="+mn-ea"/>
                <a:cs typeface="+mn-cs"/>
              </a:rPr>
              <a:t>of</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the</a:t>
            </a:r>
            <a:r>
              <a:rPr lang="de-AT" sz="1200" kern="1200" dirty="0">
                <a:solidFill>
                  <a:schemeClr val="tx1"/>
                </a:solidFill>
                <a:effectLst/>
                <a:latin typeface="+mn-lt"/>
                <a:ea typeface="+mn-ea"/>
                <a:cs typeface="+mn-cs"/>
              </a:rPr>
              <a:t> 1990s. </a:t>
            </a:r>
            <a:endParaRPr lang="de-AT" dirty="0"/>
          </a:p>
          <a:p>
            <a:endParaRPr lang="en-AU" dirty="0"/>
          </a:p>
        </p:txBody>
      </p:sp>
      <p:sp>
        <p:nvSpPr>
          <p:cNvPr id="4" name="Foliennummernplatzhalter 3"/>
          <p:cNvSpPr>
            <a:spLocks noGrp="1"/>
          </p:cNvSpPr>
          <p:nvPr>
            <p:ph type="sldNum" sz="quarter" idx="5"/>
          </p:nvPr>
        </p:nvSpPr>
        <p:spPr/>
        <p:txBody>
          <a:bodyPr/>
          <a:lstStyle/>
          <a:p>
            <a:fld id="{83824780-DB00-4A87-AF52-AE94F8FBEF0E}" type="slidenum">
              <a:rPr lang="de-DE" smtClean="0"/>
              <a:pPr/>
              <a:t>30</a:t>
            </a:fld>
            <a:endParaRPr lang="de-DE"/>
          </a:p>
        </p:txBody>
      </p:sp>
    </p:spTree>
    <p:extLst>
      <p:ext uri="{BB962C8B-B14F-4D97-AF65-F5344CB8AC3E}">
        <p14:creationId xmlns:p14="http://schemas.microsoft.com/office/powerpoint/2010/main" val="4268969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83824780-DB00-4A87-AF52-AE94F8FBEF0E}" type="slidenum">
              <a:rPr lang="de-DE" smtClean="0"/>
              <a:pPr/>
              <a:t>31</a:t>
            </a:fld>
            <a:endParaRPr lang="de-DE"/>
          </a:p>
        </p:txBody>
      </p:sp>
    </p:spTree>
    <p:extLst>
      <p:ext uri="{BB962C8B-B14F-4D97-AF65-F5344CB8AC3E}">
        <p14:creationId xmlns:p14="http://schemas.microsoft.com/office/powerpoint/2010/main" val="205968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DC837A0-3F0F-4539-87DB-BF73527050FF}" type="slidenum">
              <a:rPr lang="de-DE" smtClean="0"/>
              <a:pPr/>
              <a:t>3</a:t>
            </a:fld>
            <a:endParaRPr lang="de-DE"/>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3840652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83824780-DB00-4A87-AF52-AE94F8FBEF0E}" type="slidenum">
              <a:rPr lang="de-DE" smtClean="0"/>
              <a:pPr/>
              <a:t>32</a:t>
            </a:fld>
            <a:endParaRPr lang="de-DE"/>
          </a:p>
        </p:txBody>
      </p:sp>
    </p:spTree>
    <p:extLst>
      <p:ext uri="{BB962C8B-B14F-4D97-AF65-F5344CB8AC3E}">
        <p14:creationId xmlns:p14="http://schemas.microsoft.com/office/powerpoint/2010/main" val="4077299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E300E31-BE6B-41B7-B2AC-8E024A02AB1F}" type="slidenum">
              <a:rPr lang="de-DE" smtClean="0"/>
              <a:pPr/>
              <a:t>4</a:t>
            </a:fld>
            <a:endParaRPr lang="de-DE"/>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177197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Essential to understanding</a:t>
            </a:r>
            <a:r>
              <a:rPr lang="en-NZ" baseline="0" dirty="0"/>
              <a:t> what might be in the future, and giving us the best chance to plan for it.</a:t>
            </a:r>
            <a:endParaRPr lang="en-NZ" dirty="0"/>
          </a:p>
        </p:txBody>
      </p:sp>
      <p:sp>
        <p:nvSpPr>
          <p:cNvPr id="4" name="Slide Number Placeholder 3"/>
          <p:cNvSpPr>
            <a:spLocks noGrp="1"/>
          </p:cNvSpPr>
          <p:nvPr>
            <p:ph type="sldNum" sz="quarter" idx="10"/>
          </p:nvPr>
        </p:nvSpPr>
        <p:spPr/>
        <p:txBody>
          <a:bodyPr/>
          <a:lstStyle/>
          <a:p>
            <a:fld id="{74A8EADF-BC13-49AB-8344-5AA0A9548687}" type="slidenum">
              <a:rPr lang="en-NZ" smtClean="0"/>
              <a:t>7</a:t>
            </a:fld>
            <a:endParaRPr lang="en-NZ"/>
          </a:p>
        </p:txBody>
      </p:sp>
    </p:spTree>
    <p:extLst>
      <p:ext uri="{BB962C8B-B14F-4D97-AF65-F5344CB8AC3E}">
        <p14:creationId xmlns:p14="http://schemas.microsoft.com/office/powerpoint/2010/main" val="247809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Need to understand environmental destruction</a:t>
            </a:r>
            <a:r>
              <a:rPr lang="en-NZ" baseline="0" dirty="0"/>
              <a:t> and c</a:t>
            </a:r>
            <a:r>
              <a:rPr lang="en-NZ" dirty="0"/>
              <a:t>limate change</a:t>
            </a:r>
            <a:r>
              <a:rPr lang="en-NZ" baseline="0" dirty="0"/>
              <a:t> as social and political issues.  </a:t>
            </a:r>
            <a:endParaRPr lang="en-NZ" dirty="0"/>
          </a:p>
        </p:txBody>
      </p:sp>
      <p:sp>
        <p:nvSpPr>
          <p:cNvPr id="4" name="Slide Number Placeholder 3"/>
          <p:cNvSpPr>
            <a:spLocks noGrp="1"/>
          </p:cNvSpPr>
          <p:nvPr>
            <p:ph type="sldNum" sz="quarter" idx="10"/>
          </p:nvPr>
        </p:nvSpPr>
        <p:spPr/>
        <p:txBody>
          <a:bodyPr/>
          <a:lstStyle/>
          <a:p>
            <a:fld id="{74A8EADF-BC13-49AB-8344-5AA0A9548687}" type="slidenum">
              <a:rPr lang="en-NZ" smtClean="0"/>
              <a:t>8</a:t>
            </a:fld>
            <a:endParaRPr lang="en-NZ"/>
          </a:p>
        </p:txBody>
      </p:sp>
    </p:spTree>
    <p:extLst>
      <p:ext uri="{BB962C8B-B14F-4D97-AF65-F5344CB8AC3E}">
        <p14:creationId xmlns:p14="http://schemas.microsoft.com/office/powerpoint/2010/main" val="265534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1" i="0" u="none" strike="noStrike" kern="1200" dirty="0">
                <a:solidFill>
                  <a:schemeClr val="tx1"/>
                </a:solidFill>
                <a:effectLst/>
                <a:latin typeface="+mn-lt"/>
                <a:ea typeface="+mn-ea"/>
                <a:cs typeface="+mn-cs"/>
              </a:rPr>
              <a:t>User </a:t>
            </a:r>
            <a:r>
              <a:rPr lang="de-AT" sz="1200" b="1" i="0" u="none" strike="noStrike" kern="1200" dirty="0" err="1">
                <a:solidFill>
                  <a:schemeClr val="tx1"/>
                </a:solidFill>
                <a:effectLst/>
                <a:latin typeface="+mn-lt"/>
                <a:ea typeface="+mn-ea"/>
                <a:cs typeface="+mn-cs"/>
              </a:rPr>
              <a:t>centered</a:t>
            </a:r>
            <a:r>
              <a:rPr lang="de-AT" sz="1200" b="0" i="0" u="none" strike="noStrike" kern="1200" dirty="0">
                <a:solidFill>
                  <a:schemeClr val="tx1"/>
                </a:solidFill>
                <a:effectLst/>
                <a:latin typeface="+mn-lt"/>
                <a:ea typeface="+mn-ea"/>
                <a:cs typeface="+mn-cs"/>
              </a:rPr>
              <a:t>. Users </a:t>
            </a:r>
            <a:r>
              <a:rPr lang="de-AT" sz="1200" b="0" i="0" u="none" strike="noStrike" kern="1200" dirty="0" err="1">
                <a:solidFill>
                  <a:schemeClr val="tx1"/>
                </a:solidFill>
                <a:effectLst/>
                <a:latin typeface="+mn-lt"/>
                <a:ea typeface="+mn-ea"/>
                <a:cs typeface="+mn-cs"/>
              </a:rPr>
              <a:t>are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mostly</a:t>
            </a:r>
            <a:r>
              <a:rPr lang="de-AT" sz="1200" b="0" i="0" u="none" strike="noStrike" kern="1200" dirty="0">
                <a:solidFill>
                  <a:schemeClr val="tx1"/>
                </a:solidFill>
                <a:effectLst/>
                <a:latin typeface="+mn-lt"/>
                <a:ea typeface="+mn-ea"/>
                <a:cs typeface="+mn-cs"/>
              </a:rPr>
              <a:t> passive </a:t>
            </a:r>
            <a:r>
              <a:rPr lang="de-AT" sz="1200" b="0" i="0" u="none" strike="noStrike" kern="1200" dirty="0" err="1">
                <a:solidFill>
                  <a:schemeClr val="tx1"/>
                </a:solidFill>
                <a:effectLst/>
                <a:latin typeface="+mn-lt"/>
                <a:ea typeface="+mn-ea"/>
                <a:cs typeface="+mn-cs"/>
              </a:rPr>
              <a:t>subjects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study</a:t>
            </a:r>
            <a:r>
              <a:rPr lang="de-AT" sz="1200" b="0" i="0" u="none" strike="noStrike" kern="1200" dirty="0">
                <a:solidFill>
                  <a:schemeClr val="tx1"/>
                </a:solidFill>
                <a:effectLst/>
                <a:latin typeface="+mn-lt"/>
                <a:ea typeface="+mn-ea"/>
                <a:cs typeface="+mn-cs"/>
              </a:rPr>
              <a:t>. This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case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usability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testing</a:t>
            </a:r>
            <a:r>
              <a:rPr lang="de-AT" sz="1200" b="0" i="0" u="none" strike="noStrike" kern="1200" dirty="0">
                <a:solidFill>
                  <a:schemeClr val="tx1"/>
                </a:solidFill>
                <a:effectLst/>
                <a:latin typeface="+mn-lt"/>
                <a:ea typeface="+mn-ea"/>
                <a:cs typeface="+mn-cs"/>
              </a:rPr>
              <a:t>, human </a:t>
            </a:r>
            <a:r>
              <a:rPr lang="de-AT" sz="1200" b="0" i="0" u="none" strike="noStrike" kern="1200" dirty="0" err="1">
                <a:solidFill>
                  <a:schemeClr val="tx1"/>
                </a:solidFill>
                <a:effectLst/>
                <a:latin typeface="+mn-lt"/>
                <a:ea typeface="+mn-ea"/>
                <a:cs typeface="+mn-cs"/>
              </a:rPr>
              <a:t>factors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applied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ethnography</a:t>
            </a:r>
            <a:r>
              <a:rPr lang="de-AT" sz="1200" b="0" i="0" u="none" strike="noStrike" kern="1200" dirty="0">
                <a:solidFill>
                  <a:schemeClr val="tx1"/>
                </a:solidFill>
                <a:effectLst/>
                <a:latin typeface="+mn-lt"/>
                <a:ea typeface="+mn-ea"/>
                <a:cs typeface="+mn-cs"/>
              </a:rPr>
              <a:t>.</a:t>
            </a:r>
          </a:p>
          <a:p>
            <a:r>
              <a:rPr lang="de-AT" sz="1200" b="1" i="0" u="none" strike="noStrike" kern="1200" dirty="0">
                <a:solidFill>
                  <a:schemeClr val="tx1"/>
                </a:solidFill>
                <a:effectLst/>
                <a:latin typeface="+mn-lt"/>
                <a:ea typeface="+mn-ea"/>
                <a:cs typeface="+mn-cs"/>
              </a:rPr>
              <a:t>Design </a:t>
            </a:r>
            <a:r>
              <a:rPr lang="de-AT" sz="1200" b="1" i="0" u="none" strike="noStrike" kern="1200" dirty="0" err="1">
                <a:solidFill>
                  <a:schemeClr val="tx1"/>
                </a:solidFill>
                <a:effectLst/>
                <a:latin typeface="+mn-lt"/>
                <a:ea typeface="+mn-ea"/>
                <a:cs typeface="+mn-cs"/>
              </a:rPr>
              <a:t>driven</a:t>
            </a:r>
            <a:r>
              <a:rPr lang="de-AT" sz="1200" b="1" i="0" u="none" strike="noStrike" kern="1200" dirty="0">
                <a:solidFill>
                  <a:schemeClr val="tx1"/>
                </a:solidFill>
                <a:effectLst/>
                <a:latin typeface="+mn-lt"/>
                <a:ea typeface="+mn-ea"/>
                <a:cs typeface="+mn-cs"/>
              </a:rPr>
              <a:t>.</a:t>
            </a:r>
            <a:r>
              <a:rPr lang="de-AT" sz="1200" b="0" i="0" u="none" strike="noStrike" kern="1200" dirty="0">
                <a:solidFill>
                  <a:schemeClr val="tx1"/>
                </a:solidFill>
                <a:effectLst/>
                <a:latin typeface="+mn-lt"/>
                <a:ea typeface="+mn-ea"/>
                <a:cs typeface="+mn-cs"/>
              </a:rPr>
              <a:t> Designers </a:t>
            </a:r>
            <a:r>
              <a:rPr lang="de-AT" sz="1200" b="0" i="0" u="none" strike="noStrike" kern="1200" dirty="0" err="1">
                <a:solidFill>
                  <a:schemeClr val="tx1"/>
                </a:solidFill>
                <a:effectLst/>
                <a:latin typeface="+mn-lt"/>
                <a:ea typeface="+mn-ea"/>
                <a:cs typeface="+mn-cs"/>
              </a:rPr>
              <a:t>take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lead</a:t>
            </a:r>
            <a:r>
              <a:rPr lang="de-AT" sz="1200" b="0" i="0" u="none" strike="noStrike" kern="1200" dirty="0">
                <a:solidFill>
                  <a:schemeClr val="tx1"/>
                </a:solidFill>
                <a:effectLst/>
                <a:latin typeface="+mn-lt"/>
                <a:ea typeface="+mn-ea"/>
                <a:cs typeface="+mn-cs"/>
              </a:rPr>
              <a:t>. Design-</a:t>
            </a:r>
            <a:r>
              <a:rPr lang="de-AT" sz="1200" b="0" i="0" u="none" strike="noStrike" kern="1200" dirty="0" err="1">
                <a:solidFill>
                  <a:schemeClr val="tx1"/>
                </a:solidFill>
                <a:effectLst/>
                <a:latin typeface="+mn-lt"/>
                <a:ea typeface="+mn-ea"/>
                <a:cs typeface="+mn-cs"/>
              </a:rPr>
              <a:t>driven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methodologies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normally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work</a:t>
            </a:r>
            <a:r>
              <a:rPr lang="de-AT" sz="1200" b="0" i="0" u="none" strike="noStrike" kern="1200" dirty="0">
                <a:solidFill>
                  <a:schemeClr val="tx1"/>
                </a:solidFill>
                <a:effectLst/>
                <a:latin typeface="+mn-lt"/>
                <a:ea typeface="+mn-ea"/>
                <a:cs typeface="+mn-cs"/>
              </a:rPr>
              <a:t> in real-</a:t>
            </a:r>
            <a:r>
              <a:rPr lang="de-AT" sz="1200" b="0" i="0" u="none" strike="noStrike" kern="1200" dirty="0" err="1">
                <a:solidFill>
                  <a:schemeClr val="tx1"/>
                </a:solidFill>
                <a:effectLst/>
                <a:latin typeface="+mn-lt"/>
                <a:ea typeface="+mn-ea"/>
                <a:cs typeface="+mn-cs"/>
              </a:rPr>
              <a:t>life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environments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however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designers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who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seek</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find </a:t>
            </a:r>
            <a:r>
              <a:rPr lang="de-AT" sz="1200" b="0" i="0" u="none" strike="noStrike" kern="1200" dirty="0" err="1">
                <a:solidFill>
                  <a:schemeClr val="tx1"/>
                </a:solidFill>
                <a:effectLst/>
                <a:latin typeface="+mn-lt"/>
                <a:ea typeface="+mn-ea"/>
                <a:cs typeface="+mn-cs"/>
              </a:rPr>
              <a:t>novel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solutions</a:t>
            </a:r>
            <a:r>
              <a:rPr lang="de-AT" sz="1200" b="0" i="0" u="none" strike="noStrike" kern="1200" dirty="0">
                <a:solidFill>
                  <a:schemeClr val="tx1"/>
                </a:solidFill>
                <a:effectLst/>
                <a:latin typeface="+mn-lt"/>
                <a:ea typeface="+mn-ea"/>
                <a:cs typeface="+mn-cs"/>
              </a:rPr>
              <a:t>.</a:t>
            </a:r>
          </a:p>
          <a:p>
            <a:r>
              <a:rPr lang="de-AT" sz="1200" b="1" i="0" u="none" strike="noStrike" kern="1200" dirty="0" err="1">
                <a:solidFill>
                  <a:schemeClr val="tx1"/>
                </a:solidFill>
                <a:effectLst/>
                <a:latin typeface="+mn-lt"/>
                <a:ea typeface="+mn-ea"/>
                <a:cs typeface="+mn-cs"/>
              </a:rPr>
              <a:t>Participatory</a:t>
            </a:r>
            <a:r>
              <a:rPr lang="de-AT" sz="1200" b="1" i="0" u="none" strike="noStrike" kern="1200" dirty="0">
                <a:solidFill>
                  <a:schemeClr val="tx1"/>
                </a:solidFill>
                <a:effectLst/>
                <a:latin typeface="+mn-lt"/>
                <a:ea typeface="+mn-ea"/>
                <a:cs typeface="+mn-cs"/>
              </a:rPr>
              <a:t>.</a:t>
            </a:r>
            <a:r>
              <a:rPr lang="de-AT" sz="1200" b="0" i="0" u="none" strike="noStrike" kern="1200" dirty="0">
                <a:solidFill>
                  <a:schemeClr val="tx1"/>
                </a:solidFill>
                <a:effectLst/>
                <a:latin typeface="+mn-lt"/>
                <a:ea typeface="+mn-ea"/>
                <a:cs typeface="+mn-cs"/>
              </a:rPr>
              <a:t> Users </a:t>
            </a:r>
            <a:r>
              <a:rPr lang="de-AT" sz="1200" b="0" i="0" u="none" strike="noStrike" kern="1200" dirty="0" err="1">
                <a:solidFill>
                  <a:schemeClr val="tx1"/>
                </a:solidFill>
                <a:effectLst/>
                <a:latin typeface="+mn-lt"/>
                <a:ea typeface="+mn-ea"/>
                <a:cs typeface="+mn-cs"/>
              </a:rPr>
              <a:t>are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considered</a:t>
            </a:r>
            <a:r>
              <a:rPr lang="de-AT" sz="1200" b="0" i="0" u="none" strike="noStrike" kern="1200" dirty="0">
                <a:solidFill>
                  <a:schemeClr val="tx1"/>
                </a:solidFill>
                <a:effectLst/>
                <a:latin typeface="+mn-lt"/>
                <a:ea typeface="+mn-ea"/>
                <a:cs typeface="+mn-cs"/>
              </a:rPr>
              <a:t> on </a:t>
            </a:r>
            <a:r>
              <a:rPr lang="de-AT" sz="1200" b="0" i="0" u="none" strike="noStrike" kern="1200" dirty="0" err="1">
                <a:solidFill>
                  <a:schemeClr val="tx1"/>
                </a:solidFill>
                <a:effectLst/>
                <a:latin typeface="+mn-lt"/>
                <a:ea typeface="+mn-ea"/>
                <a:cs typeface="+mn-cs"/>
              </a:rPr>
              <a:t>equal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ground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with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rest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partners</a:t>
            </a:r>
            <a:r>
              <a:rPr lang="de-AT" sz="1200" b="0" i="0" u="none" strike="noStrike" kern="1200" dirty="0">
                <a:solidFill>
                  <a:schemeClr val="tx1"/>
                </a:solidFill>
                <a:effectLst/>
                <a:latin typeface="+mn-lt"/>
                <a:ea typeface="+mn-ea"/>
                <a:cs typeface="+mn-cs"/>
              </a:rPr>
              <a:t> in a </a:t>
            </a:r>
            <a:r>
              <a:rPr lang="de-AT" sz="1200" b="0" i="0" u="none" strike="noStrike" kern="1200" dirty="0" err="1">
                <a:solidFill>
                  <a:schemeClr val="tx1"/>
                </a:solidFill>
                <a:effectLst/>
                <a:latin typeface="+mn-lt"/>
                <a:ea typeface="+mn-ea"/>
                <a:cs typeface="+mn-cs"/>
              </a:rPr>
              <a:t>co-creative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process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Participatory</a:t>
            </a:r>
            <a:r>
              <a:rPr lang="de-AT" sz="1200" b="0" i="0" u="none" strike="noStrike" kern="1200" dirty="0">
                <a:solidFill>
                  <a:schemeClr val="tx1"/>
                </a:solidFill>
                <a:effectLst/>
                <a:latin typeface="+mn-lt"/>
                <a:ea typeface="+mn-ea"/>
                <a:cs typeface="+mn-cs"/>
              </a:rPr>
              <a:t> design, </a:t>
            </a:r>
            <a:r>
              <a:rPr lang="de-AT" sz="1200" b="0" i="0" u="none" strike="noStrike" kern="1200" dirty="0" err="1">
                <a:solidFill>
                  <a:schemeClr val="tx1"/>
                </a:solidFill>
                <a:effectLst/>
                <a:latin typeface="+mn-lt"/>
                <a:ea typeface="+mn-ea"/>
                <a:cs typeface="+mn-cs"/>
              </a:rPr>
              <a:t>particularly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Scandinavian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tradition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generative design </a:t>
            </a:r>
            <a:r>
              <a:rPr lang="de-AT" sz="1200" b="0" i="0" u="none" strike="noStrike" kern="1200" dirty="0" err="1">
                <a:solidFill>
                  <a:schemeClr val="tx1"/>
                </a:solidFill>
                <a:effectLst/>
                <a:latin typeface="+mn-lt"/>
                <a:ea typeface="+mn-ea"/>
                <a:cs typeface="+mn-cs"/>
              </a:rPr>
              <a:t>research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belong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category</a:t>
            </a:r>
            <a:r>
              <a:rPr lang="de-AT" sz="1200" b="0" i="0" u="none" strike="noStrike" kern="1200" dirty="0">
                <a:solidFill>
                  <a:schemeClr val="tx1"/>
                </a:solidFill>
                <a:effectLst/>
                <a:latin typeface="+mn-lt"/>
                <a:ea typeface="+mn-ea"/>
                <a:cs typeface="+mn-cs"/>
              </a:rPr>
              <a:t>.</a:t>
            </a:r>
          </a:p>
          <a:p>
            <a:r>
              <a:rPr lang="de-AT" sz="1200" b="1" i="0" u="none" strike="noStrike" kern="1200" dirty="0">
                <a:solidFill>
                  <a:schemeClr val="tx1"/>
                </a:solidFill>
                <a:effectLst/>
                <a:latin typeface="+mn-lt"/>
                <a:ea typeface="+mn-ea"/>
                <a:cs typeface="+mn-cs"/>
              </a:rPr>
              <a:t>User </a:t>
            </a:r>
            <a:r>
              <a:rPr lang="de-AT" sz="1200" b="1" i="0" u="none" strike="noStrike" kern="1200" dirty="0" err="1">
                <a:solidFill>
                  <a:schemeClr val="tx1"/>
                </a:solidFill>
                <a:effectLst/>
                <a:latin typeface="+mn-lt"/>
                <a:ea typeface="+mn-ea"/>
                <a:cs typeface="+mn-cs"/>
              </a:rPr>
              <a:t>driven</a:t>
            </a:r>
            <a:r>
              <a:rPr lang="de-AT" sz="1200" b="1" i="0" u="none" strike="noStrike" kern="1200" dirty="0">
                <a:solidFill>
                  <a:schemeClr val="tx1"/>
                </a:solidFill>
                <a:effectLst/>
                <a:latin typeface="+mn-lt"/>
                <a:ea typeface="+mn-ea"/>
                <a:cs typeface="+mn-cs"/>
              </a:rPr>
              <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Where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user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one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who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drives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innovation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process</a:t>
            </a:r>
            <a:r>
              <a:rPr lang="de-AT" sz="1200" b="0" i="0" u="none" strike="noStrike" kern="1200" dirty="0">
                <a:solidFill>
                  <a:schemeClr val="tx1"/>
                </a:solidFill>
                <a:effectLst/>
                <a:latin typeface="+mn-lt"/>
                <a:ea typeface="+mn-ea"/>
                <a:cs typeface="+mn-cs"/>
              </a:rPr>
              <a:t>. Such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case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open </a:t>
            </a:r>
            <a:r>
              <a:rPr lang="de-AT" sz="1200" b="0" i="0" u="none" strike="noStrike" kern="1200" dirty="0" err="1">
                <a:solidFill>
                  <a:schemeClr val="tx1"/>
                </a:solidFill>
                <a:effectLst/>
                <a:latin typeface="+mn-lt"/>
                <a:ea typeface="+mn-ea"/>
                <a:cs typeface="+mn-cs"/>
              </a:rPr>
              <a:t>source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lead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users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living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labs</a:t>
            </a:r>
            <a:r>
              <a:rPr lang="de-AT" sz="1200" b="0" i="0" u="none" strike="noStrike" kern="1200" dirty="0">
                <a:solidFill>
                  <a:schemeClr val="tx1"/>
                </a:solidFill>
                <a:effectLst/>
                <a:latin typeface="+mn-lt"/>
                <a:ea typeface="+mn-ea"/>
                <a:cs typeface="+mn-cs"/>
              </a:rPr>
              <a:t>.</a:t>
            </a:r>
          </a:p>
          <a:p>
            <a:endParaRPr lang="en-AU" dirty="0"/>
          </a:p>
        </p:txBody>
      </p:sp>
      <p:sp>
        <p:nvSpPr>
          <p:cNvPr id="4" name="Foliennummernplatzhalter 3"/>
          <p:cNvSpPr>
            <a:spLocks noGrp="1"/>
          </p:cNvSpPr>
          <p:nvPr>
            <p:ph type="sldNum" sz="quarter" idx="5"/>
          </p:nvPr>
        </p:nvSpPr>
        <p:spPr/>
        <p:txBody>
          <a:bodyPr/>
          <a:lstStyle/>
          <a:p>
            <a:fld id="{83824780-DB00-4A87-AF52-AE94F8FBEF0E}" type="slidenum">
              <a:rPr lang="de-DE" smtClean="0"/>
              <a:pPr/>
              <a:t>11</a:t>
            </a:fld>
            <a:endParaRPr lang="de-DE"/>
          </a:p>
        </p:txBody>
      </p:sp>
    </p:spTree>
    <p:extLst>
      <p:ext uri="{BB962C8B-B14F-4D97-AF65-F5344CB8AC3E}">
        <p14:creationId xmlns:p14="http://schemas.microsoft.com/office/powerpoint/2010/main" val="122757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83824780-DB00-4A87-AF52-AE94F8FBEF0E}" type="slidenum">
              <a:rPr lang="de-DE" smtClean="0"/>
              <a:pPr/>
              <a:t>12</a:t>
            </a:fld>
            <a:endParaRPr lang="de-DE"/>
          </a:p>
        </p:txBody>
      </p:sp>
    </p:spTree>
    <p:extLst>
      <p:ext uri="{BB962C8B-B14F-4D97-AF65-F5344CB8AC3E}">
        <p14:creationId xmlns:p14="http://schemas.microsoft.com/office/powerpoint/2010/main" val="3415202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dirty="0"/>
              <a:t>Postcards from the future:</a:t>
            </a:r>
          </a:p>
          <a:p>
            <a:endParaRPr lang="en-AU" dirty="0"/>
          </a:p>
          <a:p>
            <a:r>
              <a:rPr lang="de-AT" sz="1200" b="0" i="0" u="none" strike="noStrike" kern="1200" dirty="0" err="1">
                <a:solidFill>
                  <a:schemeClr val="tx1"/>
                </a:solidFill>
                <a:effectLst/>
                <a:latin typeface="+mn-lt"/>
                <a:ea typeface="+mn-ea"/>
                <a:cs typeface="+mn-cs"/>
              </a:rPr>
              <a:t>Each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person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writes</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postcard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themselves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from</a:t>
            </a:r>
            <a:r>
              <a:rPr lang="de-AT" sz="1200" b="0" i="0" u="none" strike="noStrike" kern="1200" dirty="0">
                <a:solidFill>
                  <a:schemeClr val="tx1"/>
                </a:solidFill>
                <a:effectLst/>
                <a:latin typeface="+mn-lt"/>
                <a:ea typeface="+mn-ea"/>
                <a:cs typeface="+mn-cs"/>
              </a:rPr>
              <a:t> an </a:t>
            </a:r>
            <a:r>
              <a:rPr lang="de-AT" sz="1200" b="0" i="0" u="none" strike="noStrike" kern="1200" dirty="0" err="1">
                <a:solidFill>
                  <a:schemeClr val="tx1"/>
                </a:solidFill>
                <a:effectLst/>
                <a:latin typeface="+mn-lt"/>
                <a:ea typeface="+mn-ea"/>
                <a:cs typeface="+mn-cs"/>
              </a:rPr>
              <a:t>imagined</a:t>
            </a:r>
            <a:r>
              <a:rPr lang="de-AT" sz="1200" b="0" i="0" u="none" strike="noStrike" kern="1200" dirty="0">
                <a:solidFill>
                  <a:schemeClr val="tx1"/>
                </a:solidFill>
                <a:effectLst/>
                <a:latin typeface="+mn-lt"/>
                <a:ea typeface="+mn-ea"/>
                <a:cs typeface="+mn-cs"/>
              </a:rPr>
              <a:t> relative </a:t>
            </a:r>
            <a:r>
              <a:rPr lang="de-AT" sz="1200" b="0" i="0" u="none" strike="noStrike" kern="1200" dirty="0" err="1">
                <a:solidFill>
                  <a:schemeClr val="tx1"/>
                </a:solidFill>
                <a:effectLst/>
                <a:latin typeface="+mn-lt"/>
                <a:ea typeface="+mn-ea"/>
                <a:cs typeface="+mn-cs"/>
              </a:rPr>
              <a:t>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relation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from</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future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generation</a:t>
            </a:r>
            <a:r>
              <a:rPr lang="de-AT" sz="1200" b="0" i="0" u="none" strike="noStrike" kern="1200" dirty="0">
                <a:solidFill>
                  <a:schemeClr val="tx1"/>
                </a:solidFill>
                <a:effectLst/>
                <a:latin typeface="+mn-lt"/>
                <a:ea typeface="+mn-ea"/>
                <a:cs typeface="+mn-cs"/>
              </a:rPr>
              <a:t> (e.g. </a:t>
            </a:r>
            <a:r>
              <a:rPr lang="de-AT" sz="1200" b="0" i="0" u="none" strike="noStrike" kern="1200" dirty="0" err="1">
                <a:solidFill>
                  <a:schemeClr val="tx1"/>
                </a:solidFill>
                <a:effectLst/>
                <a:latin typeface="+mn-lt"/>
                <a:ea typeface="+mn-ea"/>
                <a:cs typeface="+mn-cs"/>
              </a:rPr>
              <a:t>great-grandchildren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great-grandchildren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friends</a:t>
            </a:r>
            <a:r>
              <a:rPr lang="de-AT" sz="1200" b="0" i="0" u="none" strike="noStrike" kern="1200" dirty="0">
                <a:solidFill>
                  <a:schemeClr val="tx1"/>
                </a:solidFill>
                <a:effectLst/>
                <a:latin typeface="+mn-lt"/>
                <a:ea typeface="+mn-ea"/>
                <a:cs typeface="+mn-cs"/>
              </a:rPr>
              <a:t>). </a:t>
            </a:r>
          </a:p>
          <a:p>
            <a:endParaRPr lang="de-AT" sz="1200" b="0" i="0" u="none" strike="noStrike" kern="1200" dirty="0">
              <a:solidFill>
                <a:schemeClr val="tx1"/>
              </a:solidFill>
              <a:effectLst/>
              <a:latin typeface="+mn-lt"/>
              <a:ea typeface="+mn-ea"/>
              <a:cs typeface="+mn-cs"/>
            </a:endParaRPr>
          </a:p>
          <a:p>
            <a:r>
              <a:rPr lang="de-AT" sz="1200" b="0" i="0" u="none" strike="noStrike" kern="1200" dirty="0" err="1">
                <a:solidFill>
                  <a:schemeClr val="tx1"/>
                </a:solidFill>
                <a:effectLst/>
                <a:latin typeface="+mn-lt"/>
                <a:ea typeface="+mn-ea"/>
                <a:cs typeface="+mn-cs"/>
              </a:rPr>
              <a:t>Participants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asked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imagine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important</a:t>
            </a:r>
            <a:r>
              <a:rPr lang="de-AT" sz="1200" b="0" i="0" u="none" strike="noStrike" kern="1200" dirty="0">
                <a:solidFill>
                  <a:schemeClr val="tx1"/>
                </a:solidFill>
                <a:effectLst/>
                <a:latin typeface="+mn-lt"/>
                <a:ea typeface="+mn-ea"/>
                <a:cs typeface="+mn-cs"/>
              </a:rPr>
              <a:t> positive </a:t>
            </a:r>
            <a:r>
              <a:rPr lang="de-AT" sz="1200" b="0" i="0" u="none" strike="noStrike" kern="1200" dirty="0" err="1">
                <a:solidFill>
                  <a:schemeClr val="tx1"/>
                </a:solidFill>
                <a:effectLst/>
                <a:latin typeface="+mn-lt"/>
                <a:ea typeface="+mn-ea"/>
                <a:cs typeface="+mn-cs"/>
              </a:rPr>
              <a:t>changes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have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taken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place</a:t>
            </a:r>
            <a:r>
              <a:rPr lang="de-AT" sz="1200" b="0" i="0" u="none" strike="noStrike" kern="1200" dirty="0">
                <a:solidFill>
                  <a:schemeClr val="tx1"/>
                </a:solidFill>
                <a:effectLst/>
                <a:latin typeface="+mn-lt"/>
                <a:ea typeface="+mn-ea"/>
                <a:cs typeface="+mn-cs"/>
              </a:rPr>
              <a:t> in </a:t>
            </a:r>
            <a:r>
              <a:rPr lang="de-AT" sz="1200" b="0" i="0" u="none" strike="noStrike" kern="1200" dirty="0" err="1">
                <a:solidFill>
                  <a:schemeClr val="tx1"/>
                </a:solidFill>
                <a:effectLst/>
                <a:latin typeface="+mn-lt"/>
                <a:ea typeface="+mn-ea"/>
                <a:cs typeface="+mn-cs"/>
              </a:rPr>
              <a:t>part</a:t>
            </a:r>
            <a:r>
              <a:rPr lang="de-AT" sz="1200" b="0" i="0" u="none" strike="noStrike" kern="1200" dirty="0">
                <a:solidFill>
                  <a:schemeClr val="tx1"/>
                </a:solidFill>
                <a:effectLst/>
                <a:latin typeface="+mn-lt"/>
                <a:ea typeface="+mn-ea"/>
                <a:cs typeface="+mn-cs"/>
              </a:rPr>
              <a:t> due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their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efforts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future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person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wants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thank</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them</a:t>
            </a:r>
            <a:r>
              <a:rPr lang="de-AT" sz="1200" b="0" i="0" u="none" strike="noStrike" kern="1200" dirty="0">
                <a:solidFill>
                  <a:schemeClr val="tx1"/>
                </a:solidFill>
                <a:effectLst/>
                <a:latin typeface="+mn-lt"/>
                <a:ea typeface="+mn-ea"/>
                <a:cs typeface="+mn-cs"/>
              </a:rPr>
              <a:t>. </a:t>
            </a:r>
          </a:p>
          <a:p>
            <a:endParaRPr lang="de-AT" sz="1200" b="0" i="0" u="none" strike="noStrike" kern="1200" dirty="0">
              <a:solidFill>
                <a:schemeClr val="tx1"/>
              </a:solidFill>
              <a:effectLst/>
              <a:latin typeface="+mn-lt"/>
              <a:ea typeface="+mn-ea"/>
              <a:cs typeface="+mn-cs"/>
            </a:endParaRPr>
          </a:p>
          <a:p>
            <a:r>
              <a:rPr lang="de-AT" sz="1200" b="0" i="0" u="none" strike="noStrike" kern="1200" dirty="0">
                <a:solidFill>
                  <a:schemeClr val="tx1"/>
                </a:solidFill>
                <a:effectLst/>
                <a:latin typeface="+mn-lt"/>
                <a:ea typeface="+mn-ea"/>
                <a:cs typeface="+mn-cs"/>
              </a:rPr>
              <a:t>The </a:t>
            </a:r>
            <a:r>
              <a:rPr lang="de-AT" sz="1200" b="0" i="0" u="none" strike="noStrike" kern="1200" dirty="0" err="1">
                <a:solidFill>
                  <a:schemeClr val="tx1"/>
                </a:solidFill>
                <a:effectLst/>
                <a:latin typeface="+mn-lt"/>
                <a:ea typeface="+mn-ea"/>
                <a:cs typeface="+mn-cs"/>
              </a:rPr>
              <a:t>postcard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describes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way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things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are</a:t>
            </a:r>
            <a:r>
              <a:rPr lang="de-AT" sz="1200" b="0" i="0" u="none" strike="noStrike" kern="1200" dirty="0">
                <a:solidFill>
                  <a:schemeClr val="tx1"/>
                </a:solidFill>
                <a:effectLst/>
                <a:latin typeface="+mn-lt"/>
                <a:ea typeface="+mn-ea"/>
                <a:cs typeface="+mn-cs"/>
              </a:rPr>
              <a:t> in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future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actions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were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taken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get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extends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gratitude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people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from</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past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writer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specifically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their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efforts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caring</a:t>
            </a:r>
            <a:r>
              <a:rPr lang="de-AT" sz="1200" b="0" i="0" u="none" strike="noStrike" kern="1200" dirty="0">
                <a:solidFill>
                  <a:schemeClr val="tx1"/>
                </a:solidFill>
                <a:effectLst/>
                <a:latin typeface="+mn-lt"/>
                <a:ea typeface="+mn-ea"/>
                <a:cs typeface="+mn-cs"/>
              </a:rPr>
              <a:t>. </a:t>
            </a:r>
          </a:p>
          <a:p>
            <a:endParaRPr lang="de-AT" sz="1200" b="0" i="0" u="none" strike="noStrike" kern="1200" dirty="0">
              <a:solidFill>
                <a:schemeClr val="tx1"/>
              </a:solidFill>
              <a:effectLst/>
              <a:latin typeface="+mn-lt"/>
              <a:ea typeface="+mn-ea"/>
              <a:cs typeface="+mn-cs"/>
            </a:endParaRPr>
          </a:p>
          <a:p>
            <a:r>
              <a:rPr lang="de-AT" sz="1200" b="0" i="0" u="none" strike="noStrike" kern="1200" dirty="0">
                <a:solidFill>
                  <a:schemeClr val="tx1"/>
                </a:solidFill>
                <a:effectLst/>
                <a:latin typeface="+mn-lt"/>
                <a:ea typeface="+mn-ea"/>
                <a:cs typeface="+mn-cs"/>
              </a:rPr>
              <a:t>This </a:t>
            </a:r>
            <a:r>
              <a:rPr lang="de-AT" sz="1200" b="0" i="0" u="none" strike="noStrike" kern="1200" dirty="0" err="1">
                <a:solidFill>
                  <a:schemeClr val="tx1"/>
                </a:solidFill>
                <a:effectLst/>
                <a:latin typeface="+mn-lt"/>
                <a:ea typeface="+mn-ea"/>
                <a:cs typeface="+mn-cs"/>
              </a:rPr>
              <a:t>method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stimulates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concrete</a:t>
            </a:r>
            <a:r>
              <a:rPr lang="de-AT" sz="1200" b="0" i="0" u="none" strike="noStrike" kern="1200" dirty="0">
                <a:solidFill>
                  <a:schemeClr val="tx1"/>
                </a:solidFill>
                <a:effectLst/>
                <a:latin typeface="+mn-lt"/>
                <a:ea typeface="+mn-ea"/>
                <a:cs typeface="+mn-cs"/>
              </a:rPr>
              <a:t> positive </a:t>
            </a:r>
            <a:r>
              <a:rPr lang="de-AT" sz="1200" b="0" i="0" u="none" strike="noStrike" kern="1200" dirty="0" err="1">
                <a:solidFill>
                  <a:schemeClr val="tx1"/>
                </a:solidFill>
                <a:effectLst/>
                <a:latin typeface="+mn-lt"/>
                <a:ea typeface="+mn-ea"/>
                <a:cs typeface="+mn-cs"/>
              </a:rPr>
              <a:t>visions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future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which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have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been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shown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help</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catalyze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action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suggests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concrete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pathways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actions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get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incorporates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future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generations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one’s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current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identity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essentially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expanding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sense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self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through</a:t>
            </a:r>
            <a:r>
              <a:rPr lang="de-AT" sz="1200" b="0" i="0" u="none" strike="noStrike" kern="1200" dirty="0">
                <a:solidFill>
                  <a:schemeClr val="tx1"/>
                </a:solidFill>
                <a:effectLst/>
                <a:latin typeface="+mn-lt"/>
                <a:ea typeface="+mn-ea"/>
                <a:cs typeface="+mn-cs"/>
              </a:rPr>
              <a:t> time). </a:t>
            </a:r>
            <a:r>
              <a:rPr lang="de-AT" sz="1200" b="0" i="0" u="none" strike="noStrike" kern="1200" dirty="0" err="1">
                <a:solidFill>
                  <a:schemeClr val="tx1"/>
                </a:solidFill>
                <a:effectLst/>
                <a:latin typeface="+mn-lt"/>
                <a:ea typeface="+mn-ea"/>
                <a:cs typeface="+mn-cs"/>
              </a:rPr>
              <a:t>Because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exercise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relatively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broad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open </a:t>
            </a:r>
            <a:r>
              <a:rPr lang="de-AT" sz="1200" b="0" i="0" u="none" strike="noStrike" kern="1200" dirty="0" err="1">
                <a:solidFill>
                  <a:schemeClr val="tx1"/>
                </a:solidFill>
                <a:effectLst/>
                <a:latin typeface="+mn-lt"/>
                <a:ea typeface="+mn-ea"/>
                <a:cs typeface="+mn-cs"/>
              </a:rPr>
              <a:t>ended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often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provokes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unexpected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spontaneous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ideas</a:t>
            </a:r>
            <a:r>
              <a:rPr lang="de-AT" sz="1200" b="0" i="0" u="none" strike="noStrike" kern="1200" dirty="0">
                <a:solidFill>
                  <a:schemeClr val="tx1"/>
                </a:solidFill>
                <a:effectLst/>
                <a:latin typeface="+mn-lt"/>
                <a:ea typeface="+mn-ea"/>
                <a:cs typeface="+mn-cs"/>
              </a:rPr>
              <a:t>. The front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postcard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designed</a:t>
            </a:r>
            <a:r>
              <a:rPr lang="de-AT" sz="1200" b="0" i="0" u="none" strike="noStrike" kern="1200" dirty="0">
                <a:solidFill>
                  <a:schemeClr val="tx1"/>
                </a:solidFill>
                <a:effectLst/>
                <a:latin typeface="+mn-lt"/>
                <a:ea typeface="+mn-ea"/>
                <a:cs typeface="+mn-cs"/>
              </a:rPr>
              <a:t> via </a:t>
            </a:r>
            <a:r>
              <a:rPr lang="de-AT" sz="1200" b="0" i="0" u="none" strike="noStrike" kern="1200" dirty="0" err="1">
                <a:solidFill>
                  <a:schemeClr val="tx1"/>
                </a:solidFill>
                <a:effectLst/>
                <a:latin typeface="+mn-lt"/>
                <a:ea typeface="+mn-ea"/>
                <a:cs typeface="+mn-cs"/>
              </a:rPr>
              <a:t>drawing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collage</a:t>
            </a:r>
            <a:r>
              <a:rPr lang="de-AT" sz="1200" b="0" i="0" u="none" strike="noStrike" kern="1200" dirty="0">
                <a:solidFill>
                  <a:schemeClr val="tx1"/>
                </a:solidFill>
                <a:effectLst/>
                <a:latin typeface="+mn-lt"/>
                <a:ea typeface="+mn-ea"/>
                <a:cs typeface="+mn-cs"/>
              </a:rPr>
              <a:t>. Key </a:t>
            </a:r>
            <a:r>
              <a:rPr lang="de-AT" sz="1200" b="0" i="0" u="none" strike="noStrike" kern="1200" dirty="0" err="1">
                <a:solidFill>
                  <a:schemeClr val="tx1"/>
                </a:solidFill>
                <a:effectLst/>
                <a:latin typeface="+mn-lt"/>
                <a:ea typeface="+mn-ea"/>
                <a:cs typeface="+mn-cs"/>
              </a:rPr>
              <a:t>themes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images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collected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data</a:t>
            </a:r>
            <a:r>
              <a:rPr lang="de-AT" sz="1200" b="0" i="0" u="none" strike="noStrike" kern="1200" dirty="0">
                <a:solidFill>
                  <a:schemeClr val="tx1"/>
                </a:solidFill>
                <a:effectLst/>
                <a:latin typeface="+mn-lt"/>
                <a:ea typeface="+mn-ea"/>
                <a:cs typeface="+mn-cs"/>
              </a:rPr>
              <a:t>.</a:t>
            </a:r>
            <a:endParaRPr lang="en-AU" dirty="0"/>
          </a:p>
        </p:txBody>
      </p:sp>
      <p:sp>
        <p:nvSpPr>
          <p:cNvPr id="4" name="Foliennummernplatzhalter 3"/>
          <p:cNvSpPr>
            <a:spLocks noGrp="1"/>
          </p:cNvSpPr>
          <p:nvPr>
            <p:ph type="sldNum" sz="quarter" idx="5"/>
          </p:nvPr>
        </p:nvSpPr>
        <p:spPr/>
        <p:txBody>
          <a:bodyPr/>
          <a:lstStyle/>
          <a:p>
            <a:fld id="{83824780-DB00-4A87-AF52-AE94F8FBEF0E}" type="slidenum">
              <a:rPr lang="de-DE" smtClean="0"/>
              <a:pPr/>
              <a:t>15</a:t>
            </a:fld>
            <a:endParaRPr lang="de-DE"/>
          </a:p>
        </p:txBody>
      </p:sp>
    </p:spTree>
    <p:extLst>
      <p:ext uri="{BB962C8B-B14F-4D97-AF65-F5344CB8AC3E}">
        <p14:creationId xmlns:p14="http://schemas.microsoft.com/office/powerpoint/2010/main" val="327502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0" i="0" u="none" strike="noStrike" kern="1200" dirty="0">
                <a:solidFill>
                  <a:schemeClr val="tx1"/>
                </a:solidFill>
                <a:effectLst/>
                <a:latin typeface="+mn-lt"/>
                <a:ea typeface="+mn-ea"/>
                <a:cs typeface="+mn-cs"/>
              </a:rPr>
              <a:t>The </a:t>
            </a:r>
            <a:r>
              <a:rPr lang="de-AT" sz="1200" b="0" i="0" u="none" strike="noStrike" kern="1200" dirty="0" err="1">
                <a:solidFill>
                  <a:schemeClr val="tx1"/>
                </a:solidFill>
                <a:effectLst/>
                <a:latin typeface="+mn-lt"/>
                <a:ea typeface="+mn-ea"/>
                <a:cs typeface="+mn-cs"/>
              </a:rPr>
              <a:t>stories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tell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never</a:t>
            </a:r>
            <a:r>
              <a:rPr lang="de-AT" sz="1200" b="0" i="0" u="none" strike="noStrike" kern="1200" dirty="0">
                <a:solidFill>
                  <a:schemeClr val="tx1"/>
                </a:solidFill>
                <a:effectLst/>
                <a:latin typeface="+mn-lt"/>
                <a:ea typeface="+mn-ea"/>
                <a:cs typeface="+mn-cs"/>
              </a:rPr>
              <a:t> neutral,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way</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case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study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described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significantly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impacts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responses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audience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example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determine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people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feel</a:t>
            </a:r>
            <a:r>
              <a:rPr lang="de-AT" sz="1200" b="0" i="0" u="none" strike="noStrike" kern="1200" dirty="0">
                <a:solidFill>
                  <a:schemeClr val="tx1"/>
                </a:solidFill>
                <a:effectLst/>
                <a:latin typeface="+mn-lt"/>
                <a:ea typeface="+mn-ea"/>
                <a:cs typeface="+mn-cs"/>
              </a:rPr>
              <a:t> a personal sense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involvement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care, </a:t>
            </a:r>
            <a:r>
              <a:rPr lang="de-AT" sz="1200" b="0" i="0" u="none" strike="noStrike" kern="1200" dirty="0" err="1">
                <a:solidFill>
                  <a:schemeClr val="tx1"/>
                </a:solidFill>
                <a:effectLst/>
                <a:latin typeface="+mn-lt"/>
                <a:ea typeface="+mn-ea"/>
                <a:cs typeface="+mn-cs"/>
              </a:rPr>
              <a:t>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left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outside </a:t>
            </a:r>
            <a:r>
              <a:rPr lang="de-AT" sz="1200" b="0" i="0" u="none" strike="noStrike" kern="1200" dirty="0" err="1">
                <a:solidFill>
                  <a:schemeClr val="tx1"/>
                </a:solidFill>
                <a:effectLst/>
                <a:latin typeface="+mn-lt"/>
                <a:ea typeface="+mn-ea"/>
                <a:cs typeface="+mn-cs"/>
              </a:rPr>
              <a:t>spectators</a:t>
            </a:r>
            <a:r>
              <a:rPr lang="de-AT" sz="1200" b="0" i="0" u="none" strike="noStrike" kern="1200" dirty="0">
                <a:solidFill>
                  <a:schemeClr val="tx1"/>
                </a:solidFill>
                <a:effectLst/>
                <a:latin typeface="+mn-lt"/>
                <a:ea typeface="+mn-ea"/>
                <a:cs typeface="+mn-cs"/>
              </a:rPr>
              <a:t>. The </a:t>
            </a:r>
            <a:r>
              <a:rPr lang="de-AT" sz="1200" b="0" i="0" u="none" strike="noStrike" kern="1200" dirty="0" err="1">
                <a:solidFill>
                  <a:schemeClr val="tx1"/>
                </a:solidFill>
                <a:effectLst/>
                <a:latin typeface="+mn-lt"/>
                <a:ea typeface="+mn-ea"/>
                <a:cs typeface="+mn-cs"/>
              </a:rPr>
              <a:t>metaphors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use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information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include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information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leave</a:t>
            </a:r>
            <a:r>
              <a:rPr lang="de-AT" sz="1200" b="0" i="0" u="none" strike="noStrike" kern="1200" dirty="0">
                <a:solidFill>
                  <a:schemeClr val="tx1"/>
                </a:solidFill>
                <a:effectLst/>
                <a:latin typeface="+mn-lt"/>
                <a:ea typeface="+mn-ea"/>
                <a:cs typeface="+mn-cs"/>
              </a:rPr>
              <a:t> out all </a:t>
            </a:r>
            <a:r>
              <a:rPr lang="de-AT" sz="1200" b="0" i="0" u="none" strike="noStrike" kern="1200" dirty="0" err="1">
                <a:solidFill>
                  <a:schemeClr val="tx1"/>
                </a:solidFill>
                <a:effectLst/>
                <a:latin typeface="+mn-lt"/>
                <a:ea typeface="+mn-ea"/>
                <a:cs typeface="+mn-cs"/>
              </a:rPr>
              <a:t>contribute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conveying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both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overt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subtle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worldviews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With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this</a:t>
            </a:r>
            <a:r>
              <a:rPr lang="de-AT" sz="1200" b="0" i="0" u="none" strike="noStrike" kern="1200" dirty="0">
                <a:solidFill>
                  <a:schemeClr val="tx1"/>
                </a:solidFill>
                <a:effectLst/>
                <a:latin typeface="+mn-lt"/>
                <a:ea typeface="+mn-ea"/>
                <a:cs typeface="+mn-cs"/>
              </a:rPr>
              <a:t> in </a:t>
            </a:r>
            <a:r>
              <a:rPr lang="de-AT" sz="1200" b="0" i="0" u="none" strike="noStrike" kern="1200" dirty="0" err="1">
                <a:solidFill>
                  <a:schemeClr val="tx1"/>
                </a:solidFill>
                <a:effectLst/>
                <a:latin typeface="+mn-lt"/>
                <a:ea typeface="+mn-ea"/>
                <a:cs typeface="+mn-cs"/>
              </a:rPr>
              <a:t>mind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worth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taking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time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attention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carefully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craft</a:t>
            </a:r>
            <a:r>
              <a:rPr lang="de-AT" sz="1200" b="0" i="0" u="none" strike="noStrike" kern="1200" dirty="0">
                <a:solidFill>
                  <a:schemeClr val="tx1"/>
                </a:solidFill>
                <a:effectLst/>
                <a:latin typeface="+mn-lt"/>
                <a:ea typeface="+mn-ea"/>
                <a:cs typeface="+mn-cs"/>
              </a:rPr>
              <a:t> a narrative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intentionally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evokes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specific</a:t>
            </a:r>
            <a:r>
              <a:rPr lang="de-AT" sz="1200" b="0" i="0" u="none" strike="noStrike" kern="1200" dirty="0">
                <a:solidFill>
                  <a:schemeClr val="tx1"/>
                </a:solidFill>
                <a:effectLst/>
                <a:latin typeface="+mn-lt"/>
                <a:ea typeface="+mn-ea"/>
                <a:cs typeface="+mn-cs"/>
              </a:rPr>
              <a:t> (transformative) </a:t>
            </a:r>
            <a:r>
              <a:rPr lang="de-AT" sz="1200" b="0" i="0" u="none" strike="noStrike" kern="1200" dirty="0" err="1">
                <a:solidFill>
                  <a:schemeClr val="tx1"/>
                </a:solidFill>
                <a:effectLst/>
                <a:latin typeface="+mn-lt"/>
                <a:ea typeface="+mn-ea"/>
                <a:cs typeface="+mn-cs"/>
              </a:rPr>
              <a:t>mindsets</a:t>
            </a:r>
            <a:r>
              <a:rPr lang="de-AT" sz="1200" b="0" i="0" u="none" strike="noStrike" kern="1200" dirty="0">
                <a:solidFill>
                  <a:schemeClr val="tx1"/>
                </a:solidFill>
                <a:effectLst/>
                <a:latin typeface="+mn-lt"/>
                <a:ea typeface="+mn-ea"/>
                <a:cs typeface="+mn-cs"/>
              </a:rPr>
              <a:t>. In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cases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presented</a:t>
            </a:r>
            <a:r>
              <a:rPr lang="de-AT" sz="1200" b="0" i="0" u="none" strike="noStrike" kern="1200" dirty="0">
                <a:solidFill>
                  <a:schemeClr val="tx1"/>
                </a:solidFill>
                <a:effectLst/>
                <a:latin typeface="+mn-lt"/>
                <a:ea typeface="+mn-ea"/>
                <a:cs typeface="+mn-cs"/>
              </a:rPr>
              <a:t> in </a:t>
            </a:r>
            <a:r>
              <a:rPr lang="de-AT" sz="1200" b="0" i="0" u="none" strike="noStrike" kern="1200" dirty="0" err="1">
                <a:solidFill>
                  <a:schemeClr val="tx1"/>
                </a:solidFill>
                <a:effectLst/>
                <a:latin typeface="+mn-lt"/>
                <a:ea typeface="+mn-ea"/>
                <a:cs typeface="+mn-cs"/>
              </a:rPr>
              <a:t>our</a:t>
            </a:r>
            <a:r>
              <a:rPr lang="de-AT" sz="1200" b="0" i="0" u="none" strike="noStrike" kern="1200" dirty="0">
                <a:solidFill>
                  <a:schemeClr val="tx1"/>
                </a:solidFill>
                <a:effectLst/>
                <a:latin typeface="+mn-lt"/>
                <a:ea typeface="+mn-ea"/>
                <a:cs typeface="+mn-cs"/>
              </a:rPr>
              <a:t> experimental </a:t>
            </a:r>
            <a:r>
              <a:rPr lang="de-AT" sz="1200" b="0" i="0" u="none" strike="noStrike" kern="1200" dirty="0" err="1">
                <a:solidFill>
                  <a:schemeClr val="tx1"/>
                </a:solidFill>
                <a:effectLst/>
                <a:latin typeface="+mn-lt"/>
                <a:ea typeface="+mn-ea"/>
                <a:cs typeface="+mn-cs"/>
              </a:rPr>
              <a:t>workshops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focused</a:t>
            </a:r>
            <a:r>
              <a:rPr lang="de-AT" sz="1200" b="0" i="0" u="none" strike="noStrike" kern="1200" dirty="0">
                <a:solidFill>
                  <a:schemeClr val="tx1"/>
                </a:solidFill>
                <a:effectLst/>
                <a:latin typeface="+mn-lt"/>
                <a:ea typeface="+mn-ea"/>
                <a:cs typeface="+mn-cs"/>
              </a:rPr>
              <a:t> on </a:t>
            </a:r>
            <a:r>
              <a:rPr lang="de-AT" sz="1200" b="0" i="0" u="none" strike="noStrike" kern="1200" dirty="0" err="1">
                <a:solidFill>
                  <a:schemeClr val="tx1"/>
                </a:solidFill>
                <a:effectLst/>
                <a:latin typeface="+mn-lt"/>
                <a:ea typeface="+mn-ea"/>
                <a:cs typeface="+mn-cs"/>
              </a:rPr>
              <a:t>stories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evoke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more</a:t>
            </a:r>
            <a:r>
              <a:rPr lang="de-AT" sz="1200" b="0" i="0" u="none" strike="noStrike" kern="1200" dirty="0">
                <a:solidFill>
                  <a:schemeClr val="tx1"/>
                </a:solidFill>
                <a:effectLst/>
                <a:latin typeface="+mn-lt"/>
                <a:ea typeface="+mn-ea"/>
                <a:cs typeface="+mn-cs"/>
              </a:rPr>
              <a:t>-</a:t>
            </a:r>
            <a:r>
              <a:rPr lang="de-AT" sz="1200" b="0" i="0" u="none" strike="noStrike" kern="1200" dirty="0" err="1">
                <a:solidFill>
                  <a:schemeClr val="tx1"/>
                </a:solidFill>
                <a:effectLst/>
                <a:latin typeface="+mn-lt"/>
                <a:ea typeface="+mn-ea"/>
                <a:cs typeface="+mn-cs"/>
              </a:rPr>
              <a:t>than</a:t>
            </a:r>
            <a:r>
              <a:rPr lang="de-AT" sz="1200" b="0" i="0" u="none" strike="noStrike" kern="1200" dirty="0">
                <a:solidFill>
                  <a:schemeClr val="tx1"/>
                </a:solidFill>
                <a:effectLst/>
                <a:latin typeface="+mn-lt"/>
                <a:ea typeface="+mn-ea"/>
                <a:cs typeface="+mn-cs"/>
              </a:rPr>
              <a:t>-human </a:t>
            </a:r>
            <a:r>
              <a:rPr lang="de-AT" sz="1200" b="0" i="0" u="none" strike="noStrike" kern="1200" dirty="0" err="1">
                <a:solidFill>
                  <a:schemeClr val="tx1"/>
                </a:solidFill>
                <a:effectLst/>
                <a:latin typeface="+mn-lt"/>
                <a:ea typeface="+mn-ea"/>
                <a:cs typeface="+mn-cs"/>
              </a:rPr>
              <a:t>empathy</a:t>
            </a:r>
            <a:r>
              <a:rPr lang="de-AT" sz="1200" b="0" i="0" u="none" strike="noStrike" kern="1200" dirty="0">
                <a:solidFill>
                  <a:schemeClr val="tx1"/>
                </a:solidFill>
                <a:effectLst/>
                <a:latin typeface="+mn-lt"/>
                <a:ea typeface="+mn-ea"/>
                <a:cs typeface="+mn-cs"/>
              </a:rPr>
              <a:t>, on an </a:t>
            </a:r>
            <a:r>
              <a:rPr lang="de-AT" sz="1200" b="0" i="0" u="none" strike="noStrike" kern="1200" dirty="0" err="1">
                <a:solidFill>
                  <a:schemeClr val="tx1"/>
                </a:solidFill>
                <a:effectLst/>
                <a:latin typeface="+mn-lt"/>
                <a:ea typeface="+mn-ea"/>
                <a:cs typeface="+mn-cs"/>
              </a:rPr>
              <a:t>expanded</a:t>
            </a:r>
            <a:r>
              <a:rPr lang="de-AT" sz="1200" b="0" i="0" u="none" strike="noStrike" kern="1200" dirty="0">
                <a:solidFill>
                  <a:schemeClr val="tx1"/>
                </a:solidFill>
                <a:effectLst/>
                <a:latin typeface="+mn-lt"/>
                <a:ea typeface="+mn-ea"/>
                <a:cs typeface="+mn-cs"/>
              </a:rPr>
              <a:t> sense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time,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on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importance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sacred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space</a:t>
            </a:r>
            <a:r>
              <a:rPr lang="de-AT" sz="1200" b="0" i="0" u="none" strike="noStrike" kern="1200" dirty="0">
                <a:solidFill>
                  <a:schemeClr val="tx1"/>
                </a:solidFill>
                <a:effectLst/>
                <a:latin typeface="+mn-lt"/>
                <a:ea typeface="+mn-ea"/>
                <a:cs typeface="+mn-cs"/>
              </a:rPr>
              <a:t> in a </a:t>
            </a:r>
            <a:r>
              <a:rPr lang="de-AT" sz="1200" b="0" i="0" u="none" strike="noStrike" kern="1200" dirty="0" err="1">
                <a:solidFill>
                  <a:schemeClr val="tx1"/>
                </a:solidFill>
                <a:effectLst/>
                <a:latin typeface="+mn-lt"/>
                <a:ea typeface="+mn-ea"/>
                <a:cs typeface="+mn-cs"/>
              </a:rPr>
              <a:t>community</a:t>
            </a:r>
            <a:r>
              <a:rPr lang="de-AT" sz="1200" b="0" i="0" u="none" strike="noStrike" kern="1200" dirty="0">
                <a:solidFill>
                  <a:schemeClr val="tx1"/>
                </a:solidFill>
                <a:effectLst/>
                <a:latin typeface="+mn-lt"/>
                <a:ea typeface="+mn-ea"/>
                <a:cs typeface="+mn-cs"/>
              </a:rPr>
              <a:t>.</a:t>
            </a:r>
            <a:br>
              <a:rPr lang="de-AT" sz="1200" b="0" i="0" u="none" strike="noStrike" kern="1200" dirty="0">
                <a:solidFill>
                  <a:schemeClr val="tx1"/>
                </a:solidFill>
                <a:effectLst/>
                <a:latin typeface="+mn-lt"/>
                <a:ea typeface="+mn-ea"/>
                <a:cs typeface="+mn-cs"/>
              </a:rPr>
            </a:br>
            <a:r>
              <a:rPr lang="de-AT" sz="1200" b="0" i="0" u="none" strike="noStrike" kern="1200" dirty="0">
                <a:solidFill>
                  <a:schemeClr val="tx1"/>
                </a:solidFill>
                <a:effectLst/>
                <a:latin typeface="+mn-lt"/>
                <a:ea typeface="+mn-ea"/>
                <a:cs typeface="+mn-cs"/>
              </a:rPr>
              <a:t>‍</a:t>
            </a:r>
          </a:p>
          <a:p>
            <a:r>
              <a:rPr lang="de-AT" sz="1200" b="0" i="0" u="none" strike="noStrike" kern="1200" dirty="0" err="1">
                <a:solidFill>
                  <a:schemeClr val="tx1"/>
                </a:solidFill>
                <a:effectLst/>
                <a:latin typeface="+mn-lt"/>
                <a:ea typeface="+mn-ea"/>
                <a:cs typeface="+mn-cs"/>
              </a:rPr>
              <a:t>Depending</a:t>
            </a:r>
            <a:r>
              <a:rPr lang="de-AT" sz="1200" b="0" i="0" u="none" strike="noStrike" kern="1200" dirty="0">
                <a:solidFill>
                  <a:schemeClr val="tx1"/>
                </a:solidFill>
                <a:effectLst/>
                <a:latin typeface="+mn-lt"/>
                <a:ea typeface="+mn-ea"/>
                <a:cs typeface="+mn-cs"/>
              </a:rPr>
              <a:t> on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context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storytelling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used</a:t>
            </a:r>
            <a:r>
              <a:rPr lang="de-AT" sz="1200" b="0" i="0" u="none" strike="noStrike" kern="1200" dirty="0">
                <a:solidFill>
                  <a:schemeClr val="tx1"/>
                </a:solidFill>
                <a:effectLst/>
                <a:latin typeface="+mn-lt"/>
                <a:ea typeface="+mn-ea"/>
                <a:cs typeface="+mn-cs"/>
              </a:rPr>
              <a:t> in different </a:t>
            </a:r>
            <a:r>
              <a:rPr lang="de-AT" sz="1200" b="0" i="0" u="none" strike="noStrike" kern="1200" dirty="0" err="1">
                <a:solidFill>
                  <a:schemeClr val="tx1"/>
                </a:solidFill>
                <a:effectLst/>
                <a:latin typeface="+mn-lt"/>
                <a:ea typeface="+mn-ea"/>
                <a:cs typeface="+mn-cs"/>
              </a:rPr>
              <a:t>ways</a:t>
            </a:r>
            <a:r>
              <a:rPr lang="de-AT" sz="1200" b="0" i="0" u="none" strike="noStrike" kern="1200" dirty="0">
                <a:solidFill>
                  <a:schemeClr val="tx1"/>
                </a:solidFill>
                <a:effectLst/>
                <a:latin typeface="+mn-lt"/>
                <a:ea typeface="+mn-ea"/>
                <a:cs typeface="+mn-cs"/>
              </a:rPr>
              <a:t>. In </a:t>
            </a:r>
            <a:r>
              <a:rPr lang="de-AT" sz="1200" b="0" i="0" u="none" strike="noStrike" kern="1200" dirty="0" err="1">
                <a:solidFill>
                  <a:schemeClr val="tx1"/>
                </a:solidFill>
                <a:effectLst/>
                <a:latin typeface="+mn-lt"/>
                <a:ea typeface="+mn-ea"/>
                <a:cs typeface="+mn-cs"/>
              </a:rPr>
              <a:t>this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example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suggest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participants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actively</a:t>
            </a:r>
            <a:r>
              <a:rPr lang="de-AT" sz="1200" b="0" i="0" u="none" strike="noStrike" kern="1200" dirty="0">
                <a:solidFill>
                  <a:schemeClr val="tx1"/>
                </a:solidFill>
                <a:effectLst/>
                <a:latin typeface="+mn-lt"/>
                <a:ea typeface="+mn-ea"/>
                <a:cs typeface="+mn-cs"/>
              </a:rPr>
              <a:t> listen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story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using</a:t>
            </a:r>
            <a:r>
              <a:rPr lang="de-AT" sz="1200" b="0" i="0" u="none" strike="noStrike" kern="1200" dirty="0">
                <a:solidFill>
                  <a:schemeClr val="tx1"/>
                </a:solidFill>
                <a:effectLst/>
                <a:latin typeface="+mn-lt"/>
                <a:ea typeface="+mn-ea"/>
                <a:cs typeface="+mn-cs"/>
              </a:rPr>
              <a:t> all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their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senses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smell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sound</a:t>
            </a:r>
            <a:r>
              <a:rPr lang="de-AT" sz="1200" b="0" i="0" u="none" strike="noStrike" kern="1200" dirty="0">
                <a:solidFill>
                  <a:schemeClr val="tx1"/>
                </a:solidFill>
                <a:effectLst/>
                <a:latin typeface="+mn-lt"/>
                <a:ea typeface="+mn-ea"/>
                <a:cs typeface="+mn-cs"/>
              </a:rPr>
              <a:t>, taste, </a:t>
            </a:r>
            <a:r>
              <a:rPr lang="de-AT" sz="1200" b="0" i="0" u="none" strike="noStrike" kern="1200" dirty="0" err="1">
                <a:solidFill>
                  <a:schemeClr val="tx1"/>
                </a:solidFill>
                <a:effectLst/>
                <a:latin typeface="+mn-lt"/>
                <a:ea typeface="+mn-ea"/>
                <a:cs typeface="+mn-cs"/>
              </a:rPr>
              <a:t>touch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visual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images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note</a:t>
            </a:r>
            <a:r>
              <a:rPr lang="de-AT" sz="1200" b="0" i="0" u="none" strike="noStrike" kern="1200" dirty="0">
                <a:solidFill>
                  <a:schemeClr val="tx1"/>
                </a:solidFill>
                <a:effectLst/>
                <a:latin typeface="+mn-lt"/>
                <a:ea typeface="+mn-ea"/>
                <a:cs typeface="+mn-cs"/>
              </a:rPr>
              <a:t> down </a:t>
            </a:r>
            <a:r>
              <a:rPr lang="de-AT" sz="1200" b="0" i="0" u="none" strike="noStrike" kern="1200" dirty="0" err="1">
                <a:solidFill>
                  <a:schemeClr val="tx1"/>
                </a:solidFill>
                <a:effectLst/>
                <a:latin typeface="+mn-lt"/>
                <a:ea typeface="+mn-ea"/>
                <a:cs typeface="+mn-cs"/>
              </a:rPr>
              <a:t>their</a:t>
            </a:r>
            <a:r>
              <a:rPr lang="de-AT" sz="1200" b="0" i="0" u="none" strike="noStrike" kern="1200" dirty="0">
                <a:solidFill>
                  <a:schemeClr val="tx1"/>
                </a:solidFill>
                <a:effectLst/>
                <a:latin typeface="+mn-lt"/>
                <a:ea typeface="+mn-ea"/>
                <a:cs typeface="+mn-cs"/>
              </a:rPr>
              <a:t> intuitive </a:t>
            </a:r>
            <a:r>
              <a:rPr lang="de-AT" sz="1200" b="0" i="0" u="none" strike="noStrike" kern="1200" dirty="0" err="1">
                <a:solidFill>
                  <a:schemeClr val="tx1"/>
                </a:solidFill>
                <a:effectLst/>
                <a:latin typeface="+mn-lt"/>
                <a:ea typeface="+mn-ea"/>
                <a:cs typeface="+mn-cs"/>
              </a:rPr>
              <a:t>associations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thoughts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Alternatively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various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versions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presented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new</a:t>
            </a:r>
            <a:r>
              <a:rPr lang="de-AT" sz="1200" b="0" i="0" u="none" strike="noStrike" kern="1200" dirty="0">
                <a:solidFill>
                  <a:schemeClr val="tx1"/>
                </a:solidFill>
                <a:effectLst/>
                <a:latin typeface="+mn-lt"/>
                <a:ea typeface="+mn-ea"/>
                <a:cs typeface="+mn-cs"/>
              </a:rPr>
              <a:t> “transformative </a:t>
            </a:r>
            <a:r>
              <a:rPr lang="de-AT" sz="1200" b="0" i="0" u="none" strike="noStrike" kern="1200" dirty="0" err="1">
                <a:solidFill>
                  <a:schemeClr val="tx1"/>
                </a:solidFill>
                <a:effectLst/>
                <a:latin typeface="+mn-lt"/>
                <a:ea typeface="+mn-ea"/>
                <a:cs typeface="+mn-cs"/>
              </a:rPr>
              <a:t>stories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participants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asked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reflect</a:t>
            </a:r>
            <a:r>
              <a:rPr lang="de-AT" sz="1200" b="0" i="0" u="none" strike="noStrike" kern="1200" dirty="0">
                <a:solidFill>
                  <a:schemeClr val="tx1"/>
                </a:solidFill>
                <a:effectLst/>
                <a:latin typeface="+mn-lt"/>
                <a:ea typeface="+mn-ea"/>
                <a:cs typeface="+mn-cs"/>
              </a:rPr>
              <a:t> on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differences</a:t>
            </a:r>
            <a:r>
              <a:rPr lang="de-AT" sz="1200" b="0" i="0" u="none" strike="noStrike" kern="1200" dirty="0">
                <a:solidFill>
                  <a:schemeClr val="tx1"/>
                </a:solidFill>
                <a:effectLst/>
                <a:latin typeface="+mn-lt"/>
                <a:ea typeface="+mn-ea"/>
                <a:cs typeface="+mn-cs"/>
              </a:rPr>
              <a:t> in </a:t>
            </a:r>
            <a:r>
              <a:rPr lang="de-AT" sz="1200" b="0" i="0" u="none" strike="noStrike" kern="1200" dirty="0" err="1">
                <a:solidFill>
                  <a:schemeClr val="tx1"/>
                </a:solidFill>
                <a:effectLst/>
                <a:latin typeface="+mn-lt"/>
                <a:ea typeface="+mn-ea"/>
                <a:cs typeface="+mn-cs"/>
              </a:rPr>
              <a:t>their</a:t>
            </a:r>
            <a:r>
              <a:rPr lang="de-AT" sz="1200" b="0" i="0" u="none" strike="noStrike" kern="1200" dirty="0">
                <a:solidFill>
                  <a:schemeClr val="tx1"/>
                </a:solidFill>
                <a:effectLst/>
                <a:latin typeface="+mn-lt"/>
                <a:ea typeface="+mn-ea"/>
                <a:cs typeface="+mn-cs"/>
              </a:rPr>
              <a:t> personal </a:t>
            </a:r>
            <a:r>
              <a:rPr lang="de-AT" sz="1200" b="0" i="0" u="none" strike="noStrike" kern="1200" dirty="0" err="1">
                <a:solidFill>
                  <a:schemeClr val="tx1"/>
                </a:solidFill>
                <a:effectLst/>
                <a:latin typeface="+mn-lt"/>
                <a:ea typeface="+mn-ea"/>
                <a:cs typeface="+mn-cs"/>
              </a:rPr>
              <a:t>responses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participants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asked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craft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their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own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stories</a:t>
            </a:r>
            <a:r>
              <a:rPr lang="de-AT" sz="1200" b="0" i="0" u="none" strike="noStrike" kern="1200" dirty="0">
                <a:solidFill>
                  <a:schemeClr val="tx1"/>
                </a:solidFill>
                <a:effectLst/>
                <a:latin typeface="+mn-lt"/>
                <a:ea typeface="+mn-ea"/>
                <a:cs typeface="+mn-cs"/>
              </a:rPr>
              <a:t>.</a:t>
            </a:r>
            <a:br>
              <a:rPr lang="de-AT" sz="1200" b="0" i="0" u="none" strike="noStrike" kern="1200" dirty="0">
                <a:solidFill>
                  <a:schemeClr val="tx1"/>
                </a:solidFill>
                <a:effectLst/>
                <a:latin typeface="+mn-lt"/>
                <a:ea typeface="+mn-ea"/>
                <a:cs typeface="+mn-cs"/>
              </a:rPr>
            </a:br>
            <a:r>
              <a:rPr lang="de-AT" sz="1200" b="0" i="0" u="none" strike="noStrike" kern="1200" dirty="0">
                <a:solidFill>
                  <a:schemeClr val="tx1"/>
                </a:solidFill>
                <a:effectLst/>
                <a:latin typeface="+mn-lt"/>
                <a:ea typeface="+mn-ea"/>
                <a:cs typeface="+mn-cs"/>
              </a:rPr>
              <a:t>‍</a:t>
            </a:r>
          </a:p>
          <a:p>
            <a:r>
              <a:rPr lang="de-AT" sz="1200" b="0" i="0" u="none" strike="noStrike" kern="1200" dirty="0">
                <a:solidFill>
                  <a:schemeClr val="tx1"/>
                </a:solidFill>
                <a:effectLst/>
                <a:latin typeface="+mn-lt"/>
                <a:ea typeface="+mn-ea"/>
                <a:cs typeface="+mn-cs"/>
              </a:rPr>
              <a:t>This </a:t>
            </a:r>
            <a:r>
              <a:rPr lang="de-AT" sz="1200" b="0" i="0" u="none" strike="noStrike" kern="1200" dirty="0" err="1">
                <a:solidFill>
                  <a:schemeClr val="tx1"/>
                </a:solidFill>
                <a:effectLst/>
                <a:latin typeface="+mn-lt"/>
                <a:ea typeface="+mn-ea"/>
                <a:cs typeface="+mn-cs"/>
              </a:rPr>
              <a:t>method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storytelling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can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used</a:t>
            </a:r>
            <a:r>
              <a:rPr lang="de-AT" sz="1200" b="0" i="0" u="none" strike="noStrike" kern="1200" dirty="0">
                <a:solidFill>
                  <a:schemeClr val="tx1"/>
                </a:solidFill>
                <a:effectLst/>
                <a:latin typeface="+mn-lt"/>
                <a:ea typeface="+mn-ea"/>
                <a:cs typeface="+mn-cs"/>
              </a:rPr>
              <a:t> in </a:t>
            </a:r>
            <a:r>
              <a:rPr lang="de-AT" sz="1200" b="0" i="0" u="none" strike="noStrike" kern="1200" dirty="0" err="1">
                <a:solidFill>
                  <a:schemeClr val="tx1"/>
                </a:solidFill>
                <a:effectLst/>
                <a:latin typeface="+mn-lt"/>
                <a:ea typeface="+mn-ea"/>
                <a:cs typeface="+mn-cs"/>
              </a:rPr>
              <a:t>conjunction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with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Contrasting</a:t>
            </a:r>
            <a:r>
              <a:rPr lang="de-AT" sz="1200" b="0" i="0" u="none" strike="noStrike" kern="1200" dirty="0">
                <a:solidFill>
                  <a:schemeClr val="tx1"/>
                </a:solidFill>
                <a:effectLst/>
                <a:latin typeface="+mn-lt"/>
                <a:ea typeface="+mn-ea"/>
                <a:cs typeface="+mn-cs"/>
              </a:rPr>
              <a:t> Tweet &amp; Text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Evoking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Senses</a:t>
            </a:r>
            <a:r>
              <a:rPr lang="de-AT" sz="1200" b="0" i="0" u="none" strike="noStrike" kern="1200" dirty="0">
                <a:solidFill>
                  <a:schemeClr val="tx1"/>
                </a:solidFill>
                <a:effectLst/>
                <a:latin typeface="+mn-lt"/>
                <a:ea typeface="+mn-ea"/>
                <a:cs typeface="+mn-cs"/>
              </a:rPr>
              <a:t>.</a:t>
            </a:r>
          </a:p>
          <a:p>
            <a:endParaRPr lang="en-AU" dirty="0"/>
          </a:p>
        </p:txBody>
      </p:sp>
      <p:sp>
        <p:nvSpPr>
          <p:cNvPr id="4" name="Foliennummernplatzhalter 3"/>
          <p:cNvSpPr>
            <a:spLocks noGrp="1"/>
          </p:cNvSpPr>
          <p:nvPr>
            <p:ph type="sldNum" sz="quarter" idx="5"/>
          </p:nvPr>
        </p:nvSpPr>
        <p:spPr/>
        <p:txBody>
          <a:bodyPr/>
          <a:lstStyle/>
          <a:p>
            <a:fld id="{83824780-DB00-4A87-AF52-AE94F8FBEF0E}" type="slidenum">
              <a:rPr lang="de-DE" smtClean="0"/>
              <a:pPr/>
              <a:t>16</a:t>
            </a:fld>
            <a:endParaRPr lang="de-DE"/>
          </a:p>
        </p:txBody>
      </p:sp>
    </p:spTree>
    <p:extLst>
      <p:ext uri="{BB962C8B-B14F-4D97-AF65-F5344CB8AC3E}">
        <p14:creationId xmlns:p14="http://schemas.microsoft.com/office/powerpoint/2010/main" val="2696238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18" name="Rechteck 17"/>
          <p:cNvSpPr/>
          <p:nvPr userDrawn="1"/>
        </p:nvSpPr>
        <p:spPr>
          <a:xfrm>
            <a:off x="0" y="1772816"/>
            <a:ext cx="12192000" cy="2304256"/>
          </a:xfrm>
          <a:prstGeom prst="rect">
            <a:avLst/>
          </a:prstGeom>
          <a:solidFill>
            <a:srgbClr val="861A59">
              <a:alpha val="80000"/>
            </a:srgbClr>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Verdana" pitchFamily="34" charset="0"/>
            </a:endParaRPr>
          </a:p>
        </p:txBody>
      </p:sp>
      <p:sp>
        <p:nvSpPr>
          <p:cNvPr id="11" name="Rechteck 10"/>
          <p:cNvSpPr/>
          <p:nvPr userDrawn="1"/>
        </p:nvSpPr>
        <p:spPr>
          <a:xfrm>
            <a:off x="0" y="3212976"/>
            <a:ext cx="11376587" cy="864096"/>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166" name="Rectangle 46"/>
          <p:cNvSpPr>
            <a:spLocks noGrp="1" noChangeArrowheads="1"/>
          </p:cNvSpPr>
          <p:nvPr>
            <p:ph type="ctrTitle" sz="quarter" hasCustomPrompt="1"/>
          </p:nvPr>
        </p:nvSpPr>
        <p:spPr>
          <a:xfrm>
            <a:off x="1007533" y="1772817"/>
            <a:ext cx="10363200" cy="1470025"/>
          </a:xfrm>
          <a:prstGeom prst="rect">
            <a:avLst/>
          </a:prstGeom>
        </p:spPr>
        <p:txBody>
          <a:bodyPr>
            <a:normAutofit/>
          </a:bodyPr>
          <a:lstStyle>
            <a:lvl1pPr marL="0" indent="0" algn="l">
              <a:defRPr sz="4000" b="0" baseline="0">
                <a:solidFill>
                  <a:schemeClr val="bg1"/>
                </a:solidFill>
                <a:latin typeface="Verdana" pitchFamily="34" charset="0"/>
              </a:defRPr>
            </a:lvl1pPr>
          </a:lstStyle>
          <a:p>
            <a:r>
              <a:rPr lang="en-GB" noProof="0" dirty="0"/>
              <a:t>Title of the Chapter</a:t>
            </a:r>
          </a:p>
        </p:txBody>
      </p:sp>
      <p:sp>
        <p:nvSpPr>
          <p:cNvPr id="5167" name="Rectangle 47"/>
          <p:cNvSpPr>
            <a:spLocks noGrp="1" noChangeArrowheads="1"/>
          </p:cNvSpPr>
          <p:nvPr>
            <p:ph type="subTitle" sz="quarter" idx="1" hasCustomPrompt="1"/>
          </p:nvPr>
        </p:nvSpPr>
        <p:spPr>
          <a:xfrm>
            <a:off x="1007434" y="3429000"/>
            <a:ext cx="10369153" cy="43204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2200" baseline="0">
                <a:solidFill>
                  <a:schemeClr val="bg1"/>
                </a:solidFill>
                <a:latin typeface="Verdana" pitchFamily="34" charset="0"/>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GB" noProof="0" dirty="0"/>
              <a:t>Lesson XX: Title</a:t>
            </a:r>
          </a:p>
          <a:p>
            <a:endParaRPr lang="en-GB" noProof="0" dirty="0"/>
          </a:p>
        </p:txBody>
      </p:sp>
      <p:sp>
        <p:nvSpPr>
          <p:cNvPr id="20" name="Rechteck 19"/>
          <p:cNvSpPr/>
          <p:nvPr userDrawn="1"/>
        </p:nvSpPr>
        <p:spPr>
          <a:xfrm>
            <a:off x="11376587" y="1772816"/>
            <a:ext cx="815413" cy="2304256"/>
          </a:xfrm>
          <a:prstGeom prst="rect">
            <a:avLst/>
          </a:prstGeom>
          <a:solidFill>
            <a:srgbClr val="95843F">
              <a:alpha val="80000"/>
            </a:srgbClr>
          </a:solidFill>
          <a:ln>
            <a:solidFill>
              <a:srgbClr val="958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9" name="Textfeld 28"/>
          <p:cNvSpPr txBox="1"/>
          <p:nvPr userDrawn="1"/>
        </p:nvSpPr>
        <p:spPr>
          <a:xfrm>
            <a:off x="895912" y="6441952"/>
            <a:ext cx="9940269" cy="25391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noProof="0" dirty="0">
                <a:solidFill>
                  <a:schemeClr val="bg1">
                    <a:lumMod val="65000"/>
                  </a:schemeClr>
                </a:solidFill>
                <a:latin typeface="Verdana" pitchFamily="34" charset="0"/>
              </a:rPr>
              <a:t>Course: </a:t>
            </a:r>
            <a:r>
              <a:rPr lang="en-GB" sz="1050" kern="1200" noProof="0" dirty="0" smtClean="0">
                <a:solidFill>
                  <a:schemeClr val="bg1">
                    <a:lumMod val="65000"/>
                  </a:schemeClr>
                </a:solidFill>
                <a:effectLst/>
                <a:latin typeface="Verdana" panose="020B0604030504040204" pitchFamily="34" charset="0"/>
                <a:ea typeface="Verdana" panose="020B0604030504040204" pitchFamily="34" charset="0"/>
                <a:cs typeface="+mn-cs"/>
              </a:rPr>
              <a:t>Sustainability</a:t>
            </a:r>
            <a:r>
              <a:rPr lang="en-GB" sz="1050" kern="1200" baseline="0" noProof="0" dirty="0" smtClean="0">
                <a:solidFill>
                  <a:schemeClr val="bg1">
                    <a:lumMod val="65000"/>
                  </a:schemeClr>
                </a:solidFill>
                <a:effectLst/>
                <a:latin typeface="Verdana" panose="020B0604030504040204" pitchFamily="34" charset="0"/>
                <a:ea typeface="Verdana" panose="020B0604030504040204" pitchFamily="34" charset="0"/>
                <a:cs typeface="+mn-cs"/>
              </a:rPr>
              <a:t> Communication</a:t>
            </a:r>
            <a:r>
              <a:rPr lang="en-GB" sz="1050" kern="1200" noProof="0" dirty="0" smtClean="0">
                <a:solidFill>
                  <a:schemeClr val="bg1">
                    <a:lumMod val="65000"/>
                  </a:schemeClr>
                </a:solidFill>
                <a:effectLst/>
                <a:latin typeface="Verdana" panose="020B0604030504040204" pitchFamily="34" charset="0"/>
                <a:ea typeface="Verdana" panose="020B0604030504040204" pitchFamily="34" charset="0"/>
                <a:cs typeface="+mn-cs"/>
              </a:rPr>
              <a:t>                                                             </a:t>
            </a:r>
            <a:r>
              <a:rPr lang="en-GB" sz="1050" kern="1200" noProof="0" dirty="0">
                <a:solidFill>
                  <a:schemeClr val="bg1">
                    <a:lumMod val="65000"/>
                  </a:schemeClr>
                </a:solidFill>
                <a:effectLst/>
                <a:latin typeface="Verdana" panose="020B0604030504040204" pitchFamily="34" charset="0"/>
                <a:ea typeface="Verdana" panose="020B0604030504040204" pitchFamily="34" charset="0"/>
                <a:cs typeface="+mn-cs"/>
              </a:rPr>
              <a:t>			</a:t>
            </a:r>
            <a:r>
              <a:rPr lang="en-GB" sz="1050" i="1" noProof="0" dirty="0">
                <a:solidFill>
                  <a:schemeClr val="bg1">
                    <a:lumMod val="65000"/>
                  </a:schemeClr>
                </a:solidFill>
                <a:latin typeface="Verdana" panose="020B0604030504040204" pitchFamily="34" charset="0"/>
                <a:ea typeface="Verdana" panose="020B0604030504040204" pitchFamily="34" charset="0"/>
              </a:rPr>
              <a:t>produced by…</a:t>
            </a:r>
            <a:endParaRPr lang="en-GB" sz="1050" i="1" noProof="0" dirty="0">
              <a:solidFill>
                <a:schemeClr val="bg1">
                  <a:lumMod val="65000"/>
                </a:schemeClr>
              </a:solidFill>
              <a:latin typeface="Verdana" pitchFamily="34" charset="0"/>
            </a:endParaRPr>
          </a:p>
        </p:txBody>
      </p:sp>
      <p:sp>
        <p:nvSpPr>
          <p:cNvPr id="2" name="Textfeld 1"/>
          <p:cNvSpPr txBox="1"/>
          <p:nvPr userDrawn="1"/>
        </p:nvSpPr>
        <p:spPr>
          <a:xfrm>
            <a:off x="927319" y="4509651"/>
            <a:ext cx="8160907" cy="1077218"/>
          </a:xfrm>
          <a:prstGeom prst="rect">
            <a:avLst/>
          </a:prstGeom>
          <a:noFill/>
        </p:spPr>
        <p:txBody>
          <a:bodyPr wrap="square" rtlCol="0">
            <a:spAutoFit/>
          </a:bodyPr>
          <a:lstStyle/>
          <a:p>
            <a:r>
              <a:rPr lang="en-GB" sz="1600" noProof="0" dirty="0"/>
              <a:t>Assoc. Prof. </a:t>
            </a:r>
            <a:r>
              <a:rPr lang="en-GB" sz="1600" noProof="0" dirty="0" err="1"/>
              <a:t>Dr.</a:t>
            </a:r>
            <a:r>
              <a:rPr lang="en-GB" sz="1600" noProof="0" dirty="0"/>
              <a:t> </a:t>
            </a:r>
            <a:r>
              <a:rPr lang="en-GB" sz="1600" noProof="0" dirty="0" err="1"/>
              <a:t>habil</a:t>
            </a:r>
            <a:r>
              <a:rPr lang="en-GB" sz="1600" noProof="0" dirty="0"/>
              <a:t> Franzisca </a:t>
            </a:r>
            <a:r>
              <a:rPr lang="en-GB" sz="1600" noProof="0" dirty="0" err="1"/>
              <a:t>Weder</a:t>
            </a:r>
            <a:endParaRPr lang="en-GB" sz="16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tx1"/>
                </a:solidFill>
                <a:effectLst/>
                <a:latin typeface="+mn-lt"/>
                <a:ea typeface="+mn-ea"/>
                <a:cs typeface="+mn-cs"/>
              </a:rPr>
              <a:t>School of Communication and Arts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tx1"/>
                </a:solidFill>
                <a:effectLst/>
                <a:latin typeface="+mn-lt"/>
                <a:ea typeface="+mn-ea"/>
                <a:cs typeface="+mn-cs"/>
              </a:rPr>
              <a:t>The University of Queensland, Brisbane, Australia</a:t>
            </a:r>
          </a:p>
          <a:p>
            <a:endParaRPr lang="en-GB" sz="1600" noProof="0" dirty="0"/>
          </a:p>
        </p:txBody>
      </p:sp>
      <p:grpSp>
        <p:nvGrpSpPr>
          <p:cNvPr id="4" name="Gruppieren 3"/>
          <p:cNvGrpSpPr/>
          <p:nvPr userDrawn="1"/>
        </p:nvGrpSpPr>
        <p:grpSpPr>
          <a:xfrm>
            <a:off x="10384219" y="5420193"/>
            <a:ext cx="1622556" cy="805735"/>
            <a:chOff x="7610964" y="4365104"/>
            <a:chExt cx="1504950" cy="805735"/>
          </a:xfrm>
        </p:grpSpPr>
        <p:pic>
          <p:nvPicPr>
            <p:cNvPr id="15" name="Grafik 14" descr="logo4c"/>
            <p:cNvPicPr/>
            <p:nvPr userDrawn="1"/>
          </p:nvPicPr>
          <p:blipFill>
            <a:blip r:embed="rId2" cstate="print"/>
            <a:srcRect/>
            <a:stretch>
              <a:fillRect/>
            </a:stretch>
          </p:blipFill>
          <p:spPr bwMode="auto">
            <a:xfrm>
              <a:off x="7610964" y="4365104"/>
              <a:ext cx="1468100" cy="288032"/>
            </a:xfrm>
            <a:prstGeom prst="rect">
              <a:avLst/>
            </a:prstGeom>
            <a:noFill/>
            <a:ln w="9525">
              <a:noFill/>
              <a:miter lim="800000"/>
              <a:headEnd/>
              <a:tailEnd/>
            </a:ln>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10964" y="4785076"/>
              <a:ext cx="150495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Grafik 15"/>
          <p:cNvPicPr>
            <a:picLocks noChangeAspect="1"/>
          </p:cNvPicPr>
          <p:nvPr userDrawn="1"/>
        </p:nvPicPr>
        <p:blipFill>
          <a:blip r:embed="rId4"/>
          <a:stretch>
            <a:fillRect/>
          </a:stretch>
        </p:blipFill>
        <p:spPr>
          <a:xfrm>
            <a:off x="11016660" y="6441300"/>
            <a:ext cx="1056004" cy="372076"/>
          </a:xfrm>
          <a:prstGeom prst="rect">
            <a:avLst/>
          </a:prstGeom>
        </p:spPr>
      </p:pic>
      <p:pic>
        <p:nvPicPr>
          <p:cNvPr id="7" name="Grafik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9336" y="116632"/>
            <a:ext cx="2916070" cy="133325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753195" cy="504056"/>
          </a:xfrm>
          <a:noFill/>
          <a:ln>
            <a:noFill/>
          </a:ln>
        </p:spPr>
        <p:txBody>
          <a:bodyPr anchor="ctr">
            <a:normAutofit/>
          </a:bodyPr>
          <a:lstStyle>
            <a:lvl1pPr algn="ctr">
              <a:defRPr sz="2400"/>
            </a:lvl1pPr>
          </a:lstStyle>
          <a:p>
            <a:r>
              <a:rPr lang="de-DE" dirty="0"/>
              <a:t>Titelmasterformat durch Klicken bearbeiten</a:t>
            </a:r>
          </a:p>
        </p:txBody>
      </p:sp>
      <p:sp>
        <p:nvSpPr>
          <p:cNvPr id="3" name="Inhaltsplatzhalter 2"/>
          <p:cNvSpPr>
            <a:spLocks noGrp="1"/>
          </p:cNvSpPr>
          <p:nvPr>
            <p:ph idx="1"/>
          </p:nvPr>
        </p:nvSpPr>
        <p:spPr>
          <a:xfrm>
            <a:off x="1199456" y="1600201"/>
            <a:ext cx="10753196" cy="4525963"/>
          </a:xfrm>
        </p:spPr>
        <p:txBody>
          <a:bodyPr/>
          <a:lstStyle>
            <a:lvl1pPr>
              <a:defRPr sz="2200"/>
            </a:lvl1pPr>
            <a:lvl2pPr>
              <a:defRPr sz="2000"/>
            </a:lvl2pPr>
            <a:lvl3pPr>
              <a:defRPr sz="1800"/>
            </a:lvl3pPr>
            <a:lvl4pPr>
              <a:defRPr sz="1600"/>
            </a:lvl4pPr>
            <a:lvl5pPr>
              <a:defRPr sz="1400"/>
            </a:lvl5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753195" cy="504056"/>
          </a:xfrm>
        </p:spPr>
        <p:txBody>
          <a:bodyPr/>
          <a:lstStyle/>
          <a:p>
            <a:r>
              <a:rPr lang="de-DE" dirty="0"/>
              <a:t>Titelmasterformat durch Klicken bearbeiten</a:t>
            </a:r>
          </a:p>
        </p:txBody>
      </p:sp>
      <p:sp>
        <p:nvSpPr>
          <p:cNvPr id="3" name="Inhaltsplatzhalter 2"/>
          <p:cNvSpPr>
            <a:spLocks noGrp="1"/>
          </p:cNvSpPr>
          <p:nvPr>
            <p:ph sz="half" idx="1"/>
          </p:nvPr>
        </p:nvSpPr>
        <p:spPr>
          <a:xfrm>
            <a:off x="1199456" y="1600201"/>
            <a:ext cx="51687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Inhaltsplatzhalter 3"/>
          <p:cNvSpPr>
            <a:spLocks noGrp="1"/>
          </p:cNvSpPr>
          <p:nvPr>
            <p:ph sz="half" idx="2"/>
          </p:nvPr>
        </p:nvSpPr>
        <p:spPr>
          <a:xfrm>
            <a:off x="6600056" y="1600201"/>
            <a:ext cx="53561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992544" cy="504056"/>
          </a:xfrm>
        </p:spPr>
        <p:txBody>
          <a:bodyPr/>
          <a:lstStyle/>
          <a:p>
            <a:r>
              <a:rPr lang="de-DE" dirty="0"/>
              <a:t>Titelmasterformat durch Klicken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e-DE"/>
              <a:t>Titelmasterformat durch Klicken bearbeiten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96DFF08F-DC6B-4601-B491-B0F83F6DD2DA}" type="datetimeFigureOut">
              <a:rPr lang="en-US" dirty="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23636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1187844" y="505119"/>
            <a:ext cx="10753195" cy="619625"/>
          </a:xfrm>
          <a:prstGeom prst="rect">
            <a:avLst/>
          </a:prstGeom>
          <a:solidFill>
            <a:srgbClr val="861A59"/>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platzhalter 1"/>
          <p:cNvSpPr>
            <a:spLocks noGrp="1"/>
          </p:cNvSpPr>
          <p:nvPr>
            <p:ph type="title"/>
          </p:nvPr>
        </p:nvSpPr>
        <p:spPr>
          <a:xfrm>
            <a:off x="1223718" y="500753"/>
            <a:ext cx="10728933" cy="504056"/>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1199456" y="1600201"/>
            <a:ext cx="10753196" cy="4525963"/>
          </a:xfrm>
          <a:prstGeom prst="rect">
            <a:avLst/>
          </a:prstGeom>
        </p:spPr>
        <p:txBody>
          <a:bodyPr vert="horz" lIns="91440" tIns="45720" rIns="91440" bIns="45720" rtlCol="0">
            <a:normAutofit/>
          </a:body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Fußzeilenplatzhalter 12"/>
          <p:cNvSpPr txBox="1">
            <a:spLocks/>
          </p:cNvSpPr>
          <p:nvPr userDrawn="1"/>
        </p:nvSpPr>
        <p:spPr>
          <a:xfrm>
            <a:off x="1104800" y="44624"/>
            <a:ext cx="10967864" cy="43204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lumMod val="50000"/>
                  </a:schemeClr>
                </a:solidFill>
                <a:effectLst/>
                <a:latin typeface="+mn-lt"/>
                <a:ea typeface="+mn-ea"/>
                <a:cs typeface="+mn-cs"/>
              </a:rPr>
              <a:t>Sustainability </a:t>
            </a:r>
            <a:r>
              <a:rPr lang="en-GB" sz="1200" kern="1200" dirty="0" smtClean="0">
                <a:solidFill>
                  <a:schemeClr val="bg1">
                    <a:lumMod val="50000"/>
                  </a:schemeClr>
                </a:solidFill>
                <a:effectLst/>
                <a:latin typeface="+mn-lt"/>
                <a:ea typeface="+mn-ea"/>
                <a:cs typeface="+mn-cs"/>
              </a:rPr>
              <a:t>Communication</a:t>
            </a:r>
            <a:endParaRPr lang="en-GB" sz="1200" kern="1200" dirty="0">
              <a:solidFill>
                <a:schemeClr val="bg1">
                  <a:lumMod val="50000"/>
                </a:schemeClr>
              </a:solidFill>
              <a:effectLst/>
              <a:latin typeface="+mn-lt"/>
              <a:ea typeface="+mn-ea"/>
              <a:cs typeface="+mn-cs"/>
            </a:endParaRPr>
          </a:p>
          <a:p>
            <a:r>
              <a:rPr lang="en-GB" sz="1200" kern="1200" dirty="0">
                <a:solidFill>
                  <a:schemeClr val="bg1">
                    <a:lumMod val="50000"/>
                  </a:schemeClr>
                </a:solidFill>
                <a:effectLst/>
                <a:latin typeface="+mn-lt"/>
                <a:ea typeface="Verdana" panose="020B0604030504040204" pitchFamily="34" charset="0"/>
                <a:cs typeface="+mn-cs"/>
              </a:rPr>
              <a:t>SC as field of research </a:t>
            </a:r>
            <a:r>
              <a:rPr kumimoji="0" lang="en-GB" sz="12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mn-cs"/>
              </a:rPr>
              <a:t>• </a:t>
            </a:r>
            <a:r>
              <a:rPr lang="de-DE" sz="1200" dirty="0" err="1" smtClean="0">
                <a:solidFill>
                  <a:schemeClr val="bg1">
                    <a:lumMod val="50000"/>
                  </a:schemeClr>
                </a:solidFill>
                <a:latin typeface="+mn-lt"/>
              </a:rPr>
              <a:t>Lesson</a:t>
            </a:r>
            <a:r>
              <a:rPr lang="de-DE" sz="1200" dirty="0" smtClean="0">
                <a:solidFill>
                  <a:schemeClr val="bg1">
                    <a:lumMod val="50000"/>
                  </a:schemeClr>
                </a:solidFill>
                <a:latin typeface="+mn-lt"/>
              </a:rPr>
              <a:t> 04: Future </a:t>
            </a:r>
            <a:r>
              <a:rPr lang="de-DE" sz="1200" dirty="0" err="1" smtClean="0">
                <a:solidFill>
                  <a:schemeClr val="bg1">
                    <a:lumMod val="50000"/>
                  </a:schemeClr>
                </a:solidFill>
                <a:latin typeface="+mn-lt"/>
              </a:rPr>
              <a:t>Methodologies</a:t>
            </a:r>
            <a:r>
              <a:rPr lang="de-DE" sz="1200" dirty="0" smtClean="0">
                <a:solidFill>
                  <a:schemeClr val="bg1">
                    <a:lumMod val="50000"/>
                  </a:schemeClr>
                </a:solidFill>
                <a:latin typeface="+mn-lt"/>
              </a:rPr>
              <a:t>, Engagement</a:t>
            </a:r>
            <a:endParaRPr lang="de-DE" sz="1200" dirty="0">
              <a:solidFill>
                <a:schemeClr val="bg1">
                  <a:lumMod val="50000"/>
                </a:schemeClr>
              </a:solidFill>
              <a:latin typeface="+mn-lt"/>
            </a:endParaRPr>
          </a:p>
        </p:txBody>
      </p:sp>
      <p:sp>
        <p:nvSpPr>
          <p:cNvPr id="12" name="Rechteck 11"/>
          <p:cNvSpPr/>
          <p:nvPr userDrawn="1"/>
        </p:nvSpPr>
        <p:spPr>
          <a:xfrm>
            <a:off x="11941039" y="476672"/>
            <a:ext cx="250961" cy="648072"/>
          </a:xfrm>
          <a:prstGeom prst="rect">
            <a:avLst/>
          </a:prstGeom>
          <a:solidFill>
            <a:srgbClr val="95843F">
              <a:alpha val="80000"/>
            </a:srgbClr>
          </a:solidFill>
          <a:ln w="3175">
            <a:solidFill>
              <a:srgbClr val="BE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Rechteck 12"/>
          <p:cNvSpPr/>
          <p:nvPr userDrawn="1"/>
        </p:nvSpPr>
        <p:spPr>
          <a:xfrm>
            <a:off x="1091834" y="992769"/>
            <a:ext cx="10849205" cy="144016"/>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6" name="Grafik 5"/>
          <p:cNvPicPr>
            <a:picLocks noChangeAspect="1"/>
          </p:cNvPicPr>
          <p:nvPr userDrawn="1"/>
        </p:nvPicPr>
        <p:blipFill>
          <a:blip r:embed="rId7"/>
          <a:stretch>
            <a:fillRect/>
          </a:stretch>
        </p:blipFill>
        <p:spPr>
          <a:xfrm>
            <a:off x="10896647" y="6309320"/>
            <a:ext cx="1056004" cy="372076"/>
          </a:xfrm>
          <a:prstGeom prst="rect">
            <a:avLst/>
          </a:prstGeom>
        </p:spPr>
      </p:pic>
      <p:pic>
        <p:nvPicPr>
          <p:cNvPr id="8" name="Grafik 7"/>
          <p:cNvPicPr>
            <a:picLocks noChangeAspect="1"/>
          </p:cNvPicPr>
          <p:nvPr userDrawn="1"/>
        </p:nvPicPr>
        <p:blipFill>
          <a:blip r:embed="rId8"/>
          <a:stretch>
            <a:fillRect/>
          </a:stretch>
        </p:blipFill>
        <p:spPr>
          <a:xfrm>
            <a:off x="163902" y="158442"/>
            <a:ext cx="916320" cy="1347038"/>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3" r:id="rId2"/>
    <p:sldLayoutId id="2147483665" r:id="rId3"/>
    <p:sldLayoutId id="2147483667" r:id="rId4"/>
    <p:sldLayoutId id="2147483675" r:id="rId5"/>
  </p:sldLayoutIdLst>
  <p:hf sldNum="0" hdr="0" dt="0"/>
  <p:txStyles>
    <p:titleStyle>
      <a:lvl1pPr marL="0" indent="0" algn="ctr" defTabSz="914400" rtl="0" eaLnBrk="1" latinLnBrk="0" hangingPunct="1">
        <a:spcBef>
          <a:spcPct val="0"/>
        </a:spcBef>
        <a:buNone/>
        <a:defRPr sz="2400" b="0" kern="1200">
          <a:solidFill>
            <a:schemeClr val="bg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imreview.ca/article/60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dium.com/@ashpodel/good-design-is-making-a-misfit-free-ensemble-2ce5fe25bdb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eimaginary.com/resources/using-creative-visual-methods-online-a-workshop"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facebook.com/finaltrashtinatio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0sYv_8O8Ocs" TargetMode="External"/><Relationship Id="rId2" Type="http://schemas.openxmlformats.org/officeDocument/2006/relationships/hyperlink" Target="https://www.youtube.com/watch?v=xjQdKJqf6YI&amp;t=3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sz="quarter"/>
          </p:nvPr>
        </p:nvSpPr>
        <p:spPr/>
        <p:txBody>
          <a:bodyPr/>
          <a:lstStyle/>
          <a:p>
            <a:r>
              <a:rPr lang="de-DE" dirty="0" err="1" smtClean="0"/>
              <a:t>Sustainability</a:t>
            </a:r>
            <a:r>
              <a:rPr lang="de-DE" dirty="0" smtClean="0"/>
              <a:t> </a:t>
            </a:r>
            <a:r>
              <a:rPr lang="de-DE" dirty="0"/>
              <a:t>Communication </a:t>
            </a:r>
            <a:r>
              <a:rPr lang="de-DE" dirty="0" err="1"/>
              <a:t>as</a:t>
            </a:r>
            <a:r>
              <a:rPr lang="de-DE" dirty="0"/>
              <a:t> F</a:t>
            </a:r>
            <a:r>
              <a:rPr lang="de-DE" dirty="0" smtClean="0"/>
              <a:t>ield </a:t>
            </a:r>
            <a:r>
              <a:rPr lang="de-DE" dirty="0"/>
              <a:t>of R</a:t>
            </a:r>
            <a:r>
              <a:rPr lang="de-DE" dirty="0" smtClean="0"/>
              <a:t>esearch</a:t>
            </a:r>
            <a:endParaRPr lang="en-US" dirty="0">
              <a:solidFill>
                <a:schemeClr val="bg1"/>
              </a:solidFill>
            </a:endParaRPr>
          </a:p>
        </p:txBody>
      </p:sp>
      <p:sp>
        <p:nvSpPr>
          <p:cNvPr id="10" name="Untertitel 9"/>
          <p:cNvSpPr>
            <a:spLocks noGrp="1"/>
          </p:cNvSpPr>
          <p:nvPr>
            <p:ph type="subTitle" sz="quarter" idx="1"/>
          </p:nvPr>
        </p:nvSpPr>
        <p:spPr/>
        <p:txBody>
          <a:bodyPr/>
          <a:lstStyle/>
          <a:p>
            <a:r>
              <a:rPr lang="de-DE" dirty="0" err="1" smtClean="0"/>
              <a:t>Lesson</a:t>
            </a:r>
            <a:r>
              <a:rPr lang="de-DE" dirty="0" smtClean="0"/>
              <a:t> </a:t>
            </a:r>
            <a:r>
              <a:rPr lang="de-DE" dirty="0" smtClean="0">
                <a:solidFill>
                  <a:schemeClr val="bg1"/>
                </a:solidFill>
              </a:rPr>
              <a:t>04</a:t>
            </a:r>
            <a:r>
              <a:rPr lang="de-DE" dirty="0">
                <a:solidFill>
                  <a:schemeClr val="bg1"/>
                </a:solidFill>
              </a:rPr>
              <a:t>: Future </a:t>
            </a:r>
            <a:r>
              <a:rPr lang="de-DE" dirty="0" err="1"/>
              <a:t>M</a:t>
            </a:r>
            <a:r>
              <a:rPr lang="de-DE" dirty="0" err="1" smtClean="0">
                <a:solidFill>
                  <a:schemeClr val="bg1"/>
                </a:solidFill>
              </a:rPr>
              <a:t>ethodologies</a:t>
            </a:r>
            <a:r>
              <a:rPr lang="de-DE" dirty="0">
                <a:solidFill>
                  <a:schemeClr val="bg1"/>
                </a:solidFill>
              </a:rPr>
              <a:t>, </a:t>
            </a:r>
            <a:r>
              <a:rPr lang="de-DE" dirty="0"/>
              <a:t>E</a:t>
            </a:r>
            <a:r>
              <a:rPr lang="de-DE" dirty="0" smtClean="0">
                <a:solidFill>
                  <a:schemeClr val="bg1"/>
                </a:solidFill>
              </a:rPr>
              <a:t>ngagement</a:t>
            </a:r>
            <a:endParaRPr lang="de-DE"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18484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C. Examples: Participatory approaches</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p:txBody>
          <a:bodyPr>
            <a:normAutofit fontScale="92500" lnSpcReduction="20000"/>
          </a:bodyPr>
          <a:lstStyle/>
          <a:p>
            <a:pPr marL="0" indent="0">
              <a:buNone/>
            </a:pPr>
            <a:r>
              <a:rPr lang="en-GB" b="1" dirty="0" smtClean="0">
                <a:solidFill>
                  <a:srgbClr val="95843F"/>
                </a:solidFill>
              </a:rPr>
              <a:t>Gathering data with empowerment &amp; participatory approaches</a:t>
            </a:r>
          </a:p>
          <a:p>
            <a:pPr marL="0" indent="0">
              <a:buNone/>
            </a:pPr>
            <a:endParaRPr lang="en-GB" dirty="0" smtClean="0">
              <a:solidFill>
                <a:srgbClr val="95843F"/>
              </a:solidFill>
            </a:endParaRPr>
          </a:p>
          <a:p>
            <a:pPr fontAlgn="base"/>
            <a:r>
              <a:rPr lang="en-GB" dirty="0" smtClean="0"/>
              <a:t>Goal: help people actively shape the conditions of their own life</a:t>
            </a:r>
          </a:p>
          <a:p>
            <a:pPr fontAlgn="base"/>
            <a:r>
              <a:rPr lang="en-GB" dirty="0" smtClean="0"/>
              <a:t>involves developing the competence to recognise non-sustainable activities and then apply knowledge about sustainability to remedy them</a:t>
            </a:r>
          </a:p>
          <a:p>
            <a:pPr fontAlgn="base"/>
            <a:r>
              <a:rPr lang="en-GB" dirty="0" smtClean="0"/>
              <a:t>Core idea: strengthen civil society, promote individual engagement and support political education processes that enable individuals to actively take part in shaping a sustainable society</a:t>
            </a:r>
          </a:p>
          <a:p>
            <a:pPr fontAlgn="base"/>
            <a:r>
              <a:rPr lang="en-GB" dirty="0" smtClean="0"/>
              <a:t>involves the ability to reflect critically on the uncertainties and risks, different types of rationality as well as the consequences of one's own actions, which are an intrinsic part of such an engagement</a:t>
            </a:r>
          </a:p>
          <a:p>
            <a:pPr fontAlgn="base"/>
            <a:r>
              <a:rPr lang="en-GB" dirty="0" smtClean="0"/>
              <a:t>Methods: variety of different communicative planning and participation instruments plays a role here, from future workshops to future conferences as well as round tables and mediation or advocacy planning and E-participation.</a:t>
            </a:r>
          </a:p>
          <a:p>
            <a:pPr marL="0" indent="0" fontAlgn="base">
              <a:buNone/>
            </a:pPr>
            <a:r>
              <a:rPr lang="en-GB" dirty="0" smtClean="0"/>
              <a:t> </a:t>
            </a:r>
          </a:p>
          <a:p>
            <a:pPr marL="0" indent="0">
              <a:buNone/>
            </a:pPr>
            <a:endParaRPr lang="en-GB" dirty="0"/>
          </a:p>
        </p:txBody>
      </p:sp>
    </p:spTree>
    <p:extLst>
      <p:ext uri="{BB962C8B-B14F-4D97-AF65-F5344CB8AC3E}">
        <p14:creationId xmlns:p14="http://schemas.microsoft.com/office/powerpoint/2010/main" val="262444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C. Examples: Design &amp; Scenario thinking</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a:xfrm>
            <a:off x="1194067" y="1340768"/>
            <a:ext cx="10753196" cy="4525963"/>
          </a:xfrm>
        </p:spPr>
        <p:txBody>
          <a:bodyPr/>
          <a:lstStyle/>
          <a:p>
            <a:pPr marL="0" indent="0">
              <a:buNone/>
            </a:pPr>
            <a:r>
              <a:rPr lang="en-AU" b="1" dirty="0">
                <a:solidFill>
                  <a:srgbClr val="95843F"/>
                </a:solidFill>
              </a:rPr>
              <a:t>Design Thinking &amp; Scenario Thinking</a:t>
            </a:r>
          </a:p>
        </p:txBody>
      </p:sp>
      <p:pic>
        <p:nvPicPr>
          <p:cNvPr id="8194" name="Picture 2" descr="Figure 5">
            <a:extLst>
              <a:ext uri="{FF2B5EF4-FFF2-40B4-BE49-F238E27FC236}">
                <a16:creationId xmlns:a16="http://schemas.microsoft.com/office/drawing/2014/main" id="{B632782A-86BE-194E-A301-82A3E99B1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4" y="1772816"/>
            <a:ext cx="6659860" cy="437575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24188C31-54B3-AB41-94C0-CD515C21B29C}"/>
              </a:ext>
            </a:extLst>
          </p:cNvPr>
          <p:cNvSpPr txBox="1"/>
          <p:nvPr/>
        </p:nvSpPr>
        <p:spPr>
          <a:xfrm>
            <a:off x="2351584" y="6309320"/>
            <a:ext cx="8280920" cy="461665"/>
          </a:xfrm>
          <a:prstGeom prst="rect">
            <a:avLst/>
          </a:prstGeom>
          <a:noFill/>
        </p:spPr>
        <p:txBody>
          <a:bodyPr wrap="square" rtlCol="0">
            <a:spAutoFit/>
          </a:bodyPr>
          <a:lstStyle/>
          <a:p>
            <a:r>
              <a:rPr lang="en-AU" sz="1200" dirty="0" smtClean="0"/>
              <a:t>Source: </a:t>
            </a:r>
            <a:r>
              <a:rPr lang="en-AU" sz="1200" dirty="0" err="1" smtClean="0"/>
              <a:t>Almirall</a:t>
            </a:r>
            <a:r>
              <a:rPr lang="en-AU" sz="1200" dirty="0" smtClean="0"/>
              <a:t>, E.; Lee, M.; Wareham, J (2012): Mapping Living Labs in the Landscape of Innovation Methodologies, Technology Innovation Management Review, URL: </a:t>
            </a:r>
            <a:r>
              <a:rPr lang="en-AU" sz="1200" dirty="0" smtClean="0">
                <a:hlinkClick r:id="rId4"/>
              </a:rPr>
              <a:t>https</a:t>
            </a:r>
            <a:r>
              <a:rPr lang="en-AU" sz="1200" dirty="0">
                <a:hlinkClick r:id="rId4"/>
              </a:rPr>
              <a:t>://</a:t>
            </a:r>
            <a:r>
              <a:rPr lang="en-AU" sz="1200" dirty="0" smtClean="0">
                <a:hlinkClick r:id="rId4"/>
              </a:rPr>
              <a:t>timreview.ca/article/603</a:t>
            </a:r>
            <a:r>
              <a:rPr lang="en-AU" sz="1200" dirty="0" smtClean="0"/>
              <a:t> (11.07.2022)</a:t>
            </a:r>
            <a:endParaRPr lang="en-AU" sz="1200" dirty="0"/>
          </a:p>
        </p:txBody>
      </p:sp>
    </p:spTree>
    <p:extLst>
      <p:ext uri="{BB962C8B-B14F-4D97-AF65-F5344CB8AC3E}">
        <p14:creationId xmlns:p14="http://schemas.microsoft.com/office/powerpoint/2010/main" val="59832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C. Examples: Design &amp; Scenario thinking</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a:xfrm>
            <a:off x="1199456" y="1340768"/>
            <a:ext cx="10753196" cy="4525963"/>
          </a:xfrm>
        </p:spPr>
        <p:txBody>
          <a:bodyPr/>
          <a:lstStyle/>
          <a:p>
            <a:pPr marL="0" indent="0">
              <a:buNone/>
            </a:pPr>
            <a:r>
              <a:rPr lang="en-AU" b="1" dirty="0">
                <a:solidFill>
                  <a:srgbClr val="95843F"/>
                </a:solidFill>
              </a:rPr>
              <a:t>Design Thinking &amp; Scenario Thinking</a:t>
            </a:r>
          </a:p>
        </p:txBody>
      </p:sp>
      <p:pic>
        <p:nvPicPr>
          <p:cNvPr id="10242" name="Picture 2" descr="Design thinking: Top 10 innovation methodologies | Design thinking tools, Design  thinking process, Design thinking">
            <a:extLst>
              <a:ext uri="{FF2B5EF4-FFF2-40B4-BE49-F238E27FC236}">
                <a16:creationId xmlns:a16="http://schemas.microsoft.com/office/drawing/2014/main" id="{D02F0DEE-992D-724C-B71D-9E9290744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1988840"/>
            <a:ext cx="6001494" cy="4373558"/>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24188C31-54B3-AB41-94C0-CD515C21B29C}"/>
              </a:ext>
            </a:extLst>
          </p:cNvPr>
          <p:cNvSpPr txBox="1"/>
          <p:nvPr/>
        </p:nvSpPr>
        <p:spPr>
          <a:xfrm>
            <a:off x="1991544" y="5995938"/>
            <a:ext cx="8280920" cy="461665"/>
          </a:xfrm>
          <a:prstGeom prst="rect">
            <a:avLst/>
          </a:prstGeom>
          <a:solidFill>
            <a:schemeClr val="bg1"/>
          </a:solidFill>
        </p:spPr>
        <p:txBody>
          <a:bodyPr wrap="square" rtlCol="0">
            <a:spAutoFit/>
          </a:bodyPr>
          <a:lstStyle/>
          <a:p>
            <a:r>
              <a:rPr lang="en-AU" sz="1200" dirty="0" smtClean="0"/>
              <a:t>Source: Billy Loizou.com, Original graphic by: Ashish </a:t>
            </a:r>
            <a:r>
              <a:rPr lang="en-AU" sz="1200" dirty="0" err="1" smtClean="0"/>
              <a:t>Goel</a:t>
            </a:r>
            <a:r>
              <a:rPr lang="en-AU" sz="1200" dirty="0"/>
              <a:t> </a:t>
            </a:r>
            <a:r>
              <a:rPr lang="en-AU" sz="1200" dirty="0" smtClean="0"/>
              <a:t>URL: </a:t>
            </a:r>
            <a:r>
              <a:rPr lang="en-AU" sz="1200" dirty="0" smtClean="0">
                <a:hlinkClick r:id="rId4"/>
              </a:rPr>
              <a:t>https</a:t>
            </a:r>
            <a:r>
              <a:rPr lang="en-AU" sz="1200" dirty="0">
                <a:hlinkClick r:id="rId4"/>
              </a:rPr>
              <a:t>://medium.com/@</a:t>
            </a:r>
            <a:r>
              <a:rPr lang="en-AU" sz="1200" dirty="0" smtClean="0">
                <a:hlinkClick r:id="rId4"/>
              </a:rPr>
              <a:t>ashpodel/good-design-is-making-a-misfit-free-ensemble-2ce5fe25bdb0</a:t>
            </a:r>
            <a:r>
              <a:rPr lang="en-AU" sz="1200" dirty="0" smtClean="0"/>
              <a:t> (11.07.2022)</a:t>
            </a:r>
            <a:endParaRPr lang="en-AU" sz="1200" dirty="0"/>
          </a:p>
        </p:txBody>
      </p:sp>
    </p:spTree>
    <p:extLst>
      <p:ext uri="{BB962C8B-B14F-4D97-AF65-F5344CB8AC3E}">
        <p14:creationId xmlns:p14="http://schemas.microsoft.com/office/powerpoint/2010/main" val="300444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C. Examples: Creative approaches</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a:xfrm>
            <a:off x="1199456" y="1412776"/>
            <a:ext cx="10753196" cy="4525963"/>
          </a:xfrm>
        </p:spPr>
        <p:txBody>
          <a:bodyPr/>
          <a:lstStyle/>
          <a:p>
            <a:pPr marL="0" indent="0">
              <a:buNone/>
            </a:pPr>
            <a:r>
              <a:rPr lang="en-AU" b="1" dirty="0">
                <a:solidFill>
                  <a:srgbClr val="95843F"/>
                </a:solidFill>
              </a:rPr>
              <a:t>Creative approaches</a:t>
            </a:r>
          </a:p>
        </p:txBody>
      </p:sp>
      <p:pic>
        <p:nvPicPr>
          <p:cNvPr id="14338" name="Picture 2">
            <a:extLst>
              <a:ext uri="{FF2B5EF4-FFF2-40B4-BE49-F238E27FC236}">
                <a16:creationId xmlns:a16="http://schemas.microsoft.com/office/drawing/2014/main" id="{259BAE29-9EC0-0E43-A343-EDAC4599E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1988840"/>
            <a:ext cx="6099993" cy="373839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04876CB9-7AFD-1442-8625-EA26983194FA}"/>
              </a:ext>
            </a:extLst>
          </p:cNvPr>
          <p:cNvSpPr txBox="1"/>
          <p:nvPr/>
        </p:nvSpPr>
        <p:spPr>
          <a:xfrm>
            <a:off x="2279576" y="5942120"/>
            <a:ext cx="8319097" cy="461665"/>
          </a:xfrm>
          <a:prstGeom prst="rect">
            <a:avLst/>
          </a:prstGeom>
          <a:noFill/>
        </p:spPr>
        <p:txBody>
          <a:bodyPr wrap="square" rtlCol="0">
            <a:spAutoFit/>
          </a:bodyPr>
          <a:lstStyle/>
          <a:p>
            <a:r>
              <a:rPr lang="en-AU" sz="1200" dirty="0"/>
              <a:t>Source</a:t>
            </a:r>
            <a:r>
              <a:rPr lang="en-AU" sz="1200" dirty="0" smtClean="0"/>
              <a:t>: Re Imaginary. Cultivating </a:t>
            </a:r>
            <a:r>
              <a:rPr lang="en-AU" sz="1200" dirty="0" err="1" smtClean="0"/>
              <a:t>Cuktures</a:t>
            </a:r>
            <a:r>
              <a:rPr lang="en-AU" sz="1200" dirty="0" smtClean="0"/>
              <a:t> of Sustainability: Using </a:t>
            </a:r>
            <a:r>
              <a:rPr lang="en-AU" sz="1200" dirty="0" err="1" smtClean="0"/>
              <a:t>Creatrive</a:t>
            </a:r>
            <a:r>
              <a:rPr lang="en-AU" sz="1200" dirty="0" smtClean="0"/>
              <a:t> and Visual </a:t>
            </a:r>
            <a:r>
              <a:rPr lang="en-AU" sz="1200" dirty="0" err="1" smtClean="0"/>
              <a:t>Methonds</a:t>
            </a:r>
            <a:r>
              <a:rPr lang="en-AU" sz="1200" dirty="0" smtClean="0"/>
              <a:t> online – a Workshop contributed by Angela </a:t>
            </a:r>
            <a:r>
              <a:rPr lang="en-AU" sz="1200" dirty="0" err="1" smtClean="0"/>
              <a:t>Moriggi</a:t>
            </a:r>
            <a:r>
              <a:rPr lang="en-AU" sz="1200" dirty="0" smtClean="0"/>
              <a:t>, URL:  </a:t>
            </a:r>
            <a:r>
              <a:rPr lang="en-AU" sz="1200" dirty="0">
                <a:hlinkClick r:id="rId3"/>
              </a:rPr>
              <a:t>https://</a:t>
            </a:r>
            <a:r>
              <a:rPr lang="en-AU" sz="1200" dirty="0" smtClean="0">
                <a:hlinkClick r:id="rId3"/>
              </a:rPr>
              <a:t>www.reimaginary.com/resources/using-creative-visual-methods-online-a-workshop</a:t>
            </a:r>
            <a:r>
              <a:rPr lang="en-AU" sz="1200" dirty="0" smtClean="0"/>
              <a:t> (11.07.2022)</a:t>
            </a:r>
            <a:endParaRPr lang="en-AU" sz="1200" dirty="0"/>
          </a:p>
        </p:txBody>
      </p:sp>
    </p:spTree>
    <p:extLst>
      <p:ext uri="{BB962C8B-B14F-4D97-AF65-F5344CB8AC3E}">
        <p14:creationId xmlns:p14="http://schemas.microsoft.com/office/powerpoint/2010/main" val="334140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C. Examples: Creative approaches</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p:txBody>
          <a:bodyPr/>
          <a:lstStyle/>
          <a:p>
            <a:pPr marL="0" indent="0">
              <a:buNone/>
            </a:pPr>
            <a:r>
              <a:rPr lang="en-AU" b="1" dirty="0">
                <a:solidFill>
                  <a:srgbClr val="95843F"/>
                </a:solidFill>
              </a:rPr>
              <a:t>Creative approaches</a:t>
            </a:r>
          </a:p>
        </p:txBody>
      </p:sp>
      <p:pic>
        <p:nvPicPr>
          <p:cNvPr id="20482" name="Picture 2">
            <a:extLst>
              <a:ext uri="{FF2B5EF4-FFF2-40B4-BE49-F238E27FC236}">
                <a16:creationId xmlns:a16="http://schemas.microsoft.com/office/drawing/2014/main" id="{18E3A42E-571E-1E43-AA70-B9FF02DD6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115" y="2204864"/>
            <a:ext cx="6861885" cy="349795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04876CB9-7AFD-1442-8625-EA26983194FA}"/>
              </a:ext>
            </a:extLst>
          </p:cNvPr>
          <p:cNvSpPr txBox="1"/>
          <p:nvPr/>
        </p:nvSpPr>
        <p:spPr>
          <a:xfrm>
            <a:off x="2279576" y="5942120"/>
            <a:ext cx="8319097" cy="461665"/>
          </a:xfrm>
          <a:prstGeom prst="rect">
            <a:avLst/>
          </a:prstGeom>
          <a:noFill/>
        </p:spPr>
        <p:txBody>
          <a:bodyPr wrap="square" rtlCol="0">
            <a:spAutoFit/>
          </a:bodyPr>
          <a:lstStyle/>
          <a:p>
            <a:r>
              <a:rPr lang="en-AU" sz="1200" dirty="0"/>
              <a:t>Source</a:t>
            </a:r>
            <a:r>
              <a:rPr lang="en-AU" sz="1200" dirty="0" smtClean="0"/>
              <a:t>: Re Imaginary. Cultivating Cultures of Sustainability: Theory U: 5 phases in the workshop structure, URL:  </a:t>
            </a:r>
            <a:r>
              <a:rPr lang="en-AU" sz="1200" dirty="0"/>
              <a:t>https://www.reimaginary.com/resources/theory-u (</a:t>
            </a:r>
            <a:r>
              <a:rPr lang="en-AU" sz="1200" dirty="0" smtClean="0"/>
              <a:t>11.07.2022)</a:t>
            </a:r>
            <a:endParaRPr lang="en-AU" sz="1200" dirty="0"/>
          </a:p>
        </p:txBody>
      </p:sp>
    </p:spTree>
    <p:extLst>
      <p:ext uri="{BB962C8B-B14F-4D97-AF65-F5344CB8AC3E}">
        <p14:creationId xmlns:p14="http://schemas.microsoft.com/office/powerpoint/2010/main" val="294102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C. Examples: Creative approaches</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a:xfrm>
            <a:off x="1179617" y="1408331"/>
            <a:ext cx="10753196" cy="4525963"/>
          </a:xfrm>
        </p:spPr>
        <p:txBody>
          <a:bodyPr/>
          <a:lstStyle/>
          <a:p>
            <a:pPr marL="0" indent="0">
              <a:buNone/>
            </a:pPr>
            <a:r>
              <a:rPr lang="en-AU" b="1" dirty="0">
                <a:solidFill>
                  <a:srgbClr val="95843F"/>
                </a:solidFill>
              </a:rPr>
              <a:t>Creative approaches</a:t>
            </a:r>
          </a:p>
        </p:txBody>
      </p:sp>
      <p:pic>
        <p:nvPicPr>
          <p:cNvPr id="16386" name="Picture 2" descr="Past predictions - Museums Victoria">
            <a:extLst>
              <a:ext uri="{FF2B5EF4-FFF2-40B4-BE49-F238E27FC236}">
                <a16:creationId xmlns:a16="http://schemas.microsoft.com/office/drawing/2014/main" id="{368F2ECD-8036-2540-93AD-7F1FA8321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222" y="1772816"/>
            <a:ext cx="7560840" cy="4816453"/>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13CC9D8C-29DF-FE4F-A779-C51AC8426864}"/>
              </a:ext>
            </a:extLst>
          </p:cNvPr>
          <p:cNvSpPr txBox="1"/>
          <p:nvPr/>
        </p:nvSpPr>
        <p:spPr>
          <a:xfrm rot="16200000">
            <a:off x="-165924" y="4887821"/>
            <a:ext cx="2710015" cy="276999"/>
          </a:xfrm>
          <a:prstGeom prst="rect">
            <a:avLst/>
          </a:prstGeom>
          <a:noFill/>
        </p:spPr>
        <p:txBody>
          <a:bodyPr wrap="square" rtlCol="0">
            <a:spAutoFit/>
          </a:bodyPr>
          <a:lstStyle/>
          <a:p>
            <a:r>
              <a:rPr lang="en-AU" sz="1200" dirty="0"/>
              <a:t>Source: Victoria Museum 1/2022</a:t>
            </a:r>
          </a:p>
        </p:txBody>
      </p:sp>
    </p:spTree>
    <p:extLst>
      <p:ext uri="{BB962C8B-B14F-4D97-AF65-F5344CB8AC3E}">
        <p14:creationId xmlns:p14="http://schemas.microsoft.com/office/powerpoint/2010/main" val="2045175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C. Examples: Creative approaches</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p:txBody>
          <a:bodyPr/>
          <a:lstStyle/>
          <a:p>
            <a:pPr marL="0" indent="0">
              <a:buNone/>
            </a:pPr>
            <a:r>
              <a:rPr lang="en-AU" b="1" dirty="0">
                <a:solidFill>
                  <a:srgbClr val="95843F"/>
                </a:solidFill>
              </a:rPr>
              <a:t>Creative approaches</a:t>
            </a:r>
          </a:p>
        </p:txBody>
      </p:sp>
      <p:sp>
        <p:nvSpPr>
          <p:cNvPr id="6" name="Textfeld 5">
            <a:extLst>
              <a:ext uri="{FF2B5EF4-FFF2-40B4-BE49-F238E27FC236}">
                <a16:creationId xmlns:a16="http://schemas.microsoft.com/office/drawing/2014/main" id="{E6CAEA16-7364-C543-823C-5EF6615C59CB}"/>
              </a:ext>
            </a:extLst>
          </p:cNvPr>
          <p:cNvSpPr txBox="1"/>
          <p:nvPr/>
        </p:nvSpPr>
        <p:spPr>
          <a:xfrm rot="16200000">
            <a:off x="-222043" y="4959829"/>
            <a:ext cx="2710015" cy="276999"/>
          </a:xfrm>
          <a:prstGeom prst="rect">
            <a:avLst/>
          </a:prstGeom>
          <a:noFill/>
        </p:spPr>
        <p:txBody>
          <a:bodyPr wrap="square" rtlCol="0">
            <a:spAutoFit/>
          </a:bodyPr>
          <a:lstStyle/>
          <a:p>
            <a:r>
              <a:rPr lang="en-AU" sz="1200" dirty="0" smtClean="0"/>
              <a:t>Source: private</a:t>
            </a:r>
            <a:endParaRPr lang="en-AU" sz="1200" dirty="0"/>
          </a:p>
        </p:txBody>
      </p:sp>
      <p:sp>
        <p:nvSpPr>
          <p:cNvPr id="4" name="Textfeld 3">
            <a:extLst>
              <a:ext uri="{FF2B5EF4-FFF2-40B4-BE49-F238E27FC236}">
                <a16:creationId xmlns:a16="http://schemas.microsoft.com/office/drawing/2014/main" id="{B84109C8-7B60-0742-A5DB-1B07D2FE6DA2}"/>
              </a:ext>
            </a:extLst>
          </p:cNvPr>
          <p:cNvSpPr txBox="1"/>
          <p:nvPr/>
        </p:nvSpPr>
        <p:spPr>
          <a:xfrm>
            <a:off x="8328248" y="2293521"/>
            <a:ext cx="2232248" cy="3139321"/>
          </a:xfrm>
          <a:prstGeom prst="rect">
            <a:avLst/>
          </a:prstGeom>
          <a:noFill/>
        </p:spPr>
        <p:txBody>
          <a:bodyPr wrap="square" rtlCol="0">
            <a:spAutoFit/>
          </a:bodyPr>
          <a:lstStyle/>
          <a:p>
            <a:r>
              <a:rPr lang="en-GB" dirty="0" smtClean="0"/>
              <a:t>We give the world meaning through the stories we tell, thus the ability to craft a narrative that invites empathy and facilitates ‘seeing with fresh eyes’ can be a powerful tool for supporting transformation.</a:t>
            </a:r>
            <a:endParaRPr lang="en-GB"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472" y="2060848"/>
            <a:ext cx="5916149" cy="4437112"/>
          </a:xfrm>
          <a:prstGeom prst="rect">
            <a:avLst/>
          </a:prstGeom>
        </p:spPr>
      </p:pic>
    </p:spTree>
    <p:extLst>
      <p:ext uri="{BB962C8B-B14F-4D97-AF65-F5344CB8AC3E}">
        <p14:creationId xmlns:p14="http://schemas.microsoft.com/office/powerpoint/2010/main" val="1562894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C. Examples: Creative approaches</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p:txBody>
          <a:bodyPr/>
          <a:lstStyle/>
          <a:p>
            <a:pPr marL="0" indent="0">
              <a:buNone/>
            </a:pPr>
            <a:r>
              <a:rPr lang="en-AU" b="1" dirty="0">
                <a:solidFill>
                  <a:srgbClr val="95843F"/>
                </a:solidFill>
              </a:rPr>
              <a:t>Creative approaches</a:t>
            </a:r>
          </a:p>
        </p:txBody>
      </p:sp>
      <p:sp>
        <p:nvSpPr>
          <p:cNvPr id="6" name="Textfeld 5">
            <a:extLst>
              <a:ext uri="{FF2B5EF4-FFF2-40B4-BE49-F238E27FC236}">
                <a16:creationId xmlns:a16="http://schemas.microsoft.com/office/drawing/2014/main" id="{E6CAEA16-7364-C543-823C-5EF6615C59CB}"/>
              </a:ext>
            </a:extLst>
          </p:cNvPr>
          <p:cNvSpPr txBox="1"/>
          <p:nvPr/>
        </p:nvSpPr>
        <p:spPr>
          <a:xfrm>
            <a:off x="5320969" y="5852086"/>
            <a:ext cx="3410762" cy="276999"/>
          </a:xfrm>
          <a:prstGeom prst="rect">
            <a:avLst/>
          </a:prstGeom>
          <a:noFill/>
        </p:spPr>
        <p:txBody>
          <a:bodyPr wrap="square" rtlCol="0">
            <a:spAutoFit/>
          </a:bodyPr>
          <a:lstStyle/>
          <a:p>
            <a:r>
              <a:rPr lang="en-AU" sz="1200" dirty="0"/>
              <a:t>Source: </a:t>
            </a:r>
            <a:r>
              <a:rPr lang="en-AU" sz="1200" dirty="0" smtClean="0"/>
              <a:t>private</a:t>
            </a:r>
            <a:endParaRPr lang="en-AU" sz="1200" dirty="0"/>
          </a:p>
        </p:txBody>
      </p:sp>
      <p:sp>
        <p:nvSpPr>
          <p:cNvPr id="5" name="Textfeld 4">
            <a:extLst>
              <a:ext uri="{FF2B5EF4-FFF2-40B4-BE49-F238E27FC236}">
                <a16:creationId xmlns:a16="http://schemas.microsoft.com/office/drawing/2014/main" id="{A93A6806-61B1-C44A-B878-D07CC0028383}"/>
              </a:ext>
            </a:extLst>
          </p:cNvPr>
          <p:cNvSpPr txBox="1"/>
          <p:nvPr/>
        </p:nvSpPr>
        <p:spPr>
          <a:xfrm>
            <a:off x="1304559" y="2276872"/>
            <a:ext cx="3816424" cy="646331"/>
          </a:xfrm>
          <a:prstGeom prst="rect">
            <a:avLst/>
          </a:prstGeom>
          <a:noFill/>
        </p:spPr>
        <p:txBody>
          <a:bodyPr wrap="square" rtlCol="0">
            <a:spAutoFit/>
          </a:bodyPr>
          <a:lstStyle/>
          <a:p>
            <a:r>
              <a:rPr lang="de-AT" dirty="0"/>
              <a:t>Stories </a:t>
            </a:r>
            <a:r>
              <a:rPr lang="de-AT" dirty="0" err="1"/>
              <a:t>We</a:t>
            </a:r>
            <a:r>
              <a:rPr lang="de-AT" dirty="0"/>
              <a:t> Live </a:t>
            </a:r>
            <a:r>
              <a:rPr lang="de-AT" dirty="0" err="1"/>
              <a:t>By</a:t>
            </a:r>
            <a:r>
              <a:rPr lang="de-AT" dirty="0"/>
              <a:t> – Eco </a:t>
            </a:r>
            <a:r>
              <a:rPr lang="de-AT" dirty="0" err="1"/>
              <a:t>linguistics</a:t>
            </a:r>
            <a:endParaRPr lang="de-AT" dirty="0"/>
          </a:p>
          <a:p>
            <a:endParaRPr lang="de-AT"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969" y="1871356"/>
            <a:ext cx="5311535" cy="3983651"/>
          </a:xfrm>
          <a:prstGeom prst="rect">
            <a:avLst/>
          </a:prstGeom>
        </p:spPr>
      </p:pic>
    </p:spTree>
    <p:extLst>
      <p:ext uri="{BB962C8B-B14F-4D97-AF65-F5344CB8AC3E}">
        <p14:creationId xmlns:p14="http://schemas.microsoft.com/office/powerpoint/2010/main" val="2023348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C. Examples: Creative approaches</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a:xfrm>
            <a:off x="1199456" y="1340768"/>
            <a:ext cx="10753196" cy="4525963"/>
          </a:xfrm>
        </p:spPr>
        <p:txBody>
          <a:bodyPr/>
          <a:lstStyle/>
          <a:p>
            <a:pPr marL="0" indent="0">
              <a:buNone/>
            </a:pPr>
            <a:r>
              <a:rPr lang="en-AU" b="1" dirty="0">
                <a:solidFill>
                  <a:srgbClr val="95843F"/>
                </a:solidFill>
              </a:rPr>
              <a:t>Creative approaches</a:t>
            </a:r>
          </a:p>
        </p:txBody>
      </p:sp>
      <p:sp>
        <p:nvSpPr>
          <p:cNvPr id="6" name="Textfeld 5">
            <a:extLst>
              <a:ext uri="{FF2B5EF4-FFF2-40B4-BE49-F238E27FC236}">
                <a16:creationId xmlns:a16="http://schemas.microsoft.com/office/drawing/2014/main" id="{E6CAEA16-7364-C543-823C-5EF6615C59CB}"/>
              </a:ext>
            </a:extLst>
          </p:cNvPr>
          <p:cNvSpPr txBox="1"/>
          <p:nvPr/>
        </p:nvSpPr>
        <p:spPr>
          <a:xfrm rot="16200000">
            <a:off x="-328961" y="4165328"/>
            <a:ext cx="3333833" cy="276999"/>
          </a:xfrm>
          <a:prstGeom prst="rect">
            <a:avLst/>
          </a:prstGeom>
          <a:noFill/>
        </p:spPr>
        <p:txBody>
          <a:bodyPr wrap="square" rtlCol="0">
            <a:spAutoFit/>
          </a:bodyPr>
          <a:lstStyle/>
          <a:p>
            <a:r>
              <a:rPr lang="en-AU" sz="1200" dirty="0"/>
              <a:t>Source: </a:t>
            </a:r>
            <a:r>
              <a:rPr lang="en-AU" sz="1200" dirty="0" smtClean="0"/>
              <a:t>Photo by Patrick Perkins on </a:t>
            </a:r>
            <a:r>
              <a:rPr lang="en-AU" sz="1200" dirty="0" err="1" smtClean="0"/>
              <a:t>Unsplash</a:t>
            </a:r>
            <a:endParaRPr lang="en-AU" sz="1200" dirty="0"/>
          </a:p>
        </p:txBody>
      </p:sp>
      <p:pic>
        <p:nvPicPr>
          <p:cNvPr id="5" name="Grafik 4"/>
          <p:cNvPicPr>
            <a:picLocks noChangeAspect="1"/>
          </p:cNvPicPr>
          <p:nvPr/>
        </p:nvPicPr>
        <p:blipFill>
          <a:blip r:embed="rId3"/>
          <a:stretch>
            <a:fillRect/>
          </a:stretch>
        </p:blipFill>
        <p:spPr>
          <a:xfrm>
            <a:off x="1559496" y="1916832"/>
            <a:ext cx="6080870" cy="4053913"/>
          </a:xfrm>
          <a:prstGeom prst="rect">
            <a:avLst/>
          </a:prstGeom>
        </p:spPr>
      </p:pic>
    </p:spTree>
    <p:extLst>
      <p:ext uri="{BB962C8B-B14F-4D97-AF65-F5344CB8AC3E}">
        <p14:creationId xmlns:p14="http://schemas.microsoft.com/office/powerpoint/2010/main" val="3041100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C. Examples: Creative approaches</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p:txBody>
          <a:bodyPr/>
          <a:lstStyle/>
          <a:p>
            <a:pPr marL="0" indent="0">
              <a:buNone/>
            </a:pPr>
            <a:r>
              <a:rPr lang="en-AU" b="1" dirty="0">
                <a:solidFill>
                  <a:srgbClr val="95843F"/>
                </a:solidFill>
              </a:rPr>
              <a:t>Creative approaches</a:t>
            </a:r>
          </a:p>
          <a:p>
            <a:pPr marL="0" indent="0">
              <a:buNone/>
            </a:pPr>
            <a:r>
              <a:rPr lang="en-AU" dirty="0" smtClean="0"/>
              <a:t>Gamification</a:t>
            </a:r>
          </a:p>
          <a:p>
            <a:pPr marL="0" indent="0">
              <a:buNone/>
            </a:pPr>
            <a:endParaRPr lang="en-AU" dirty="0"/>
          </a:p>
          <a:p>
            <a:r>
              <a:rPr lang="en-AU" dirty="0" err="1" smtClean="0"/>
              <a:t>Kahoot</a:t>
            </a:r>
            <a:r>
              <a:rPr lang="en-AU" dirty="0" smtClean="0"/>
              <a:t>! (kahoot.com)</a:t>
            </a:r>
          </a:p>
          <a:p>
            <a:r>
              <a:rPr lang="en-AU" dirty="0"/>
              <a:t>ECO (https://play.eco</a:t>
            </a:r>
            <a:r>
              <a:rPr lang="en-AU" dirty="0" smtClean="0"/>
              <a:t>/)</a:t>
            </a:r>
            <a:endParaRPr lang="en-AU" dirty="0"/>
          </a:p>
          <a:p>
            <a:pPr marL="0" indent="0">
              <a:buNone/>
            </a:pPr>
            <a:endParaRPr lang="en-AU" dirty="0"/>
          </a:p>
        </p:txBody>
      </p:sp>
    </p:spTree>
    <p:extLst>
      <p:ext uri="{BB962C8B-B14F-4D97-AF65-F5344CB8AC3E}">
        <p14:creationId xmlns:p14="http://schemas.microsoft.com/office/powerpoint/2010/main" val="298196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4C3BC-4BD7-E546-8F2B-CBFA0A338929}"/>
              </a:ext>
            </a:extLst>
          </p:cNvPr>
          <p:cNvSpPr>
            <a:spLocks noGrp="1"/>
          </p:cNvSpPr>
          <p:nvPr>
            <p:ph type="title"/>
          </p:nvPr>
        </p:nvSpPr>
        <p:spPr/>
        <p:txBody>
          <a:bodyPr/>
          <a:lstStyle/>
          <a:p>
            <a:r>
              <a:rPr lang="en-AU" dirty="0"/>
              <a:t>Overview</a:t>
            </a:r>
          </a:p>
        </p:txBody>
      </p:sp>
      <p:graphicFrame>
        <p:nvGraphicFramePr>
          <p:cNvPr id="7" name="Diagramm 6">
            <a:extLst>
              <a:ext uri="{FF2B5EF4-FFF2-40B4-BE49-F238E27FC236}">
                <a16:creationId xmlns:a16="http://schemas.microsoft.com/office/drawing/2014/main" id="{2FC0928C-5125-184E-959F-B98E655D0485}"/>
              </a:ext>
            </a:extLst>
          </p:cNvPr>
          <p:cNvGraphicFramePr/>
          <p:nvPr/>
        </p:nvGraphicFramePr>
        <p:xfrm>
          <a:off x="911424" y="1268760"/>
          <a:ext cx="950505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feil nach rechts 7">
            <a:extLst>
              <a:ext uri="{FF2B5EF4-FFF2-40B4-BE49-F238E27FC236}">
                <a16:creationId xmlns:a16="http://schemas.microsoft.com/office/drawing/2014/main" id="{75DB4543-9BC9-D54A-8D68-3A7DFAF4669A}"/>
              </a:ext>
            </a:extLst>
          </p:cNvPr>
          <p:cNvSpPr/>
          <p:nvPr/>
        </p:nvSpPr>
        <p:spPr>
          <a:xfrm rot="10800000">
            <a:off x="7032104" y="2204864"/>
            <a:ext cx="1080120" cy="576064"/>
          </a:xfrm>
          <a:prstGeom prst="rightArrow">
            <a:avLst/>
          </a:prstGeom>
          <a:solidFill>
            <a:srgbClr val="95843F"/>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feil nach rechts 4">
            <a:extLst>
              <a:ext uri="{FF2B5EF4-FFF2-40B4-BE49-F238E27FC236}">
                <a16:creationId xmlns:a16="http://schemas.microsoft.com/office/drawing/2014/main" id="{F59D97DD-4112-9F4F-88A6-4D5684284C97}"/>
              </a:ext>
            </a:extLst>
          </p:cNvPr>
          <p:cNvSpPr/>
          <p:nvPr/>
        </p:nvSpPr>
        <p:spPr>
          <a:xfrm>
            <a:off x="2279576" y="4077072"/>
            <a:ext cx="1080120" cy="576064"/>
          </a:xfrm>
          <a:prstGeom prst="rightArrow">
            <a:avLst/>
          </a:prstGeom>
          <a:solidFill>
            <a:srgbClr val="95843F"/>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Pfeil nach rechts 5">
            <a:extLst>
              <a:ext uri="{FF2B5EF4-FFF2-40B4-BE49-F238E27FC236}">
                <a16:creationId xmlns:a16="http://schemas.microsoft.com/office/drawing/2014/main" id="{00063B6B-57A2-784F-BF7D-087270B3B22B}"/>
              </a:ext>
            </a:extLst>
          </p:cNvPr>
          <p:cNvSpPr/>
          <p:nvPr/>
        </p:nvSpPr>
        <p:spPr>
          <a:xfrm rot="10800000">
            <a:off x="9048328" y="4869160"/>
            <a:ext cx="1080120" cy="576064"/>
          </a:xfrm>
          <a:prstGeom prst="rightArrow">
            <a:avLst/>
          </a:prstGeom>
          <a:solidFill>
            <a:srgbClr val="95843F"/>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feil nach rechts 8">
            <a:extLst>
              <a:ext uri="{FF2B5EF4-FFF2-40B4-BE49-F238E27FC236}">
                <a16:creationId xmlns:a16="http://schemas.microsoft.com/office/drawing/2014/main" id="{3EFF5E32-B527-044C-A059-4D0C1FCD2CA5}"/>
              </a:ext>
            </a:extLst>
          </p:cNvPr>
          <p:cNvSpPr/>
          <p:nvPr/>
        </p:nvSpPr>
        <p:spPr>
          <a:xfrm rot="5400000">
            <a:off x="4151784" y="5572949"/>
            <a:ext cx="1080120" cy="576064"/>
          </a:xfrm>
          <a:prstGeom prst="rightArrow">
            <a:avLst/>
          </a:prstGeom>
          <a:solidFill>
            <a:srgbClr val="95843F"/>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53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C. Examples: Creative approaches</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p:txBody>
          <a:bodyPr/>
          <a:lstStyle/>
          <a:p>
            <a:pPr marL="0" indent="0">
              <a:buNone/>
            </a:pPr>
            <a:r>
              <a:rPr lang="en-AU" b="1" dirty="0">
                <a:solidFill>
                  <a:srgbClr val="95843F"/>
                </a:solidFill>
              </a:rPr>
              <a:t>Creative approaches</a:t>
            </a:r>
          </a:p>
          <a:p>
            <a:pPr marL="0" indent="0">
              <a:buNone/>
            </a:pPr>
            <a:r>
              <a:rPr lang="en-AU" dirty="0"/>
              <a:t>Gamification</a:t>
            </a:r>
          </a:p>
        </p:txBody>
      </p:sp>
      <p:pic>
        <p:nvPicPr>
          <p:cNvPr id="11268" name="Picture 4" descr="Gamification | SpringerLink">
            <a:extLst>
              <a:ext uri="{FF2B5EF4-FFF2-40B4-BE49-F238E27FC236}">
                <a16:creationId xmlns:a16="http://schemas.microsoft.com/office/drawing/2014/main" id="{37ADA434-00DB-304A-8C87-69BDAF3F5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808" y="1921219"/>
            <a:ext cx="5161384" cy="446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758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C. Examples: Critical pedagogy</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p:txBody>
          <a:bodyPr>
            <a:normAutofit/>
          </a:bodyPr>
          <a:lstStyle/>
          <a:p>
            <a:pPr marL="0" indent="0">
              <a:buNone/>
            </a:pPr>
            <a:r>
              <a:rPr lang="en-GB" b="1" dirty="0" smtClean="0">
                <a:solidFill>
                  <a:srgbClr val="95843F"/>
                </a:solidFill>
              </a:rPr>
              <a:t>Critical pedagogy</a:t>
            </a:r>
          </a:p>
          <a:p>
            <a:pPr fontAlgn="base"/>
            <a:r>
              <a:rPr lang="en-GB" dirty="0" smtClean="0"/>
              <a:t>Goal: assisting learners to acquire the basic knowledge and competencies needed to actively shape a sustainable future for life and work as well as enabling them to participate and empowering them to take action. </a:t>
            </a:r>
          </a:p>
          <a:p>
            <a:pPr fontAlgn="base"/>
            <a:r>
              <a:rPr lang="en-GB" dirty="0" smtClean="0"/>
              <a:t>„Education for sustainable development“ (ESD): helps to create the conditions for self determined and autonomous action and not just to train changes in behaviour. </a:t>
            </a:r>
          </a:p>
          <a:p>
            <a:pPr fontAlgn="base"/>
            <a:r>
              <a:rPr lang="en-GB" dirty="0" smtClean="0"/>
              <a:t>Core idea: developing and enhancing the creative potential in the individual, his competencies in communication and cooperative work as well as problem solving and taking action. </a:t>
            </a:r>
          </a:p>
          <a:p>
            <a:pPr fontAlgn="base"/>
            <a:r>
              <a:rPr lang="en-GB" dirty="0" smtClean="0"/>
              <a:t>Examples for methods (in the formal &amp; informal education sector):</a:t>
            </a:r>
            <a:endParaRPr lang="en-GB" dirty="0"/>
          </a:p>
        </p:txBody>
      </p:sp>
    </p:spTree>
    <p:extLst>
      <p:ext uri="{BB962C8B-B14F-4D97-AF65-F5344CB8AC3E}">
        <p14:creationId xmlns:p14="http://schemas.microsoft.com/office/powerpoint/2010/main" val="2711807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C. Examples: Critical pedagogy</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p:txBody>
          <a:bodyPr>
            <a:normAutofit/>
          </a:bodyPr>
          <a:lstStyle/>
          <a:p>
            <a:pPr marL="0" indent="0">
              <a:buNone/>
            </a:pPr>
            <a:r>
              <a:rPr lang="en-AU" b="1" dirty="0">
                <a:solidFill>
                  <a:srgbClr val="95843F"/>
                </a:solidFill>
              </a:rPr>
              <a:t>Critical pedagogy</a:t>
            </a:r>
          </a:p>
          <a:p>
            <a:pPr fontAlgn="base"/>
            <a:r>
              <a:rPr lang="de-AT" dirty="0" err="1"/>
              <a:t>Example</a:t>
            </a:r>
            <a:r>
              <a:rPr lang="de-AT" dirty="0"/>
              <a:t>: Eco-</a:t>
            </a:r>
            <a:r>
              <a:rPr lang="de-AT" dirty="0" err="1"/>
              <a:t>culture</a:t>
            </a:r>
            <a:r>
              <a:rPr lang="de-AT" dirty="0"/>
              <a:t> </a:t>
            </a:r>
            <a:r>
              <a:rPr lang="de-AT" dirty="0" err="1"/>
              <a:t>jamming</a:t>
            </a:r>
            <a:r>
              <a:rPr lang="de-AT" dirty="0"/>
              <a:t>: </a:t>
            </a:r>
            <a:r>
              <a:rPr lang="en-AU" dirty="0"/>
              <a:t>Eco-culture jamming as art-based intervention </a:t>
            </a:r>
            <a:r>
              <a:rPr lang="en-AU" sz="2400" dirty="0"/>
              <a:t>(Weintraub, 2012; </a:t>
            </a:r>
            <a:r>
              <a:rPr lang="en-AU" sz="2400" dirty="0" err="1"/>
              <a:t>Lasn</a:t>
            </a:r>
            <a:r>
              <a:rPr lang="en-AU" sz="2400" dirty="0"/>
              <a:t>, 2000)</a:t>
            </a:r>
            <a:r>
              <a:rPr lang="en-AU" dirty="0"/>
              <a:t>, cracking existing patterns of meaning </a:t>
            </a:r>
            <a:r>
              <a:rPr lang="en-AU" sz="2400" dirty="0"/>
              <a:t>(Foucault, 1988, </a:t>
            </a:r>
            <a:r>
              <a:rPr lang="en-US" sz="2400" dirty="0"/>
              <a:t>O’Sullivan et al., 2002; </a:t>
            </a:r>
            <a:r>
              <a:rPr lang="en-AU" sz="2400" dirty="0"/>
              <a:t>Sandlin &amp; Milam, 2008, Freire, 1962; </a:t>
            </a:r>
            <a:r>
              <a:rPr lang="en-AU" sz="2400" dirty="0" err="1"/>
              <a:t>Weder</a:t>
            </a:r>
            <a:r>
              <a:rPr lang="en-AU" sz="2400" dirty="0"/>
              <a:t> &amp; Milstein, 2021; Burns 2015; Michelsen &amp; Fischer, 2015) </a:t>
            </a:r>
          </a:p>
          <a:p>
            <a:pPr fontAlgn="base"/>
            <a:endParaRPr lang="de-AT" dirty="0"/>
          </a:p>
          <a:p>
            <a:pPr fontAlgn="base"/>
            <a:endParaRPr lang="de-AT" dirty="0"/>
          </a:p>
        </p:txBody>
      </p:sp>
    </p:spTree>
    <p:extLst>
      <p:ext uri="{BB962C8B-B14F-4D97-AF65-F5344CB8AC3E}">
        <p14:creationId xmlns:p14="http://schemas.microsoft.com/office/powerpoint/2010/main" val="314948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nhaltsplatzhalter 14" descr="Ein Bild, das Gebäude enthält.&#10;&#10;Automatisch generierte Beschreibung">
            <a:extLst>
              <a:ext uri="{FF2B5EF4-FFF2-40B4-BE49-F238E27FC236}">
                <a16:creationId xmlns:a16="http://schemas.microsoft.com/office/drawing/2014/main" id="{A8E534DC-E068-C64D-8C3B-BB52CA46FC31}"/>
              </a:ext>
            </a:extLst>
          </p:cNvPr>
          <p:cNvPicPr>
            <a:picLocks noGrp="1" noChangeAspect="1"/>
          </p:cNvPicPr>
          <p:nvPr>
            <p:ph idx="1"/>
          </p:nvPr>
        </p:nvPicPr>
        <p:blipFill rotWithShape="1">
          <a:blip r:embed="rId3"/>
          <a:srcRect t="23414" b="1600"/>
          <a:stretch/>
        </p:blipFill>
        <p:spPr>
          <a:xfrm>
            <a:off x="1127448" y="1335839"/>
            <a:ext cx="9120336" cy="5129238"/>
          </a:xfrm>
          <a:prstGeom prst="rect">
            <a:avLst/>
          </a:prstGeom>
        </p:spPr>
      </p:pic>
      <p:sp>
        <p:nvSpPr>
          <p:cNvPr id="4" name="AutoShape 2" descr="Keine Fotobeschreibung verfügbar.">
            <a:extLst>
              <a:ext uri="{FF2B5EF4-FFF2-40B4-BE49-F238E27FC236}">
                <a16:creationId xmlns:a16="http://schemas.microsoft.com/office/drawing/2014/main" id="{BCAC3122-432C-CC45-9AEF-C2B5E648C6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Textfeld 4">
            <a:extLst>
              <a:ext uri="{FF2B5EF4-FFF2-40B4-BE49-F238E27FC236}">
                <a16:creationId xmlns:a16="http://schemas.microsoft.com/office/drawing/2014/main" id="{08C8E776-3365-0444-B3F9-E2C81BF69962}"/>
              </a:ext>
            </a:extLst>
          </p:cNvPr>
          <p:cNvSpPr txBox="1"/>
          <p:nvPr/>
        </p:nvSpPr>
        <p:spPr>
          <a:xfrm>
            <a:off x="284694" y="392923"/>
            <a:ext cx="2011652" cy="230832"/>
          </a:xfrm>
          <a:prstGeom prst="rect">
            <a:avLst/>
          </a:prstGeom>
          <a:noFill/>
        </p:spPr>
        <p:txBody>
          <a:bodyPr wrap="square" rtlCol="0">
            <a:spAutoFit/>
          </a:bodyPr>
          <a:lstStyle/>
          <a:p>
            <a:r>
              <a:rPr lang="en-AU" sz="900" dirty="0"/>
              <a:t>Source: private</a:t>
            </a:r>
          </a:p>
        </p:txBody>
      </p:sp>
    </p:spTree>
    <p:extLst>
      <p:ext uri="{BB962C8B-B14F-4D97-AF65-F5344CB8AC3E}">
        <p14:creationId xmlns:p14="http://schemas.microsoft.com/office/powerpoint/2010/main" val="2954829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jekt finaltrashtination">
            <a:extLst>
              <a:ext uri="{FF2B5EF4-FFF2-40B4-BE49-F238E27FC236}">
                <a16:creationId xmlns:a16="http://schemas.microsoft.com/office/drawing/2014/main" id="{474E2A21-9235-2642-A13C-4AE306BD7C04}"/>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l="12342" r="25740" b="-1"/>
          <a:stretch/>
        </p:blipFill>
        <p:spPr bwMode="auto">
          <a:xfrm>
            <a:off x="1199456" y="1469976"/>
            <a:ext cx="6354603" cy="5157192"/>
          </a:xfrm>
          <a:prstGeom prst="rect">
            <a:avLst/>
          </a:prstGeom>
          <a:noFill/>
          <a:extLst>
            <a:ext uri="{909E8E84-426E-40DD-AFC4-6F175D3DCCD1}">
              <a14:hiddenFill xmlns:a14="http://schemas.microsoft.com/office/drawing/2010/main">
                <a:solidFill>
                  <a:srgbClr val="FFFFFF"/>
                </a:solidFill>
              </a14:hiddenFill>
            </a:ext>
          </a:extLst>
        </p:spPr>
      </p:pic>
      <p:pic>
        <p:nvPicPr>
          <p:cNvPr id="11" name="Inhaltsplatzhalter 10" descr="Ein Bild, das draußen, schwimmend, Wassersport, Personen enthält.&#10;&#10;Automatisch generierte Beschreibung">
            <a:extLst>
              <a:ext uri="{FF2B5EF4-FFF2-40B4-BE49-F238E27FC236}">
                <a16:creationId xmlns:a16="http://schemas.microsoft.com/office/drawing/2014/main" id="{0F7E484E-4C2A-0B47-B13B-2E962B27E19E}"/>
              </a:ext>
            </a:extLst>
          </p:cNvPr>
          <p:cNvPicPr>
            <a:picLocks noChangeAspect="1"/>
          </p:cNvPicPr>
          <p:nvPr/>
        </p:nvPicPr>
        <p:blipFill rotWithShape="1">
          <a:blip r:embed="rId4"/>
          <a:srcRect l="6096" r="28694"/>
          <a:stretch/>
        </p:blipFill>
        <p:spPr>
          <a:xfrm>
            <a:off x="5329740" y="1469976"/>
            <a:ext cx="4484000" cy="5157192"/>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AutoShape 2" descr="Keine Fotobeschreibung verfügbar.">
            <a:extLst>
              <a:ext uri="{FF2B5EF4-FFF2-40B4-BE49-F238E27FC236}">
                <a16:creationId xmlns:a16="http://schemas.microsoft.com/office/drawing/2014/main" id="{BCAC3122-432C-CC45-9AEF-C2B5E648C6D0}"/>
              </a:ext>
            </a:extLst>
          </p:cNvPr>
          <p:cNvSpPr>
            <a:spLocks noChangeAspect="1" noChangeArrowheads="1"/>
          </p:cNvSpPr>
          <p:nvPr/>
        </p:nvSpPr>
        <p:spPr bwMode="auto">
          <a:xfrm>
            <a:off x="5047342" y="304576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Textfeld 4">
            <a:extLst>
              <a:ext uri="{FF2B5EF4-FFF2-40B4-BE49-F238E27FC236}">
                <a16:creationId xmlns:a16="http://schemas.microsoft.com/office/drawing/2014/main" id="{2C171782-3E81-7B4C-B4CA-9411EA9A841D}"/>
              </a:ext>
            </a:extLst>
          </p:cNvPr>
          <p:cNvSpPr txBox="1"/>
          <p:nvPr/>
        </p:nvSpPr>
        <p:spPr>
          <a:xfrm>
            <a:off x="284694" y="392923"/>
            <a:ext cx="2011652" cy="230832"/>
          </a:xfrm>
          <a:prstGeom prst="rect">
            <a:avLst/>
          </a:prstGeom>
          <a:noFill/>
        </p:spPr>
        <p:txBody>
          <a:bodyPr wrap="square" rtlCol="0">
            <a:spAutoFit/>
          </a:bodyPr>
          <a:lstStyle/>
          <a:p>
            <a:r>
              <a:rPr lang="en-AU" sz="900" dirty="0"/>
              <a:t>Source: private</a:t>
            </a:r>
          </a:p>
        </p:txBody>
      </p:sp>
    </p:spTree>
    <p:extLst>
      <p:ext uri="{BB962C8B-B14F-4D97-AF65-F5344CB8AC3E}">
        <p14:creationId xmlns:p14="http://schemas.microsoft.com/office/powerpoint/2010/main" val="1407930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12">
            <a:extLst>
              <a:ext uri="{FF2B5EF4-FFF2-40B4-BE49-F238E27FC236}">
                <a16:creationId xmlns:a16="http://schemas.microsoft.com/office/drawing/2014/main" id="{70EB7399-7B20-074D-B57B-8B86D57A0D45}"/>
              </a:ext>
            </a:extLst>
          </p:cNvPr>
          <p:cNvPicPr>
            <a:picLocks noGrp="1" noChangeAspect="1"/>
          </p:cNvPicPr>
          <p:nvPr>
            <p:ph idx="1"/>
          </p:nvPr>
        </p:nvPicPr>
        <p:blipFill rotWithShape="1">
          <a:blip r:embed="rId3"/>
          <a:srcRect t="2024" b="22990"/>
          <a:stretch/>
        </p:blipFill>
        <p:spPr>
          <a:xfrm>
            <a:off x="1127448" y="1340768"/>
            <a:ext cx="9408368" cy="5291226"/>
          </a:xfrm>
          <a:prstGeom prst="rect">
            <a:avLst/>
          </a:prstGeom>
        </p:spPr>
      </p:pic>
      <p:sp>
        <p:nvSpPr>
          <p:cNvPr id="4" name="AutoShape 2" descr="Keine Fotobeschreibung verfügbar.">
            <a:extLst>
              <a:ext uri="{FF2B5EF4-FFF2-40B4-BE49-F238E27FC236}">
                <a16:creationId xmlns:a16="http://schemas.microsoft.com/office/drawing/2014/main" id="{BCAC3122-432C-CC45-9AEF-C2B5E648C6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Textfeld 4">
            <a:extLst>
              <a:ext uri="{FF2B5EF4-FFF2-40B4-BE49-F238E27FC236}">
                <a16:creationId xmlns:a16="http://schemas.microsoft.com/office/drawing/2014/main" id="{026F4135-4BB4-4448-A4C4-2F9601FA1E3D}"/>
              </a:ext>
            </a:extLst>
          </p:cNvPr>
          <p:cNvSpPr txBox="1"/>
          <p:nvPr/>
        </p:nvSpPr>
        <p:spPr>
          <a:xfrm>
            <a:off x="284694" y="392923"/>
            <a:ext cx="2011652" cy="230832"/>
          </a:xfrm>
          <a:prstGeom prst="rect">
            <a:avLst/>
          </a:prstGeom>
          <a:noFill/>
        </p:spPr>
        <p:txBody>
          <a:bodyPr wrap="square" rtlCol="0">
            <a:spAutoFit/>
          </a:bodyPr>
          <a:lstStyle/>
          <a:p>
            <a:r>
              <a:rPr lang="en-AU" sz="900" dirty="0"/>
              <a:t>Source: private</a:t>
            </a:r>
          </a:p>
        </p:txBody>
      </p:sp>
    </p:spTree>
    <p:extLst>
      <p:ext uri="{BB962C8B-B14F-4D97-AF65-F5344CB8AC3E}">
        <p14:creationId xmlns:p14="http://schemas.microsoft.com/office/powerpoint/2010/main" val="3494736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2BD66B16-7DF0-4A46-9BE0-5A13FB9F0A1D}"/>
              </a:ext>
            </a:extLst>
          </p:cNvPr>
          <p:cNvPicPr>
            <a:picLocks noGrp="1" noChangeAspect="1"/>
          </p:cNvPicPr>
          <p:nvPr>
            <p:ph idx="1"/>
          </p:nvPr>
        </p:nvPicPr>
        <p:blipFill rotWithShape="1">
          <a:blip r:embed="rId3"/>
          <a:srcRect t="8652" b="16362"/>
          <a:stretch/>
        </p:blipFill>
        <p:spPr>
          <a:xfrm>
            <a:off x="1148173" y="1265266"/>
            <a:ext cx="9052283" cy="5090966"/>
          </a:xfrm>
          <a:prstGeom prst="rect">
            <a:avLst/>
          </a:prstGeom>
        </p:spPr>
      </p:pic>
      <p:sp>
        <p:nvSpPr>
          <p:cNvPr id="4" name="AutoShape 2" descr="Keine Fotobeschreibung verfügbar.">
            <a:extLst>
              <a:ext uri="{FF2B5EF4-FFF2-40B4-BE49-F238E27FC236}">
                <a16:creationId xmlns:a16="http://schemas.microsoft.com/office/drawing/2014/main" id="{BCAC3122-432C-CC45-9AEF-C2B5E648C6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Textfeld 4">
            <a:extLst>
              <a:ext uri="{FF2B5EF4-FFF2-40B4-BE49-F238E27FC236}">
                <a16:creationId xmlns:a16="http://schemas.microsoft.com/office/drawing/2014/main" id="{C4AB97FA-99D7-7A44-83EC-01DAAF22C3DA}"/>
              </a:ext>
            </a:extLst>
          </p:cNvPr>
          <p:cNvSpPr txBox="1"/>
          <p:nvPr/>
        </p:nvSpPr>
        <p:spPr>
          <a:xfrm>
            <a:off x="284694" y="392923"/>
            <a:ext cx="2011652" cy="230832"/>
          </a:xfrm>
          <a:prstGeom prst="rect">
            <a:avLst/>
          </a:prstGeom>
          <a:noFill/>
        </p:spPr>
        <p:txBody>
          <a:bodyPr wrap="square" rtlCol="0">
            <a:spAutoFit/>
          </a:bodyPr>
          <a:lstStyle/>
          <a:p>
            <a:r>
              <a:rPr lang="en-AU" sz="900" dirty="0"/>
              <a:t>Source: private</a:t>
            </a:r>
          </a:p>
        </p:txBody>
      </p:sp>
    </p:spTree>
    <p:extLst>
      <p:ext uri="{BB962C8B-B14F-4D97-AF65-F5344CB8AC3E}">
        <p14:creationId xmlns:p14="http://schemas.microsoft.com/office/powerpoint/2010/main" val="2942233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9549E-7434-1645-A598-89B228ECE51F}"/>
              </a:ext>
            </a:extLst>
          </p:cNvPr>
          <p:cNvSpPr>
            <a:spLocks noGrp="1"/>
          </p:cNvSpPr>
          <p:nvPr>
            <p:ph type="title"/>
          </p:nvPr>
        </p:nvSpPr>
        <p:spPr/>
        <p:txBody>
          <a:bodyPr/>
          <a:lstStyle/>
          <a:p>
            <a:endParaRPr lang="en-AU"/>
          </a:p>
        </p:txBody>
      </p:sp>
      <p:pic>
        <p:nvPicPr>
          <p:cNvPr id="4" name="Grafik 3">
            <a:extLst>
              <a:ext uri="{FF2B5EF4-FFF2-40B4-BE49-F238E27FC236}">
                <a16:creationId xmlns:a16="http://schemas.microsoft.com/office/drawing/2014/main" id="{E8FFFE8E-BD1C-2A43-A5C7-CF5EFC6173BF}"/>
              </a:ext>
            </a:extLst>
          </p:cNvPr>
          <p:cNvPicPr>
            <a:picLocks noChangeAspect="1"/>
          </p:cNvPicPr>
          <p:nvPr/>
        </p:nvPicPr>
        <p:blipFill>
          <a:blip r:embed="rId3"/>
          <a:stretch>
            <a:fillRect/>
          </a:stretch>
        </p:blipFill>
        <p:spPr>
          <a:xfrm>
            <a:off x="1196357" y="1309040"/>
            <a:ext cx="7723926" cy="5635670"/>
          </a:xfrm>
          <a:prstGeom prst="rect">
            <a:avLst/>
          </a:prstGeom>
        </p:spPr>
      </p:pic>
      <p:sp>
        <p:nvSpPr>
          <p:cNvPr id="6" name="Textfeld 5">
            <a:extLst>
              <a:ext uri="{FF2B5EF4-FFF2-40B4-BE49-F238E27FC236}">
                <a16:creationId xmlns:a16="http://schemas.microsoft.com/office/drawing/2014/main" id="{379AFF52-E87C-AE4C-A6C7-A087B31939A0}"/>
              </a:ext>
            </a:extLst>
          </p:cNvPr>
          <p:cNvSpPr txBox="1"/>
          <p:nvPr/>
        </p:nvSpPr>
        <p:spPr>
          <a:xfrm>
            <a:off x="9048327" y="5733256"/>
            <a:ext cx="2904323" cy="507831"/>
          </a:xfrm>
          <a:prstGeom prst="rect">
            <a:avLst/>
          </a:prstGeom>
          <a:noFill/>
        </p:spPr>
        <p:txBody>
          <a:bodyPr wrap="square" rtlCol="0">
            <a:spAutoFit/>
          </a:bodyPr>
          <a:lstStyle/>
          <a:p>
            <a:r>
              <a:rPr lang="en-AU" sz="900" dirty="0"/>
              <a:t>Source: </a:t>
            </a:r>
            <a:r>
              <a:rPr lang="en-AU" sz="900" dirty="0" smtClean="0"/>
              <a:t>Screenshot Facebook Page: Final </a:t>
            </a:r>
            <a:r>
              <a:rPr lang="en-AU" sz="900" dirty="0" err="1" smtClean="0"/>
              <a:t>Trashtination</a:t>
            </a:r>
            <a:r>
              <a:rPr lang="en-AU" sz="900" dirty="0" smtClean="0"/>
              <a:t>, URL:  </a:t>
            </a:r>
            <a:r>
              <a:rPr lang="en-AU" sz="900" dirty="0">
                <a:hlinkClick r:id="rId4"/>
              </a:rPr>
              <a:t>https://www.facebook.com/finaltrashtination</a:t>
            </a:r>
            <a:r>
              <a:rPr lang="en-AU" sz="900" dirty="0" smtClean="0">
                <a:hlinkClick r:id="rId4"/>
              </a:rPr>
              <a:t>/</a:t>
            </a:r>
            <a:r>
              <a:rPr lang="en-AU" sz="900" dirty="0" smtClean="0"/>
              <a:t> (11.07.2022)</a:t>
            </a:r>
            <a:endParaRPr lang="en-AU" sz="900" dirty="0"/>
          </a:p>
        </p:txBody>
      </p:sp>
      <p:sp>
        <p:nvSpPr>
          <p:cNvPr id="5" name="Rechteck 4"/>
          <p:cNvSpPr/>
          <p:nvPr/>
        </p:nvSpPr>
        <p:spPr>
          <a:xfrm>
            <a:off x="1415480" y="3573016"/>
            <a:ext cx="2160240" cy="3600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5159896" y="4437112"/>
            <a:ext cx="936104" cy="3600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71329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C. Examples: Critical pedagogy</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p:txBody>
          <a:bodyPr>
            <a:normAutofit/>
          </a:bodyPr>
          <a:lstStyle/>
          <a:p>
            <a:pPr marL="0" indent="0">
              <a:buNone/>
            </a:pPr>
            <a:r>
              <a:rPr lang="en-AU" b="1" dirty="0">
                <a:solidFill>
                  <a:srgbClr val="95843F"/>
                </a:solidFill>
              </a:rPr>
              <a:t>Critical pedagogy</a:t>
            </a:r>
          </a:p>
          <a:p>
            <a:pPr fontAlgn="base"/>
            <a:r>
              <a:rPr lang="de-AT" dirty="0"/>
              <a:t>Check </a:t>
            </a:r>
            <a:r>
              <a:rPr lang="de-AT" dirty="0" err="1"/>
              <a:t>it</a:t>
            </a:r>
            <a:r>
              <a:rPr lang="de-AT" dirty="0"/>
              <a:t> out:</a:t>
            </a:r>
          </a:p>
          <a:p>
            <a:pPr fontAlgn="base"/>
            <a:r>
              <a:rPr lang="de-AT" dirty="0">
                <a:hlinkClick r:id="rId2"/>
              </a:rPr>
              <a:t>https://www.youtube.com/watch?v=xjQdKJqf6YI&amp;t=3s</a:t>
            </a:r>
            <a:endParaRPr lang="de-AT" dirty="0"/>
          </a:p>
          <a:p>
            <a:pPr fontAlgn="base"/>
            <a:r>
              <a:rPr lang="de-AT" dirty="0">
                <a:hlinkClick r:id="rId3"/>
              </a:rPr>
              <a:t>https://www.youtube.com/watch?v=0sYv_8O8Ocs</a:t>
            </a:r>
            <a:endParaRPr lang="de-AT" dirty="0"/>
          </a:p>
          <a:p>
            <a:pPr fontAlgn="base"/>
            <a:endParaRPr lang="de-AT" dirty="0"/>
          </a:p>
        </p:txBody>
      </p:sp>
    </p:spTree>
    <p:extLst>
      <p:ext uri="{BB962C8B-B14F-4D97-AF65-F5344CB8AC3E}">
        <p14:creationId xmlns:p14="http://schemas.microsoft.com/office/powerpoint/2010/main" val="2720264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E48064-3015-2F4E-82F5-DD67CF2B636C}"/>
              </a:ext>
            </a:extLst>
          </p:cNvPr>
          <p:cNvSpPr>
            <a:spLocks noGrp="1"/>
          </p:cNvSpPr>
          <p:nvPr>
            <p:ph type="title"/>
          </p:nvPr>
        </p:nvSpPr>
        <p:spPr/>
        <p:txBody>
          <a:bodyPr/>
          <a:lstStyle/>
          <a:p>
            <a:r>
              <a:rPr lang="en-AU" dirty="0"/>
              <a:t>D. Analysis</a:t>
            </a:r>
          </a:p>
        </p:txBody>
      </p:sp>
      <p:sp>
        <p:nvSpPr>
          <p:cNvPr id="3" name="Inhaltsplatzhalter 2">
            <a:extLst>
              <a:ext uri="{FF2B5EF4-FFF2-40B4-BE49-F238E27FC236}">
                <a16:creationId xmlns:a16="http://schemas.microsoft.com/office/drawing/2014/main" id="{8609A3FC-2CED-834C-A28C-C795ACC10442}"/>
              </a:ext>
            </a:extLst>
          </p:cNvPr>
          <p:cNvSpPr>
            <a:spLocks noGrp="1"/>
          </p:cNvSpPr>
          <p:nvPr>
            <p:ph idx="1"/>
          </p:nvPr>
        </p:nvSpPr>
        <p:spPr/>
        <p:txBody>
          <a:bodyPr/>
          <a:lstStyle/>
          <a:p>
            <a:pPr marL="0" indent="0">
              <a:buNone/>
            </a:pPr>
            <a:r>
              <a:rPr lang="en-AU" b="1" dirty="0">
                <a:solidFill>
                  <a:srgbClr val="95843F"/>
                </a:solidFill>
              </a:rPr>
              <a:t>Analysing data</a:t>
            </a:r>
          </a:p>
          <a:p>
            <a:pPr marL="0" indent="0">
              <a:buNone/>
            </a:pPr>
            <a:endParaRPr lang="en-AU" b="1" dirty="0">
              <a:solidFill>
                <a:srgbClr val="95843F"/>
              </a:solidFill>
            </a:endParaRPr>
          </a:p>
          <a:p>
            <a:pPr marL="0" indent="0">
              <a:buNone/>
            </a:pPr>
            <a:r>
              <a:rPr lang="en-AU" dirty="0"/>
              <a:t>Research includes the generation &amp; collection of data and the analysis</a:t>
            </a:r>
          </a:p>
          <a:p>
            <a:pPr marL="0" indent="0">
              <a:buNone/>
            </a:pPr>
            <a:r>
              <a:rPr lang="en-AU" dirty="0"/>
              <a:t>Possible software:</a:t>
            </a:r>
          </a:p>
          <a:p>
            <a:pPr marL="0" indent="0">
              <a:buNone/>
            </a:pPr>
            <a:endParaRPr lang="en-AU" dirty="0"/>
          </a:p>
          <a:p>
            <a:pPr>
              <a:buFontTx/>
              <a:buChar char="-"/>
            </a:pPr>
            <a:r>
              <a:rPr lang="en-AU" dirty="0" err="1"/>
              <a:t>Nvivo</a:t>
            </a:r>
            <a:endParaRPr lang="en-AU" dirty="0"/>
          </a:p>
          <a:p>
            <a:pPr>
              <a:buFontTx/>
              <a:buChar char="-"/>
            </a:pPr>
            <a:r>
              <a:rPr lang="en-AU" dirty="0" err="1"/>
              <a:t>Qcamap</a:t>
            </a:r>
            <a:endParaRPr lang="en-AU" dirty="0"/>
          </a:p>
          <a:p>
            <a:pPr>
              <a:buFontTx/>
              <a:buChar char="-"/>
            </a:pPr>
            <a:r>
              <a:rPr lang="en-AU" dirty="0"/>
              <a:t>Categorization / Coding</a:t>
            </a:r>
          </a:p>
        </p:txBody>
      </p:sp>
    </p:spTree>
    <p:extLst>
      <p:ext uri="{BB962C8B-B14F-4D97-AF65-F5344CB8AC3E}">
        <p14:creationId xmlns:p14="http://schemas.microsoft.com/office/powerpoint/2010/main" val="89615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99456" y="476672"/>
            <a:ext cx="10753200" cy="505528"/>
          </a:xfrm>
        </p:spPr>
        <p:txBody>
          <a:bodyPr/>
          <a:lstStyle/>
          <a:p>
            <a:r>
              <a:rPr lang="de-DE" dirty="0" err="1"/>
              <a:t>Where</a:t>
            </a:r>
            <a:r>
              <a:rPr lang="de-DE" dirty="0"/>
              <a:t> </a:t>
            </a:r>
            <a:r>
              <a:rPr lang="de-DE" dirty="0" err="1"/>
              <a:t>are</a:t>
            </a:r>
            <a:r>
              <a:rPr lang="de-DE" dirty="0"/>
              <a:t> </a:t>
            </a:r>
            <a:r>
              <a:rPr lang="de-DE" dirty="0" err="1"/>
              <a:t>we</a:t>
            </a:r>
            <a:r>
              <a:rPr lang="de-DE" dirty="0"/>
              <a:t>?</a:t>
            </a:r>
            <a:endParaRPr lang="de-DE" dirty="0">
              <a:solidFill>
                <a:schemeClr val="bg1"/>
              </a:solidFill>
            </a:endParaRPr>
          </a:p>
        </p:txBody>
      </p:sp>
      <p:sp>
        <p:nvSpPr>
          <p:cNvPr id="4099" name="Rectangle 3"/>
          <p:cNvSpPr>
            <a:spLocks noGrp="1" noChangeArrowheads="1"/>
          </p:cNvSpPr>
          <p:nvPr>
            <p:ph type="body" idx="1"/>
          </p:nvPr>
        </p:nvSpPr>
        <p:spPr>
          <a:xfrm>
            <a:off x="1199456" y="1484784"/>
            <a:ext cx="10753200" cy="4525200"/>
          </a:xfrm>
        </p:spPr>
        <p:txBody>
          <a:bodyPr/>
          <a:lstStyle/>
          <a:p>
            <a:pPr>
              <a:buNone/>
            </a:pPr>
            <a:r>
              <a:rPr lang="de-DE" dirty="0"/>
              <a:t>Episode </a:t>
            </a:r>
            <a:r>
              <a:rPr lang="de-DE" dirty="0" smtClean="0"/>
              <a:t>1</a:t>
            </a:r>
            <a:r>
              <a:rPr lang="de-DE" dirty="0"/>
              <a:t>: </a:t>
            </a:r>
            <a:r>
              <a:rPr lang="de-DE" dirty="0" smtClean="0"/>
              <a:t>	</a:t>
            </a:r>
            <a:r>
              <a:rPr lang="de-DE" dirty="0" err="1" smtClean="0"/>
              <a:t>Literature</a:t>
            </a:r>
            <a:r>
              <a:rPr lang="de-DE" dirty="0" smtClean="0"/>
              <a:t> </a:t>
            </a:r>
            <a:r>
              <a:rPr lang="de-DE" dirty="0" err="1"/>
              <a:t>review</a:t>
            </a:r>
            <a:r>
              <a:rPr lang="de-DE" dirty="0"/>
              <a:t>, </a:t>
            </a:r>
            <a:r>
              <a:rPr lang="de-DE" dirty="0" err="1"/>
              <a:t>status</a:t>
            </a:r>
            <a:r>
              <a:rPr lang="de-DE" dirty="0"/>
              <a:t> quo</a:t>
            </a:r>
          </a:p>
          <a:p>
            <a:pPr>
              <a:buNone/>
            </a:pPr>
            <a:endParaRPr lang="de-DE" dirty="0" smtClean="0"/>
          </a:p>
          <a:p>
            <a:pPr>
              <a:buNone/>
            </a:pPr>
            <a:r>
              <a:rPr lang="de-DE" dirty="0" smtClean="0"/>
              <a:t>Episode </a:t>
            </a:r>
            <a:r>
              <a:rPr lang="de-DE" dirty="0" smtClean="0"/>
              <a:t>2</a:t>
            </a:r>
            <a:r>
              <a:rPr lang="de-DE" dirty="0"/>
              <a:t>: </a:t>
            </a:r>
            <a:r>
              <a:rPr lang="de-DE" dirty="0" smtClean="0"/>
              <a:t>	</a:t>
            </a:r>
            <a:r>
              <a:rPr lang="de-DE" dirty="0" err="1" smtClean="0"/>
              <a:t>Methodologies</a:t>
            </a:r>
            <a:r>
              <a:rPr lang="de-DE" dirty="0" smtClean="0"/>
              <a:t> </a:t>
            </a:r>
            <a:r>
              <a:rPr lang="de-DE" dirty="0" err="1"/>
              <a:t>used</a:t>
            </a:r>
            <a:r>
              <a:rPr lang="de-DE" dirty="0"/>
              <a:t> / </a:t>
            </a:r>
            <a:r>
              <a:rPr lang="de-DE" dirty="0" err="1"/>
              <a:t>studies</a:t>
            </a:r>
            <a:endParaRPr lang="de-DE" dirty="0"/>
          </a:p>
          <a:p>
            <a:pPr>
              <a:buNone/>
            </a:pPr>
            <a:endParaRPr lang="de-DE" dirty="0" smtClean="0"/>
          </a:p>
          <a:p>
            <a:pPr>
              <a:buNone/>
            </a:pPr>
            <a:r>
              <a:rPr lang="de-DE" dirty="0" smtClean="0"/>
              <a:t>Episode </a:t>
            </a:r>
            <a:r>
              <a:rPr lang="de-DE" dirty="0" smtClean="0"/>
              <a:t>3</a:t>
            </a:r>
            <a:r>
              <a:rPr lang="de-DE" dirty="0"/>
              <a:t>: </a:t>
            </a:r>
            <a:r>
              <a:rPr lang="de-DE" dirty="0" smtClean="0"/>
              <a:t>	</a:t>
            </a:r>
            <a:r>
              <a:rPr lang="de-DE" dirty="0" err="1" smtClean="0"/>
              <a:t>Issues</a:t>
            </a:r>
            <a:r>
              <a:rPr lang="de-DE" dirty="0"/>
              <a:t>, </a:t>
            </a:r>
            <a:r>
              <a:rPr lang="de-DE" dirty="0" err="1"/>
              <a:t>topics</a:t>
            </a:r>
            <a:r>
              <a:rPr lang="de-DE" dirty="0"/>
              <a:t> </a:t>
            </a:r>
            <a:r>
              <a:rPr lang="de-DE" dirty="0" err="1"/>
              <a:t>and</a:t>
            </a:r>
            <a:r>
              <a:rPr lang="de-DE" dirty="0"/>
              <a:t> </a:t>
            </a:r>
            <a:r>
              <a:rPr lang="de-DE" dirty="0" err="1"/>
              <a:t>degree</a:t>
            </a:r>
            <a:r>
              <a:rPr lang="de-DE" dirty="0"/>
              <a:t> of </a:t>
            </a:r>
            <a:r>
              <a:rPr lang="de-DE" dirty="0" err="1"/>
              <a:t>institutionalization</a:t>
            </a:r>
            <a:endParaRPr lang="de-DE" dirty="0"/>
          </a:p>
          <a:p>
            <a:pPr>
              <a:buNone/>
            </a:pPr>
            <a:endParaRPr lang="de-DE" b="1" dirty="0" smtClean="0">
              <a:solidFill>
                <a:srgbClr val="95843F"/>
              </a:solidFill>
            </a:endParaRPr>
          </a:p>
          <a:p>
            <a:pPr>
              <a:buNone/>
            </a:pPr>
            <a:r>
              <a:rPr lang="de-DE" b="1" dirty="0" smtClean="0">
                <a:solidFill>
                  <a:srgbClr val="95843F"/>
                </a:solidFill>
              </a:rPr>
              <a:t>Episode </a:t>
            </a:r>
            <a:r>
              <a:rPr lang="de-DE" b="1" dirty="0" smtClean="0">
                <a:solidFill>
                  <a:srgbClr val="95843F"/>
                </a:solidFill>
              </a:rPr>
              <a:t>4</a:t>
            </a:r>
            <a:r>
              <a:rPr lang="de-DE" b="1" dirty="0">
                <a:solidFill>
                  <a:srgbClr val="95843F"/>
                </a:solidFill>
              </a:rPr>
              <a:t>: </a:t>
            </a:r>
            <a:r>
              <a:rPr lang="de-DE" b="1" dirty="0" smtClean="0">
                <a:solidFill>
                  <a:srgbClr val="95843F"/>
                </a:solidFill>
              </a:rPr>
              <a:t>	Future </a:t>
            </a:r>
            <a:r>
              <a:rPr lang="de-DE" b="1" dirty="0" err="1">
                <a:solidFill>
                  <a:srgbClr val="95843F"/>
                </a:solidFill>
              </a:rPr>
              <a:t>methodologies</a:t>
            </a:r>
            <a:r>
              <a:rPr lang="de-DE" b="1" dirty="0">
                <a:solidFill>
                  <a:srgbClr val="95843F"/>
                </a:solidFill>
              </a:rPr>
              <a:t>, </a:t>
            </a:r>
            <a:r>
              <a:rPr lang="de-DE" b="1" dirty="0" err="1">
                <a:solidFill>
                  <a:srgbClr val="95843F"/>
                </a:solidFill>
              </a:rPr>
              <a:t>engagement</a:t>
            </a:r>
            <a:endParaRPr lang="de-DE" b="1" dirty="0">
              <a:solidFill>
                <a:srgbClr val="95843F"/>
              </a:solidFill>
            </a:endParaRPr>
          </a:p>
          <a:p>
            <a:pPr>
              <a:buNone/>
            </a:pPr>
            <a:endParaRPr lang="de-DE" dirty="0"/>
          </a:p>
          <a:p>
            <a:pPr>
              <a:buNone/>
            </a:pPr>
            <a:endParaRPr lang="de-DE" b="1" dirty="0">
              <a:solidFill>
                <a:srgbClr val="DFC638"/>
              </a:solidFill>
            </a:endParaRPr>
          </a:p>
          <a:p>
            <a:pPr>
              <a:buFontTx/>
              <a:buNone/>
            </a:pPr>
            <a:endParaRPr lang="de-DE" dirty="0"/>
          </a:p>
        </p:txBody>
      </p:sp>
    </p:spTree>
    <p:extLst>
      <p:ext uri="{BB962C8B-B14F-4D97-AF65-F5344CB8AC3E}">
        <p14:creationId xmlns:p14="http://schemas.microsoft.com/office/powerpoint/2010/main" val="1328944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D. Analysis</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a:xfrm>
            <a:off x="1182484" y="1268760"/>
            <a:ext cx="10753196" cy="4525963"/>
          </a:xfrm>
        </p:spPr>
        <p:txBody>
          <a:bodyPr>
            <a:noAutofit/>
          </a:bodyPr>
          <a:lstStyle/>
          <a:p>
            <a:pPr marL="0" indent="0">
              <a:buNone/>
            </a:pPr>
            <a:r>
              <a:rPr lang="en-GB" sz="1400" b="1" dirty="0" smtClean="0">
                <a:solidFill>
                  <a:srgbClr val="95843F"/>
                </a:solidFill>
              </a:rPr>
              <a:t>Discourse analysis</a:t>
            </a:r>
          </a:p>
          <a:p>
            <a:pPr marL="0" indent="0">
              <a:buNone/>
            </a:pPr>
            <a:endParaRPr lang="en-GB" sz="1400" b="1" dirty="0" smtClean="0">
              <a:solidFill>
                <a:srgbClr val="95843F"/>
              </a:solidFill>
            </a:endParaRPr>
          </a:p>
          <a:p>
            <a:r>
              <a:rPr lang="en-GB" sz="1400" dirty="0" smtClean="0"/>
              <a:t>role of language and meaning in their empirical investigations, both in the study of past transition trajectories and ‘transitions-in-the-making’ </a:t>
            </a:r>
          </a:p>
          <a:p>
            <a:r>
              <a:rPr lang="en-GB" sz="1400" dirty="0" smtClean="0"/>
              <a:t>discourse analysis is a diverse field that offers heterogeneous theory and methodology for the study of language and meaning </a:t>
            </a:r>
          </a:p>
          <a:p>
            <a:r>
              <a:rPr lang="en-GB" sz="1400" dirty="0" smtClean="0"/>
              <a:t>Discourse can refer to nearly its dictionary meaning, but also to diverse concepts, or various theories. It can concern research methodologies, or even a whole discipline. </a:t>
            </a:r>
          </a:p>
          <a:p>
            <a:r>
              <a:rPr lang="en-GB" sz="1400" dirty="0" smtClean="0"/>
              <a:t>discourse as social interaction, discourse as power and domination, discourse as communication, discourse as contextually situated, discourse as social semiosis, discourse as natural language use, discourse as complex, layered construct, sequences and hierarchies in discourse, abstract structures versus dynamic strategies in discourse, and types or genres of discourse (Van </a:t>
            </a:r>
            <a:r>
              <a:rPr lang="en-GB" sz="1400" dirty="0" err="1" smtClean="0"/>
              <a:t>Dijk</a:t>
            </a:r>
            <a:r>
              <a:rPr lang="en-GB" sz="1400" dirty="0" smtClean="0"/>
              <a:t>, 2011) </a:t>
            </a:r>
          </a:p>
          <a:p>
            <a:r>
              <a:rPr lang="en-GB" sz="1400" dirty="0" smtClean="0"/>
              <a:t>three main discourse analytical approaches are first briefly discussed, and then positioned on the two key dimensions in discourse analysis: critical discourse analysis (CDA) (e.g., </a:t>
            </a:r>
            <a:r>
              <a:rPr lang="en-GB" sz="1400" dirty="0" err="1" smtClean="0"/>
              <a:t>Fairclough</a:t>
            </a:r>
            <a:r>
              <a:rPr lang="en-GB" sz="1400" dirty="0" smtClean="0"/>
              <a:t>, 1995; </a:t>
            </a:r>
            <a:r>
              <a:rPr lang="en-GB" sz="1400" dirty="0" err="1" smtClean="0"/>
              <a:t>Fairclough</a:t>
            </a:r>
            <a:r>
              <a:rPr lang="en-GB" sz="1400" dirty="0" smtClean="0"/>
              <a:t> and </a:t>
            </a:r>
            <a:r>
              <a:rPr lang="en-GB" sz="1400" dirty="0" err="1" smtClean="0"/>
              <a:t>Wodak</a:t>
            </a:r>
            <a:r>
              <a:rPr lang="en-GB" sz="1400" dirty="0" smtClean="0"/>
              <a:t>, 1997), discursive psychology (DP) (e.g., Edwards and Potter, 1992; Potter and </a:t>
            </a:r>
            <a:r>
              <a:rPr lang="en-GB" sz="1400" dirty="0" err="1" smtClean="0"/>
              <a:t>Wetherell</a:t>
            </a:r>
            <a:r>
              <a:rPr lang="en-GB" sz="1400" dirty="0" smtClean="0"/>
              <a:t>, 1987), and discourse theory (DT) (e.g., </a:t>
            </a:r>
            <a:r>
              <a:rPr lang="en-GB" sz="1400" dirty="0" err="1" smtClean="0"/>
              <a:t>Laclau</a:t>
            </a:r>
            <a:r>
              <a:rPr lang="en-GB" sz="1400" dirty="0" smtClean="0"/>
              <a:t> and </a:t>
            </a:r>
            <a:r>
              <a:rPr lang="en-GB" sz="1400" dirty="0" err="1" smtClean="0"/>
              <a:t>Mouffe</a:t>
            </a:r>
            <a:r>
              <a:rPr lang="en-GB" sz="1400" dirty="0" smtClean="0"/>
              <a:t>, 1985). </a:t>
            </a:r>
          </a:p>
          <a:p>
            <a:r>
              <a:rPr lang="en-GB" sz="1400" dirty="0" smtClean="0"/>
              <a:t>These social constructionist approaches to discourse analysis were chosen for further elaboration because they are in line with key concepts within sustainability transition studies, such as transformative agency and power. </a:t>
            </a:r>
          </a:p>
          <a:p>
            <a:r>
              <a:rPr lang="en-GB" sz="1400" dirty="0" smtClean="0"/>
              <a:t>They (1) share certain key premises about how entities such as language and the subject are to be understood, but are yet distinctive from each other, and (2) they carry out critical research, i.e., power relations in society are analysed in order to formulate normative critique on such relations for the possibilities of social change (</a:t>
            </a:r>
            <a:r>
              <a:rPr lang="en-GB" sz="1400" dirty="0" err="1" smtClean="0"/>
              <a:t>Jørgensen</a:t>
            </a:r>
            <a:r>
              <a:rPr lang="en-GB" sz="1400" dirty="0" smtClean="0"/>
              <a:t> and Phillips, 2002). </a:t>
            </a:r>
          </a:p>
          <a:p>
            <a:r>
              <a:rPr lang="en-GB" sz="1400" dirty="0" smtClean="0"/>
              <a:t>(1a) discourse analysis with a primary focus on language itself, and (1b) discourse analysis focussing on language use (Taylor, 2001). </a:t>
            </a:r>
          </a:p>
          <a:p>
            <a:endParaRPr lang="en-GB" sz="1400" dirty="0" smtClean="0"/>
          </a:p>
          <a:p>
            <a:endParaRPr lang="en-GB" sz="1400" dirty="0"/>
          </a:p>
        </p:txBody>
      </p:sp>
    </p:spTree>
    <p:extLst>
      <p:ext uri="{BB962C8B-B14F-4D97-AF65-F5344CB8AC3E}">
        <p14:creationId xmlns:p14="http://schemas.microsoft.com/office/powerpoint/2010/main" val="4252870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D. Analysis</a:t>
            </a:r>
          </a:p>
        </p:txBody>
      </p:sp>
      <p:pic>
        <p:nvPicPr>
          <p:cNvPr id="5122" name="Picture 2" descr="0.3: The Triangle of Discourse Analysis: Language, Practice, and Context |  Download Scientific Diagram">
            <a:extLst>
              <a:ext uri="{FF2B5EF4-FFF2-40B4-BE49-F238E27FC236}">
                <a16:creationId xmlns:a16="http://schemas.microsoft.com/office/drawing/2014/main" id="{3D934BD1-34D6-5648-98A2-17B595E45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864" y="1594003"/>
            <a:ext cx="4986942" cy="452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333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D. Analysis</a:t>
            </a:r>
          </a:p>
        </p:txBody>
      </p:sp>
      <p:pic>
        <p:nvPicPr>
          <p:cNvPr id="6" name="Picture 4" descr="Critical discourse analysis framework. | Download Scientific Diagram">
            <a:extLst>
              <a:ext uri="{FF2B5EF4-FFF2-40B4-BE49-F238E27FC236}">
                <a16:creationId xmlns:a16="http://schemas.microsoft.com/office/drawing/2014/main" id="{A2F8B1DD-1577-F14D-881D-5FA9FC01B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2396332"/>
            <a:ext cx="75438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643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D. Analysis</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p:txBody>
          <a:bodyPr/>
          <a:lstStyle/>
          <a:p>
            <a:pPr marL="0" indent="0">
              <a:buNone/>
            </a:pPr>
            <a:r>
              <a:rPr lang="en-AU" b="1" dirty="0">
                <a:solidFill>
                  <a:srgbClr val="95843F"/>
                </a:solidFill>
              </a:rPr>
              <a:t>Discourse analysis</a:t>
            </a:r>
          </a:p>
        </p:txBody>
      </p:sp>
      <p:pic>
        <p:nvPicPr>
          <p:cNvPr id="2050" name="Picture 2" descr="Sociological Discourse Analysis: Methods and Logic | Semantic Scholar">
            <a:extLst>
              <a:ext uri="{FF2B5EF4-FFF2-40B4-BE49-F238E27FC236}">
                <a16:creationId xmlns:a16="http://schemas.microsoft.com/office/drawing/2014/main" id="{3CE8F540-1E28-2E4F-BFDB-7A4203281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985" y="2179995"/>
            <a:ext cx="7608168" cy="420133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rot="16200000">
            <a:off x="7078780" y="3814372"/>
            <a:ext cx="4781126" cy="553998"/>
          </a:xfrm>
          <a:prstGeom prst="rect">
            <a:avLst/>
          </a:prstGeom>
          <a:noFill/>
        </p:spPr>
        <p:txBody>
          <a:bodyPr wrap="square" rtlCol="0">
            <a:spAutoFit/>
          </a:bodyPr>
          <a:lstStyle/>
          <a:p>
            <a:r>
              <a:rPr lang="en-US" sz="1000" dirty="0" smtClean="0"/>
              <a:t>Source: Ruiz</a:t>
            </a:r>
            <a:r>
              <a:rPr lang="en-US" sz="1000" dirty="0"/>
              <a:t>, J. R. (2009, May). Sociological discourse analysis: Methods and logic. </a:t>
            </a:r>
            <a:r>
              <a:rPr lang="de-DE" sz="1000" dirty="0"/>
              <a:t>In </a:t>
            </a:r>
            <a:r>
              <a:rPr lang="de-DE" sz="1000" i="1" dirty="0"/>
              <a:t>Forum qualitative </a:t>
            </a:r>
            <a:r>
              <a:rPr lang="de-DE" sz="1000" i="1" dirty="0" err="1"/>
              <a:t>sozialforschung</a:t>
            </a:r>
            <a:r>
              <a:rPr lang="de-DE" sz="1000" i="1" dirty="0"/>
              <a:t>/Forum: Qualitative </a:t>
            </a:r>
            <a:r>
              <a:rPr lang="de-DE" sz="1000" i="1" dirty="0" err="1"/>
              <a:t>social</a:t>
            </a:r>
            <a:r>
              <a:rPr lang="de-DE" sz="1000" i="1" dirty="0"/>
              <a:t> </a:t>
            </a:r>
            <a:r>
              <a:rPr lang="de-DE" sz="1000" i="1" dirty="0" err="1"/>
              <a:t>research</a:t>
            </a:r>
            <a:r>
              <a:rPr lang="de-DE" sz="1000" dirty="0"/>
              <a:t> (Vol. 10, </a:t>
            </a:r>
            <a:r>
              <a:rPr lang="de-DE" sz="1000" dirty="0" err="1"/>
              <a:t>No</a:t>
            </a:r>
            <a:r>
              <a:rPr lang="de-DE" sz="1000" dirty="0"/>
              <a:t>. 2).</a:t>
            </a:r>
          </a:p>
          <a:p>
            <a:endParaRPr lang="de-DE" sz="1000" dirty="0"/>
          </a:p>
        </p:txBody>
      </p:sp>
    </p:spTree>
    <p:extLst>
      <p:ext uri="{BB962C8B-B14F-4D97-AF65-F5344CB8AC3E}">
        <p14:creationId xmlns:p14="http://schemas.microsoft.com/office/powerpoint/2010/main" val="2009434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LOS ONE: Understanding the sustainability debate on forest biomass for  energy in Europe: A discourse analysis">
            <a:extLst>
              <a:ext uri="{FF2B5EF4-FFF2-40B4-BE49-F238E27FC236}">
                <a16:creationId xmlns:a16="http://schemas.microsoft.com/office/drawing/2014/main" id="{13E8F42C-2FEB-F446-B053-DB96BC2262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3979" y="1290596"/>
            <a:ext cx="6048672" cy="485151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D. Analysis</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p:txBody>
          <a:bodyPr/>
          <a:lstStyle/>
          <a:p>
            <a:pPr marL="0" indent="0">
              <a:buNone/>
            </a:pPr>
            <a:r>
              <a:rPr lang="en-AU" b="1" dirty="0">
                <a:solidFill>
                  <a:srgbClr val="95843F"/>
                </a:solidFill>
              </a:rPr>
              <a:t>Discourse analysis</a:t>
            </a:r>
          </a:p>
          <a:p>
            <a:pPr marL="0" indent="0">
              <a:buNone/>
            </a:pPr>
            <a:endParaRPr lang="en-AU" b="1" dirty="0">
              <a:solidFill>
                <a:srgbClr val="95843F"/>
              </a:solidFill>
            </a:endParaRPr>
          </a:p>
          <a:p>
            <a:pPr marL="0" indent="0">
              <a:buNone/>
            </a:pPr>
            <a:r>
              <a:rPr lang="en-AU" dirty="0"/>
              <a:t>Example: Biomass–energy in Europe</a:t>
            </a:r>
          </a:p>
          <a:p>
            <a:pPr marL="0" indent="0">
              <a:buNone/>
            </a:pPr>
            <a:r>
              <a:rPr lang="en-AU" dirty="0"/>
              <a:t> </a:t>
            </a:r>
          </a:p>
        </p:txBody>
      </p:sp>
      <p:sp>
        <p:nvSpPr>
          <p:cNvPr id="5" name="Textfeld 4">
            <a:extLst>
              <a:ext uri="{FF2B5EF4-FFF2-40B4-BE49-F238E27FC236}">
                <a16:creationId xmlns:a16="http://schemas.microsoft.com/office/drawing/2014/main" id="{E9A7DDC7-7F23-AE46-9301-C7FD80C490F0}"/>
              </a:ext>
            </a:extLst>
          </p:cNvPr>
          <p:cNvSpPr txBox="1"/>
          <p:nvPr/>
        </p:nvSpPr>
        <p:spPr>
          <a:xfrm>
            <a:off x="263352" y="6077940"/>
            <a:ext cx="5415928" cy="646331"/>
          </a:xfrm>
          <a:prstGeom prst="rect">
            <a:avLst/>
          </a:prstGeom>
          <a:noFill/>
        </p:spPr>
        <p:txBody>
          <a:bodyPr wrap="square" rtlCol="0">
            <a:spAutoFit/>
          </a:bodyPr>
          <a:lstStyle/>
          <a:p>
            <a:r>
              <a:rPr lang="de-DE" sz="1200" dirty="0" smtClean="0"/>
              <a:t>Source: Mather-</a:t>
            </a:r>
            <a:r>
              <a:rPr lang="de-DE" sz="1200" dirty="0" err="1" smtClean="0"/>
              <a:t>Gratton</a:t>
            </a:r>
            <a:r>
              <a:rPr lang="de-DE" sz="1200" dirty="0" smtClean="0"/>
              <a:t> </a:t>
            </a:r>
            <a:r>
              <a:rPr lang="de-DE" sz="1200" dirty="0"/>
              <a:t>ZJ, Larsen S, Bentsen NS (2021) Understanding </a:t>
            </a:r>
            <a:r>
              <a:rPr lang="de-DE" sz="1200" dirty="0" err="1"/>
              <a:t>the</a:t>
            </a:r>
            <a:r>
              <a:rPr lang="de-DE" sz="1200" dirty="0"/>
              <a:t> </a:t>
            </a:r>
            <a:r>
              <a:rPr lang="de-DE" sz="1200" dirty="0" err="1"/>
              <a:t>sustainability</a:t>
            </a:r>
            <a:r>
              <a:rPr lang="de-DE" sz="1200" dirty="0"/>
              <a:t> </a:t>
            </a:r>
            <a:r>
              <a:rPr lang="de-DE" sz="1200" dirty="0" err="1"/>
              <a:t>debate</a:t>
            </a:r>
            <a:r>
              <a:rPr lang="de-DE" sz="1200" dirty="0"/>
              <a:t> on </a:t>
            </a:r>
            <a:r>
              <a:rPr lang="de-DE" sz="1200" dirty="0" err="1"/>
              <a:t>forest</a:t>
            </a:r>
            <a:r>
              <a:rPr lang="de-DE" sz="1200" dirty="0"/>
              <a:t> </a:t>
            </a:r>
            <a:r>
              <a:rPr lang="de-DE" sz="1200" dirty="0" err="1"/>
              <a:t>biomass</a:t>
            </a:r>
            <a:r>
              <a:rPr lang="de-DE" sz="1200" dirty="0"/>
              <a:t> </a:t>
            </a:r>
            <a:r>
              <a:rPr lang="de-DE" sz="1200" dirty="0" err="1"/>
              <a:t>for</a:t>
            </a:r>
            <a:r>
              <a:rPr lang="de-DE" sz="1200" dirty="0"/>
              <a:t> </a:t>
            </a:r>
            <a:r>
              <a:rPr lang="de-DE" sz="1200" dirty="0" err="1"/>
              <a:t>energy</a:t>
            </a:r>
            <a:r>
              <a:rPr lang="de-DE" sz="1200" dirty="0"/>
              <a:t> in Europe: A </a:t>
            </a:r>
            <a:r>
              <a:rPr lang="de-DE" sz="1200" dirty="0" err="1"/>
              <a:t>discourse</a:t>
            </a:r>
            <a:r>
              <a:rPr lang="de-DE" sz="1200" dirty="0"/>
              <a:t> </a:t>
            </a:r>
            <a:r>
              <a:rPr lang="de-DE" sz="1200" dirty="0" err="1"/>
              <a:t>analysis</a:t>
            </a:r>
            <a:r>
              <a:rPr lang="de-DE" sz="1200" dirty="0"/>
              <a:t>. </a:t>
            </a:r>
            <a:r>
              <a:rPr lang="de-DE" sz="1200" dirty="0" err="1"/>
              <a:t>PLoS</a:t>
            </a:r>
            <a:r>
              <a:rPr lang="de-DE" sz="1200" dirty="0"/>
              <a:t> ONE 16(2): e0246873. https://doi.org/10.1371/journal.pone.0246873</a:t>
            </a:r>
            <a:endParaRPr lang="en-AU" sz="1200" dirty="0"/>
          </a:p>
        </p:txBody>
      </p:sp>
    </p:spTree>
    <p:extLst>
      <p:ext uri="{BB962C8B-B14F-4D97-AF65-F5344CB8AC3E}">
        <p14:creationId xmlns:p14="http://schemas.microsoft.com/office/powerpoint/2010/main" val="4043659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2D675B-9837-7142-9126-891D6675F6FE}"/>
              </a:ext>
            </a:extLst>
          </p:cNvPr>
          <p:cNvSpPr>
            <a:spLocks noGrp="1"/>
          </p:cNvSpPr>
          <p:nvPr>
            <p:ph type="title"/>
          </p:nvPr>
        </p:nvSpPr>
        <p:spPr/>
        <p:txBody>
          <a:bodyPr/>
          <a:lstStyle/>
          <a:p>
            <a:r>
              <a:rPr lang="en-AU" dirty="0"/>
              <a:t>Reflection</a:t>
            </a:r>
          </a:p>
        </p:txBody>
      </p:sp>
      <p:sp>
        <p:nvSpPr>
          <p:cNvPr id="3" name="Inhaltsplatzhalter 2">
            <a:extLst>
              <a:ext uri="{FF2B5EF4-FFF2-40B4-BE49-F238E27FC236}">
                <a16:creationId xmlns:a16="http://schemas.microsoft.com/office/drawing/2014/main" id="{09335061-F03E-344C-8367-35BCA1AEE7F5}"/>
              </a:ext>
            </a:extLst>
          </p:cNvPr>
          <p:cNvSpPr>
            <a:spLocks noGrp="1"/>
          </p:cNvSpPr>
          <p:nvPr>
            <p:ph idx="1"/>
          </p:nvPr>
        </p:nvSpPr>
        <p:spPr/>
        <p:txBody>
          <a:bodyPr>
            <a:normAutofit fontScale="92500" lnSpcReduction="20000"/>
          </a:bodyPr>
          <a:lstStyle/>
          <a:p>
            <a:pPr marL="0" indent="0">
              <a:buNone/>
            </a:pPr>
            <a:r>
              <a:rPr lang="en-NZ" dirty="0"/>
              <a:t>1. Play around with the future:</a:t>
            </a:r>
          </a:p>
          <a:p>
            <a:r>
              <a:rPr lang="en-NZ" dirty="0"/>
              <a:t>List the key unknown variables that could affect your future</a:t>
            </a:r>
          </a:p>
          <a:p>
            <a:r>
              <a:rPr lang="en-NZ" dirty="0"/>
              <a:t>Choose two strong but different variables</a:t>
            </a:r>
          </a:p>
          <a:p>
            <a:r>
              <a:rPr lang="en-NZ" dirty="0"/>
              <a:t>Plot one against the other as a matrix of x and y axes</a:t>
            </a:r>
          </a:p>
          <a:p>
            <a:pPr marL="0" indent="0">
              <a:buNone/>
            </a:pPr>
            <a:endParaRPr lang="en-NZ" dirty="0"/>
          </a:p>
          <a:p>
            <a:pPr marL="0" indent="0">
              <a:buNone/>
            </a:pPr>
            <a:r>
              <a:rPr lang="en-NZ" dirty="0"/>
              <a:t>2. Think about creative approaches in research; what could be used?</a:t>
            </a:r>
          </a:p>
          <a:p>
            <a:r>
              <a:rPr lang="en-NZ" dirty="0" err="1"/>
              <a:t>Whatsapp</a:t>
            </a:r>
            <a:r>
              <a:rPr lang="en-NZ" dirty="0"/>
              <a:t> / focus groups</a:t>
            </a:r>
          </a:p>
          <a:p>
            <a:r>
              <a:rPr lang="en-NZ" dirty="0"/>
              <a:t>Padlet / </a:t>
            </a:r>
            <a:r>
              <a:rPr lang="en-NZ" dirty="0" err="1"/>
              <a:t>miro</a:t>
            </a:r>
            <a:r>
              <a:rPr lang="en-NZ" dirty="0"/>
              <a:t> boards</a:t>
            </a:r>
          </a:p>
          <a:p>
            <a:r>
              <a:rPr lang="en-NZ" dirty="0"/>
              <a:t>Games / gamification</a:t>
            </a:r>
          </a:p>
          <a:p>
            <a:pPr marL="0" indent="0">
              <a:buNone/>
            </a:pPr>
            <a:endParaRPr lang="en-NZ" dirty="0"/>
          </a:p>
          <a:p>
            <a:pPr marL="0" indent="0">
              <a:buNone/>
            </a:pPr>
            <a:r>
              <a:rPr lang="en-NZ" dirty="0"/>
              <a:t>3. Which can be used for workshops, generating ideas etc.? And which for generating knowledge (as research method), and why? </a:t>
            </a:r>
          </a:p>
          <a:p>
            <a:pPr marL="0" indent="0">
              <a:buNone/>
            </a:pPr>
            <a:endParaRPr lang="en-NZ" dirty="0"/>
          </a:p>
          <a:p>
            <a:pPr marL="0" indent="0">
              <a:buNone/>
            </a:pPr>
            <a:r>
              <a:rPr lang="en-NZ"/>
              <a:t>4. What </a:t>
            </a:r>
            <a:r>
              <a:rPr lang="en-NZ" dirty="0"/>
              <a:t>are your experiences and what is your expertise when it </a:t>
            </a:r>
            <a:r>
              <a:rPr lang="en-NZ"/>
              <a:t>come to the </a:t>
            </a:r>
            <a:r>
              <a:rPr lang="en-NZ" dirty="0"/>
              <a:t>analysis of the generated data?</a:t>
            </a:r>
          </a:p>
          <a:p>
            <a:pPr marL="0" indent="0">
              <a:buNone/>
            </a:pPr>
            <a:endParaRPr lang="en-NZ" dirty="0"/>
          </a:p>
          <a:p>
            <a:pPr marL="0" indent="0">
              <a:buNone/>
            </a:pPr>
            <a:endParaRPr lang="en-NZ" dirty="0"/>
          </a:p>
          <a:p>
            <a:endParaRPr lang="en-NZ" dirty="0"/>
          </a:p>
        </p:txBody>
      </p:sp>
    </p:spTree>
    <p:extLst>
      <p:ext uri="{BB962C8B-B14F-4D97-AF65-F5344CB8AC3E}">
        <p14:creationId xmlns:p14="http://schemas.microsoft.com/office/powerpoint/2010/main" val="408011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C909087-661A-D642-9199-9F087E8A0779}"/>
              </a:ext>
            </a:extLst>
          </p:cNvPr>
          <p:cNvSpPr/>
          <p:nvPr/>
        </p:nvSpPr>
        <p:spPr>
          <a:xfrm>
            <a:off x="1176670" y="5589240"/>
            <a:ext cx="10992544" cy="1080120"/>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hteck 3">
            <a:extLst>
              <a:ext uri="{FF2B5EF4-FFF2-40B4-BE49-F238E27FC236}">
                <a16:creationId xmlns:a16="http://schemas.microsoft.com/office/drawing/2014/main" id="{D8C6464B-4F58-C34F-A744-C39749CC117F}"/>
              </a:ext>
            </a:extLst>
          </p:cNvPr>
          <p:cNvSpPr/>
          <p:nvPr/>
        </p:nvSpPr>
        <p:spPr>
          <a:xfrm>
            <a:off x="1176670" y="4509120"/>
            <a:ext cx="10992544" cy="1008112"/>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22" name="Rectangle 2"/>
          <p:cNvSpPr>
            <a:spLocks noGrp="1" noChangeArrowheads="1"/>
          </p:cNvSpPr>
          <p:nvPr>
            <p:ph type="title"/>
          </p:nvPr>
        </p:nvSpPr>
        <p:spPr/>
        <p:txBody>
          <a:bodyPr/>
          <a:lstStyle/>
          <a:p>
            <a:pPr algn="ctr"/>
            <a:r>
              <a:rPr lang="de-DE" dirty="0">
                <a:solidFill>
                  <a:schemeClr val="bg1"/>
                </a:solidFill>
              </a:rPr>
              <a:t>Learning </a:t>
            </a:r>
            <a:r>
              <a:rPr lang="de-DE" dirty="0" err="1">
                <a:solidFill>
                  <a:schemeClr val="bg1"/>
                </a:solidFill>
              </a:rPr>
              <a:t>outcomes</a:t>
            </a:r>
            <a:endParaRPr lang="de-DE" dirty="0">
              <a:solidFill>
                <a:schemeClr val="bg1"/>
              </a:solidFill>
            </a:endParaRPr>
          </a:p>
        </p:txBody>
      </p:sp>
      <p:sp>
        <p:nvSpPr>
          <p:cNvPr id="5123" name="Rectangle 3"/>
          <p:cNvSpPr>
            <a:spLocks noGrp="1" noChangeArrowheads="1"/>
          </p:cNvSpPr>
          <p:nvPr>
            <p:ph type="body" idx="1"/>
          </p:nvPr>
        </p:nvSpPr>
        <p:spPr>
          <a:xfrm>
            <a:off x="1199457" y="1484784"/>
            <a:ext cx="10753194" cy="4525200"/>
          </a:xfrm>
        </p:spPr>
        <p:txBody>
          <a:bodyPr>
            <a:noAutofit/>
          </a:bodyPr>
          <a:lstStyle/>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1: </a:t>
            </a:r>
          </a:p>
          <a:p>
            <a:pPr>
              <a:lnSpc>
                <a:spcPct val="90000"/>
              </a:lnSpc>
              <a:buFontTx/>
              <a:buNone/>
            </a:pPr>
            <a:r>
              <a:rPr lang="de-AT" sz="1400" b="1" dirty="0" err="1"/>
              <a:t>Describe</a:t>
            </a:r>
            <a:r>
              <a:rPr lang="de-AT" sz="1400" b="1" dirty="0"/>
              <a:t> </a:t>
            </a:r>
            <a:r>
              <a:rPr lang="de-AT" sz="1400" dirty="0" err="1"/>
              <a:t>the</a:t>
            </a:r>
            <a:r>
              <a:rPr lang="de-AT" sz="1400" dirty="0"/>
              <a:t> diverse </a:t>
            </a:r>
            <a:r>
              <a:rPr lang="de-AT" sz="1400" dirty="0" err="1"/>
              <a:t>nature</a:t>
            </a:r>
            <a:r>
              <a:rPr lang="de-AT" sz="1400" dirty="0"/>
              <a:t> </a:t>
            </a:r>
            <a:r>
              <a:rPr lang="de-AT" sz="1400" dirty="0" err="1"/>
              <a:t>of</a:t>
            </a:r>
            <a:r>
              <a:rPr lang="de-AT" sz="1400" dirty="0"/>
              <a:t> </a:t>
            </a:r>
            <a:r>
              <a:rPr lang="de-AT" sz="1400" dirty="0" err="1"/>
              <a:t>contemporary</a:t>
            </a:r>
            <a:r>
              <a:rPr lang="de-AT" sz="1400" dirty="0"/>
              <a:t> </a:t>
            </a:r>
            <a:r>
              <a:rPr lang="de-AT" sz="1400" dirty="0" err="1"/>
              <a:t>practices</a:t>
            </a:r>
            <a:r>
              <a:rPr lang="de-AT" sz="1400" dirty="0"/>
              <a:t> </a:t>
            </a:r>
            <a:r>
              <a:rPr lang="de-AT" sz="1400" dirty="0" err="1"/>
              <a:t>of</a:t>
            </a:r>
            <a:r>
              <a:rPr lang="de-AT" sz="1400" dirty="0"/>
              <a:t> </a:t>
            </a:r>
            <a:r>
              <a:rPr lang="de-AT" sz="1400" dirty="0" err="1"/>
              <a:t>sustainability</a:t>
            </a:r>
            <a:r>
              <a:rPr lang="de-AT" sz="1400" dirty="0"/>
              <a:t> </a:t>
            </a:r>
            <a:r>
              <a:rPr lang="de-AT" sz="1400" dirty="0" err="1"/>
              <a:t>communication</a:t>
            </a:r>
            <a:r>
              <a:rPr lang="de-AT" sz="1400" dirty="0"/>
              <a:t> on an individual, </a:t>
            </a:r>
            <a:r>
              <a:rPr lang="de-AT" sz="1400" dirty="0" err="1"/>
              <a:t>organizational</a:t>
            </a:r>
            <a:r>
              <a:rPr lang="de-AT" sz="1400" dirty="0"/>
              <a:t> </a:t>
            </a:r>
            <a:r>
              <a:rPr lang="de-AT" sz="1400" dirty="0" err="1"/>
              <a:t>and</a:t>
            </a:r>
            <a:r>
              <a:rPr lang="de-AT" sz="1400" dirty="0"/>
              <a:t> </a:t>
            </a:r>
            <a:r>
              <a:rPr lang="de-AT" sz="1400" dirty="0" err="1"/>
              <a:t>societal</a:t>
            </a:r>
            <a:r>
              <a:rPr lang="de-AT" sz="1400" dirty="0"/>
              <a:t> </a:t>
            </a:r>
            <a:r>
              <a:rPr lang="de-AT" sz="1400" dirty="0" err="1"/>
              <a:t>level</a:t>
            </a:r>
            <a:r>
              <a:rPr lang="de-AT" sz="1400" dirty="0"/>
              <a:t>, </a:t>
            </a:r>
            <a:r>
              <a:rPr lang="de-AT" sz="1400" dirty="0" err="1"/>
              <a:t>the</a:t>
            </a:r>
            <a:r>
              <a:rPr lang="de-AT" sz="1400" dirty="0"/>
              <a:t> </a:t>
            </a:r>
            <a:r>
              <a:rPr lang="de-AT" sz="1400" dirty="0" err="1"/>
              <a:t>relationship</a:t>
            </a:r>
            <a:r>
              <a:rPr lang="de-AT" sz="1400" dirty="0"/>
              <a:t> </a:t>
            </a:r>
            <a:r>
              <a:rPr lang="de-AT" sz="1400" dirty="0" err="1"/>
              <a:t>of</a:t>
            </a:r>
            <a:r>
              <a:rPr lang="de-AT" sz="1400" dirty="0"/>
              <a:t> </a:t>
            </a:r>
            <a:r>
              <a:rPr lang="de-AT" sz="1400" dirty="0" err="1"/>
              <a:t>strategic</a:t>
            </a:r>
            <a:r>
              <a:rPr lang="de-AT" sz="1400" dirty="0"/>
              <a:t> </a:t>
            </a:r>
            <a:r>
              <a:rPr lang="de-AT" sz="1400" dirty="0" err="1"/>
              <a:t>communication</a:t>
            </a:r>
            <a:r>
              <a:rPr lang="de-AT" sz="1400" dirty="0"/>
              <a:t> </a:t>
            </a:r>
            <a:r>
              <a:rPr lang="de-AT" sz="1400" dirty="0" err="1"/>
              <a:t>practices</a:t>
            </a:r>
            <a:r>
              <a:rPr lang="de-AT" sz="1400" dirty="0"/>
              <a:t> </a:t>
            </a:r>
            <a:r>
              <a:rPr lang="de-AT" sz="1400" dirty="0" err="1"/>
              <a:t>to</a:t>
            </a:r>
            <a:r>
              <a:rPr lang="de-AT" sz="1400" dirty="0"/>
              <a:t> </a:t>
            </a:r>
            <a:r>
              <a:rPr lang="de-AT" sz="1400" dirty="0" err="1"/>
              <a:t>other</a:t>
            </a:r>
            <a:r>
              <a:rPr lang="de-AT" sz="1400" dirty="0"/>
              <a:t> </a:t>
            </a:r>
            <a:r>
              <a:rPr lang="de-AT" sz="1400" dirty="0" err="1"/>
              <a:t>public</a:t>
            </a:r>
            <a:r>
              <a:rPr lang="de-AT" sz="1400" dirty="0"/>
              <a:t> </a:t>
            </a:r>
            <a:r>
              <a:rPr lang="de-AT" sz="1400" dirty="0" err="1"/>
              <a:t>communication</a:t>
            </a:r>
            <a:r>
              <a:rPr lang="de-AT" sz="1400" dirty="0"/>
              <a:t> </a:t>
            </a:r>
            <a:r>
              <a:rPr lang="de-AT" sz="1400" dirty="0" err="1"/>
              <a:t>practices</a:t>
            </a:r>
            <a:r>
              <a:rPr lang="de-AT" sz="1400" dirty="0"/>
              <a:t>, </a:t>
            </a:r>
            <a:r>
              <a:rPr lang="de-AT" sz="1400" dirty="0" err="1"/>
              <a:t>the</a:t>
            </a:r>
            <a:r>
              <a:rPr lang="de-AT" sz="1400" dirty="0"/>
              <a:t> </a:t>
            </a:r>
            <a:r>
              <a:rPr lang="de-AT" sz="1400" dirty="0" err="1"/>
              <a:t>role</a:t>
            </a:r>
            <a:r>
              <a:rPr lang="de-AT" sz="1400" dirty="0"/>
              <a:t> </a:t>
            </a:r>
            <a:r>
              <a:rPr lang="de-AT" sz="1400" dirty="0" err="1"/>
              <a:t>of</a:t>
            </a:r>
            <a:r>
              <a:rPr lang="de-AT" sz="1400" dirty="0"/>
              <a:t> </a:t>
            </a:r>
            <a:r>
              <a:rPr lang="de-AT" sz="1400" dirty="0" err="1"/>
              <a:t>stakeholders</a:t>
            </a:r>
            <a:r>
              <a:rPr lang="de-AT" sz="1400" dirty="0"/>
              <a:t> </a:t>
            </a:r>
            <a:r>
              <a:rPr lang="de-AT" sz="1400" dirty="0" err="1"/>
              <a:t>and</a:t>
            </a:r>
            <a:r>
              <a:rPr lang="de-AT" sz="1400" dirty="0"/>
              <a:t> </a:t>
            </a:r>
            <a:r>
              <a:rPr lang="de-AT" sz="1400" dirty="0" err="1"/>
              <a:t>publics</a:t>
            </a:r>
            <a:r>
              <a:rPr lang="de-AT" sz="1400" dirty="0"/>
              <a:t> </a:t>
            </a:r>
            <a:r>
              <a:rPr lang="de-AT" sz="1400" dirty="0" err="1"/>
              <a:t>and</a:t>
            </a:r>
            <a:r>
              <a:rPr lang="de-AT" sz="1400" dirty="0"/>
              <a:t> </a:t>
            </a:r>
            <a:r>
              <a:rPr lang="de-AT" sz="1400" dirty="0" err="1"/>
              <a:t>the</a:t>
            </a:r>
            <a:r>
              <a:rPr lang="de-AT" sz="1400" dirty="0"/>
              <a:t> </a:t>
            </a:r>
            <a:r>
              <a:rPr lang="de-AT" sz="1400" dirty="0" err="1"/>
              <a:t>communication</a:t>
            </a:r>
            <a:r>
              <a:rPr lang="de-AT" sz="1400" dirty="0"/>
              <a:t> </a:t>
            </a:r>
            <a:r>
              <a:rPr lang="de-AT" sz="1400" dirty="0" err="1"/>
              <a:t>practitioners</a:t>
            </a:r>
            <a:r>
              <a:rPr lang="de-AT" sz="1400" dirty="0"/>
              <a:t> in </a:t>
            </a:r>
            <a:r>
              <a:rPr lang="de-AT" sz="1400" dirty="0" err="1"/>
              <a:t>and</a:t>
            </a:r>
            <a:r>
              <a:rPr lang="de-AT" sz="1400" dirty="0"/>
              <a:t> outside </a:t>
            </a:r>
            <a:r>
              <a:rPr lang="de-AT" sz="1400" dirty="0" err="1"/>
              <a:t>of</a:t>
            </a:r>
            <a:r>
              <a:rPr lang="de-AT" sz="1400" dirty="0"/>
              <a:t> </a:t>
            </a:r>
            <a:r>
              <a:rPr lang="de-AT" sz="1400" dirty="0" err="1"/>
              <a:t>organizations</a:t>
            </a:r>
            <a:r>
              <a:rPr lang="de-AT" sz="1400" dirty="0"/>
              <a:t> (</a:t>
            </a:r>
            <a:r>
              <a:rPr lang="de-AT" sz="1400" dirty="0" err="1"/>
              <a:t>corporate</a:t>
            </a:r>
            <a:r>
              <a:rPr lang="de-AT" sz="1400" dirty="0"/>
              <a:t>, NGO, </a:t>
            </a:r>
            <a:r>
              <a:rPr lang="de-AT" sz="1400" dirty="0" err="1"/>
              <a:t>political</a:t>
            </a:r>
            <a:r>
              <a:rPr lang="de-AT" sz="1400" dirty="0"/>
              <a:t> </a:t>
            </a:r>
            <a:r>
              <a:rPr lang="de-AT" sz="1400" dirty="0" err="1"/>
              <a:t>and</a:t>
            </a:r>
            <a:r>
              <a:rPr lang="de-AT" sz="1400" dirty="0"/>
              <a:t> </a:t>
            </a:r>
            <a:r>
              <a:rPr lang="de-AT" sz="1400" dirty="0" err="1"/>
              <a:t>educational</a:t>
            </a:r>
            <a:r>
              <a:rPr lang="de-AT" sz="1400" dirty="0"/>
              <a:t> </a:t>
            </a:r>
            <a:r>
              <a:rPr lang="de-AT" sz="1400" dirty="0" err="1"/>
              <a:t>institutions</a:t>
            </a:r>
            <a:r>
              <a:rPr lang="de-AT" sz="1400" dirty="0"/>
              <a:t> etc.)</a:t>
            </a:r>
          </a:p>
          <a:p>
            <a:pPr>
              <a:lnSpc>
                <a:spcPct val="90000"/>
              </a:lnSpc>
              <a:buFontTx/>
              <a:buNone/>
            </a:pPr>
            <a:endParaRPr lang="de-AT" sz="1400" dirty="0"/>
          </a:p>
          <a:p>
            <a:pPr>
              <a:lnSpc>
                <a:spcPct val="90000"/>
              </a:lnSpc>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2: </a:t>
            </a:r>
            <a:endParaRPr lang="de-AT" sz="1400" dirty="0"/>
          </a:p>
          <a:p>
            <a:pPr>
              <a:lnSpc>
                <a:spcPct val="90000"/>
              </a:lnSpc>
              <a:buFontTx/>
              <a:buNone/>
            </a:pPr>
            <a:r>
              <a:rPr lang="de-AT" sz="1400" b="1" dirty="0" err="1"/>
              <a:t>Develop</a:t>
            </a:r>
            <a:r>
              <a:rPr lang="de-AT" sz="1400" b="1" dirty="0"/>
              <a:t> </a:t>
            </a:r>
            <a:r>
              <a:rPr lang="de-AT" sz="1400" dirty="0" err="1"/>
              <a:t>comprehensive</a:t>
            </a:r>
            <a:r>
              <a:rPr lang="de-AT" sz="1400" dirty="0"/>
              <a:t> </a:t>
            </a:r>
            <a:r>
              <a:rPr lang="de-AT" sz="1400" dirty="0" err="1"/>
              <a:t>and</a:t>
            </a:r>
            <a:r>
              <a:rPr lang="de-AT" sz="1400" dirty="0"/>
              <a:t> well-</a:t>
            </a:r>
            <a:r>
              <a:rPr lang="de-AT" sz="1400" dirty="0" err="1"/>
              <a:t>founded</a:t>
            </a:r>
            <a:r>
              <a:rPr lang="de-AT" sz="1400" dirty="0"/>
              <a:t> </a:t>
            </a:r>
            <a:r>
              <a:rPr lang="de-AT" sz="1400" dirty="0" err="1"/>
              <a:t>knowledge</a:t>
            </a:r>
            <a:r>
              <a:rPr lang="de-AT" sz="1400" dirty="0"/>
              <a:t> in </a:t>
            </a:r>
            <a:r>
              <a:rPr lang="de-AT" sz="1400" dirty="0" err="1"/>
              <a:t>sustainability</a:t>
            </a:r>
            <a:r>
              <a:rPr lang="de-AT" sz="1400" dirty="0"/>
              <a:t> </a:t>
            </a:r>
            <a:r>
              <a:rPr lang="de-AT" sz="1400" dirty="0" err="1"/>
              <a:t>communication</a:t>
            </a:r>
            <a:r>
              <a:rPr lang="de-AT" sz="1400" dirty="0"/>
              <a:t> </a:t>
            </a:r>
            <a:r>
              <a:rPr lang="de-AT" sz="1400" dirty="0" err="1"/>
              <a:t>as</a:t>
            </a:r>
            <a:r>
              <a:rPr lang="de-AT" sz="1400" dirty="0"/>
              <a:t> </a:t>
            </a:r>
            <a:r>
              <a:rPr lang="de-AT" sz="1400" dirty="0" err="1"/>
              <a:t>field</a:t>
            </a:r>
            <a:r>
              <a:rPr lang="de-AT" sz="1400" dirty="0"/>
              <a:t> </a:t>
            </a:r>
            <a:r>
              <a:rPr lang="de-AT" sz="1400" dirty="0" err="1"/>
              <a:t>of</a:t>
            </a:r>
            <a:r>
              <a:rPr lang="de-AT" sz="1400" dirty="0"/>
              <a:t> </a:t>
            </a:r>
            <a:r>
              <a:rPr lang="de-AT" sz="1400" dirty="0" err="1"/>
              <a:t>study</a:t>
            </a:r>
            <a:r>
              <a:rPr lang="de-AT" sz="1400" dirty="0"/>
              <a:t>, an </a:t>
            </a:r>
            <a:r>
              <a:rPr lang="de-AT" sz="1400" dirty="0" err="1"/>
              <a:t>understanding</a:t>
            </a:r>
            <a:r>
              <a:rPr lang="de-AT" sz="1400" dirty="0"/>
              <a:t> </a:t>
            </a:r>
            <a:r>
              <a:rPr lang="de-AT" sz="1400" dirty="0" err="1"/>
              <a:t>of</a:t>
            </a:r>
            <a:r>
              <a:rPr lang="de-AT" sz="1400" dirty="0"/>
              <a:t> </a:t>
            </a:r>
            <a:r>
              <a:rPr lang="de-AT" sz="1400" dirty="0" err="1"/>
              <a:t>how</a:t>
            </a:r>
            <a:r>
              <a:rPr lang="de-AT" sz="1400" dirty="0"/>
              <a:t> </a:t>
            </a:r>
            <a:r>
              <a:rPr lang="de-AT" sz="1400" dirty="0" err="1"/>
              <a:t>other</a:t>
            </a:r>
            <a:r>
              <a:rPr lang="de-AT" sz="1400" dirty="0"/>
              <a:t> </a:t>
            </a:r>
            <a:r>
              <a:rPr lang="de-AT" sz="1400" dirty="0" err="1"/>
              <a:t>disciplines</a:t>
            </a:r>
            <a:r>
              <a:rPr lang="de-AT" sz="1400" dirty="0"/>
              <a:t> </a:t>
            </a:r>
            <a:r>
              <a:rPr lang="de-AT" sz="1400" dirty="0" err="1"/>
              <a:t>relate</a:t>
            </a:r>
            <a:r>
              <a:rPr lang="de-AT" sz="1400" dirty="0"/>
              <a:t> </a:t>
            </a:r>
            <a:r>
              <a:rPr lang="de-AT" sz="1400" dirty="0" err="1"/>
              <a:t>to</a:t>
            </a:r>
            <a:r>
              <a:rPr lang="de-AT" sz="1400" dirty="0"/>
              <a:t> </a:t>
            </a:r>
            <a:r>
              <a:rPr lang="de-AT" sz="1400" dirty="0" err="1"/>
              <a:t>the</a:t>
            </a:r>
            <a:r>
              <a:rPr lang="de-AT" sz="1400" dirty="0"/>
              <a:t> </a:t>
            </a:r>
            <a:r>
              <a:rPr lang="de-AT" sz="1400" dirty="0" err="1"/>
              <a:t>field</a:t>
            </a:r>
            <a:r>
              <a:rPr lang="de-AT" sz="1400" dirty="0"/>
              <a:t> </a:t>
            </a:r>
            <a:r>
              <a:rPr lang="de-AT" sz="1400" dirty="0" err="1"/>
              <a:t>and</a:t>
            </a:r>
            <a:r>
              <a:rPr lang="de-AT" sz="1400" dirty="0"/>
              <a:t> an international </a:t>
            </a:r>
            <a:r>
              <a:rPr lang="de-AT" sz="1400" dirty="0" err="1"/>
              <a:t>perspective</a:t>
            </a:r>
            <a:r>
              <a:rPr lang="de-AT" sz="1400" dirty="0"/>
              <a:t> on </a:t>
            </a:r>
            <a:r>
              <a:rPr lang="de-AT" sz="1400" dirty="0" err="1"/>
              <a:t>the</a:t>
            </a:r>
            <a:r>
              <a:rPr lang="de-AT" sz="1400" dirty="0"/>
              <a:t> </a:t>
            </a:r>
            <a:r>
              <a:rPr lang="de-AT" sz="1400" dirty="0" err="1"/>
              <a:t>field</a:t>
            </a:r>
            <a:r>
              <a:rPr lang="de-AT" sz="1400" dirty="0"/>
              <a:t>.</a:t>
            </a:r>
          </a:p>
          <a:p>
            <a:pPr>
              <a:lnSpc>
                <a:spcPct val="90000"/>
              </a:lnSpc>
              <a:buFontTx/>
              <a:buNone/>
            </a:pPr>
            <a:endParaRPr lang="de-DE" sz="1400" dirty="0"/>
          </a:p>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3: </a:t>
            </a:r>
          </a:p>
          <a:p>
            <a:pPr>
              <a:lnSpc>
                <a:spcPct val="90000"/>
              </a:lnSpc>
              <a:buFontTx/>
              <a:buNone/>
            </a:pPr>
            <a:r>
              <a:rPr lang="de-AT" sz="1400" b="1" dirty="0" err="1"/>
              <a:t>Understand</a:t>
            </a:r>
            <a:r>
              <a:rPr lang="de-AT" sz="1400" dirty="0"/>
              <a:t> </a:t>
            </a:r>
            <a:r>
              <a:rPr lang="de-AT" sz="1400" dirty="0" err="1"/>
              <a:t>the</a:t>
            </a:r>
            <a:r>
              <a:rPr lang="de-AT" sz="1400" dirty="0"/>
              <a:t> </a:t>
            </a:r>
            <a:r>
              <a:rPr lang="de-AT" sz="1400" dirty="0" err="1"/>
              <a:t>key</a:t>
            </a:r>
            <a:r>
              <a:rPr lang="de-AT" sz="1400" dirty="0"/>
              <a:t> </a:t>
            </a:r>
            <a:r>
              <a:rPr lang="de-AT" sz="1400" dirty="0" err="1"/>
              <a:t>elements</a:t>
            </a:r>
            <a:r>
              <a:rPr lang="de-AT" sz="1400" dirty="0"/>
              <a:t> </a:t>
            </a:r>
            <a:r>
              <a:rPr lang="de-AT" sz="1400" dirty="0" err="1"/>
              <a:t>of</a:t>
            </a:r>
            <a:r>
              <a:rPr lang="de-AT" sz="1400" dirty="0"/>
              <a:t> </a:t>
            </a:r>
            <a:r>
              <a:rPr lang="de-AT" sz="1400" dirty="0" err="1"/>
              <a:t>communication</a:t>
            </a:r>
            <a:r>
              <a:rPr lang="de-AT" sz="1400" dirty="0"/>
              <a:t> </a:t>
            </a:r>
            <a:r>
              <a:rPr lang="de-AT" sz="1400" dirty="0" err="1"/>
              <a:t>theories</a:t>
            </a:r>
            <a:r>
              <a:rPr lang="de-AT" sz="1400" dirty="0"/>
              <a:t>, </a:t>
            </a:r>
            <a:r>
              <a:rPr lang="de-AT" sz="1400" dirty="0" err="1"/>
              <a:t>strategies</a:t>
            </a:r>
            <a:r>
              <a:rPr lang="de-AT" sz="1400" dirty="0"/>
              <a:t> </a:t>
            </a:r>
            <a:r>
              <a:rPr lang="de-AT" sz="1400" dirty="0" err="1"/>
              <a:t>and</a:t>
            </a:r>
            <a:r>
              <a:rPr lang="de-AT" sz="1400" dirty="0"/>
              <a:t> </a:t>
            </a:r>
            <a:r>
              <a:rPr lang="de-AT" sz="1400" dirty="0" err="1"/>
              <a:t>tactics</a:t>
            </a:r>
            <a:r>
              <a:rPr lang="de-AT" sz="1400" dirty="0"/>
              <a:t>, </a:t>
            </a:r>
            <a:r>
              <a:rPr lang="de-AT" sz="1400" dirty="0" err="1"/>
              <a:t>and</a:t>
            </a:r>
            <a:r>
              <a:rPr lang="de-AT" sz="1400" dirty="0"/>
              <a:t>, </a:t>
            </a:r>
            <a:r>
              <a:rPr lang="de-AT" sz="1400" dirty="0" err="1"/>
              <a:t>thus</a:t>
            </a:r>
            <a:r>
              <a:rPr lang="de-AT" sz="1400" dirty="0"/>
              <a:t>, </a:t>
            </a:r>
            <a:r>
              <a:rPr lang="de-AT" sz="1400" dirty="0" err="1"/>
              <a:t>the</a:t>
            </a:r>
            <a:r>
              <a:rPr lang="de-AT" sz="1400" dirty="0"/>
              <a:t> </a:t>
            </a:r>
            <a:r>
              <a:rPr lang="de-AT" sz="1400" dirty="0" err="1"/>
              <a:t>character</a:t>
            </a:r>
            <a:r>
              <a:rPr lang="de-AT" sz="1400" dirty="0"/>
              <a:t> </a:t>
            </a:r>
            <a:r>
              <a:rPr lang="de-AT" sz="1400" dirty="0" err="1"/>
              <a:t>and</a:t>
            </a:r>
            <a:r>
              <a:rPr lang="de-AT" sz="1400" dirty="0"/>
              <a:t> </a:t>
            </a:r>
            <a:r>
              <a:rPr lang="de-AT" sz="1400" dirty="0" err="1"/>
              <a:t>operationalization</a:t>
            </a:r>
            <a:r>
              <a:rPr lang="de-AT" sz="1400" dirty="0"/>
              <a:t> </a:t>
            </a:r>
            <a:r>
              <a:rPr lang="de-AT" sz="1400" dirty="0" err="1"/>
              <a:t>of</a:t>
            </a:r>
            <a:r>
              <a:rPr lang="de-AT" sz="1400" dirty="0"/>
              <a:t> </a:t>
            </a:r>
            <a:r>
              <a:rPr lang="de-AT" sz="1400" dirty="0" err="1"/>
              <a:t>best</a:t>
            </a:r>
            <a:r>
              <a:rPr lang="de-AT" sz="1400" dirty="0"/>
              <a:t> </a:t>
            </a:r>
            <a:r>
              <a:rPr lang="de-AT" sz="1400" dirty="0" err="1"/>
              <a:t>practice</a:t>
            </a:r>
            <a:r>
              <a:rPr lang="de-AT" sz="1400" dirty="0"/>
              <a:t> </a:t>
            </a:r>
            <a:r>
              <a:rPr lang="de-AT" sz="1400" dirty="0" err="1"/>
              <a:t>sustainability</a:t>
            </a:r>
            <a:r>
              <a:rPr lang="de-AT" sz="1400" dirty="0"/>
              <a:t> </a:t>
            </a:r>
            <a:r>
              <a:rPr lang="de-AT" sz="1400" dirty="0" err="1"/>
              <a:t>communication</a:t>
            </a:r>
            <a:r>
              <a:rPr lang="de-AT" sz="1400" dirty="0"/>
              <a:t> </a:t>
            </a:r>
            <a:r>
              <a:rPr lang="de-AT" sz="1400" dirty="0" err="1"/>
              <a:t>planning</a:t>
            </a:r>
            <a:r>
              <a:rPr lang="de-AT" sz="1400" dirty="0"/>
              <a:t> </a:t>
            </a:r>
            <a:r>
              <a:rPr lang="de-AT" sz="1400" dirty="0" err="1"/>
              <a:t>frameworks</a:t>
            </a:r>
            <a:r>
              <a:rPr lang="de-AT" sz="1400" dirty="0"/>
              <a:t>.</a:t>
            </a:r>
          </a:p>
          <a:p>
            <a:pPr>
              <a:lnSpc>
                <a:spcPct val="90000"/>
              </a:lnSpc>
              <a:buFontTx/>
              <a:buNone/>
            </a:pPr>
            <a:endParaRPr lang="de-DE" sz="1400" dirty="0"/>
          </a:p>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4: </a:t>
            </a:r>
            <a:endParaRPr lang="de-DE" sz="1400" dirty="0"/>
          </a:p>
          <a:p>
            <a:pPr>
              <a:lnSpc>
                <a:spcPct val="90000"/>
              </a:lnSpc>
              <a:buFontTx/>
              <a:buNone/>
            </a:pPr>
            <a:r>
              <a:rPr lang="de-DE" sz="1400" b="1" dirty="0" err="1"/>
              <a:t>Advance</a:t>
            </a:r>
            <a:r>
              <a:rPr lang="de-DE" sz="1400" dirty="0"/>
              <a:t> </a:t>
            </a:r>
            <a:r>
              <a:rPr lang="de-DE" sz="1400" dirty="0" err="1"/>
              <a:t>your</a:t>
            </a:r>
            <a:r>
              <a:rPr lang="de-DE" sz="1400" dirty="0"/>
              <a:t> </a:t>
            </a:r>
            <a:r>
              <a:rPr lang="de-DE" sz="1400" dirty="0" err="1"/>
              <a:t>understanding</a:t>
            </a:r>
            <a:r>
              <a:rPr lang="de-DE" sz="1400" dirty="0"/>
              <a:t> </a:t>
            </a:r>
            <a:r>
              <a:rPr lang="de-DE" sz="1400" dirty="0" err="1"/>
              <a:t>of</a:t>
            </a:r>
            <a:r>
              <a:rPr lang="de-DE" sz="1400" dirty="0"/>
              <a:t> </a:t>
            </a:r>
            <a:r>
              <a:rPr lang="de-DE" sz="1400" dirty="0" err="1"/>
              <a:t>social</a:t>
            </a:r>
            <a:r>
              <a:rPr lang="de-DE" sz="1400" dirty="0"/>
              <a:t> </a:t>
            </a:r>
            <a:r>
              <a:rPr lang="de-DE" sz="1400" dirty="0" err="1"/>
              <a:t>and</a:t>
            </a:r>
            <a:r>
              <a:rPr lang="de-DE" sz="1400" dirty="0"/>
              <a:t> </a:t>
            </a:r>
            <a:r>
              <a:rPr lang="de-DE" sz="1400" dirty="0" err="1"/>
              <a:t>civic</a:t>
            </a:r>
            <a:r>
              <a:rPr lang="de-DE" sz="1400" dirty="0"/>
              <a:t> </a:t>
            </a:r>
            <a:r>
              <a:rPr lang="de-DE" sz="1400" dirty="0" err="1"/>
              <a:t>responsibility</a:t>
            </a:r>
            <a:r>
              <a:rPr lang="de-DE" sz="1400" dirty="0"/>
              <a:t> </a:t>
            </a:r>
            <a:r>
              <a:rPr lang="de-DE" sz="1400" dirty="0" err="1"/>
              <a:t>and</a:t>
            </a:r>
            <a:r>
              <a:rPr lang="de-DE" sz="1400" dirty="0"/>
              <a:t> </a:t>
            </a:r>
            <a:r>
              <a:rPr lang="de-DE" sz="1400" dirty="0" err="1"/>
              <a:t>develop</a:t>
            </a:r>
            <a:r>
              <a:rPr lang="de-DE" sz="1400" dirty="0"/>
              <a:t> an </a:t>
            </a:r>
            <a:r>
              <a:rPr lang="de-DE" sz="1400" dirty="0" err="1"/>
              <a:t>appreciation</a:t>
            </a:r>
            <a:r>
              <a:rPr lang="de-DE" sz="1400" dirty="0"/>
              <a:t> </a:t>
            </a:r>
            <a:r>
              <a:rPr lang="de-DE" sz="1400" dirty="0" err="1"/>
              <a:t>of</a:t>
            </a:r>
            <a:r>
              <a:rPr lang="de-DE" sz="1400" dirty="0"/>
              <a:t> </a:t>
            </a:r>
            <a:r>
              <a:rPr lang="de-DE" sz="1400" dirty="0" err="1"/>
              <a:t>the</a:t>
            </a:r>
            <a:r>
              <a:rPr lang="de-DE" sz="1400" dirty="0"/>
              <a:t> </a:t>
            </a:r>
            <a:r>
              <a:rPr lang="de-DE" sz="1400" dirty="0" err="1"/>
              <a:t>philosophical</a:t>
            </a:r>
            <a:r>
              <a:rPr lang="de-DE" sz="1400" dirty="0"/>
              <a:t> </a:t>
            </a:r>
            <a:r>
              <a:rPr lang="de-DE" sz="1400" dirty="0" err="1"/>
              <a:t>and</a:t>
            </a:r>
            <a:r>
              <a:rPr lang="de-DE" sz="1400" dirty="0"/>
              <a:t> </a:t>
            </a:r>
            <a:r>
              <a:rPr lang="de-DE" sz="1400" dirty="0" err="1"/>
              <a:t>social</a:t>
            </a:r>
            <a:r>
              <a:rPr lang="de-DE" sz="1400" dirty="0"/>
              <a:t> </a:t>
            </a:r>
            <a:r>
              <a:rPr lang="de-DE" sz="1400" dirty="0" err="1"/>
              <a:t>context</a:t>
            </a:r>
            <a:r>
              <a:rPr lang="de-DE" sz="1400" dirty="0"/>
              <a:t> </a:t>
            </a:r>
            <a:r>
              <a:rPr lang="de-DE" sz="1400" dirty="0" err="1"/>
              <a:t>of</a:t>
            </a:r>
            <a:r>
              <a:rPr lang="de-DE" sz="1400" dirty="0"/>
              <a:t> </a:t>
            </a:r>
            <a:r>
              <a:rPr lang="de-DE" sz="1400" dirty="0" err="1"/>
              <a:t>sustainability</a:t>
            </a:r>
            <a:r>
              <a:rPr lang="de-DE" sz="1400" dirty="0"/>
              <a:t> </a:t>
            </a:r>
            <a:r>
              <a:rPr lang="de-DE" sz="1400" dirty="0" err="1"/>
              <a:t>communication</a:t>
            </a:r>
            <a:r>
              <a:rPr lang="de-DE" sz="1400" dirty="0"/>
              <a:t>. </a:t>
            </a:r>
            <a:r>
              <a:rPr lang="de-DE" sz="1400" dirty="0" err="1"/>
              <a:t>Advance</a:t>
            </a:r>
            <a:r>
              <a:rPr lang="de-DE" sz="1400" dirty="0"/>
              <a:t> </a:t>
            </a:r>
            <a:r>
              <a:rPr lang="de-DE" sz="1400" dirty="0" err="1"/>
              <a:t>your</a:t>
            </a:r>
            <a:r>
              <a:rPr lang="de-DE" sz="1400" dirty="0"/>
              <a:t> </a:t>
            </a:r>
            <a:r>
              <a:rPr lang="de-DE" sz="1400" dirty="0" err="1"/>
              <a:t>knowledge</a:t>
            </a:r>
            <a:r>
              <a:rPr lang="de-DE" sz="1400" dirty="0"/>
              <a:t> </a:t>
            </a:r>
            <a:r>
              <a:rPr lang="de-DE" sz="1400" dirty="0" err="1"/>
              <a:t>and</a:t>
            </a:r>
            <a:r>
              <a:rPr lang="de-DE" sz="1400" dirty="0"/>
              <a:t> </a:t>
            </a:r>
            <a:r>
              <a:rPr lang="de-DE" sz="1400" dirty="0" err="1"/>
              <a:t>respect</a:t>
            </a:r>
            <a:r>
              <a:rPr lang="de-DE" sz="1400" dirty="0"/>
              <a:t> of </a:t>
            </a:r>
            <a:r>
              <a:rPr lang="de-DE" sz="1400" dirty="0" err="1"/>
              <a:t>ethics</a:t>
            </a:r>
            <a:r>
              <a:rPr lang="de-DE" sz="1400" dirty="0"/>
              <a:t> </a:t>
            </a:r>
            <a:r>
              <a:rPr lang="de-DE" sz="1400" dirty="0" err="1"/>
              <a:t>and</a:t>
            </a:r>
            <a:r>
              <a:rPr lang="de-DE" sz="1400" dirty="0"/>
              <a:t> </a:t>
            </a:r>
            <a:r>
              <a:rPr lang="de-DE" sz="1400" dirty="0" err="1"/>
              <a:t>ethical</a:t>
            </a:r>
            <a:r>
              <a:rPr lang="de-DE" sz="1400" dirty="0"/>
              <a:t> </a:t>
            </a:r>
            <a:r>
              <a:rPr lang="de-DE" sz="1400" dirty="0" err="1" smtClean="0"/>
              <a:t>standards</a:t>
            </a:r>
            <a:r>
              <a:rPr lang="de-DE" sz="1400" dirty="0" smtClean="0"/>
              <a:t> </a:t>
            </a:r>
            <a:r>
              <a:rPr lang="de-DE" sz="1400" dirty="0"/>
              <a:t>in </a:t>
            </a:r>
            <a:r>
              <a:rPr lang="de-DE" sz="1400" dirty="0" err="1"/>
              <a:t>relation</a:t>
            </a:r>
            <a:r>
              <a:rPr lang="de-DE" sz="1400" dirty="0"/>
              <a:t> </a:t>
            </a:r>
            <a:r>
              <a:rPr lang="de-DE" sz="1400" dirty="0" err="1"/>
              <a:t>to</a:t>
            </a:r>
            <a:r>
              <a:rPr lang="de-DE" sz="1400" dirty="0"/>
              <a:t> </a:t>
            </a:r>
            <a:r>
              <a:rPr lang="de-DE" sz="1400" dirty="0" err="1"/>
              <a:t>communication</a:t>
            </a:r>
            <a:r>
              <a:rPr lang="de-DE" sz="1400" dirty="0"/>
              <a:t> of, </a:t>
            </a:r>
            <a:r>
              <a:rPr lang="de-DE" sz="1400" dirty="0" err="1"/>
              <a:t>about</a:t>
            </a:r>
            <a:r>
              <a:rPr lang="de-DE" sz="1400" dirty="0"/>
              <a:t> </a:t>
            </a:r>
            <a:r>
              <a:rPr lang="de-DE" sz="1400" dirty="0" err="1"/>
              <a:t>and</a:t>
            </a:r>
            <a:r>
              <a:rPr lang="de-DE" sz="1400" dirty="0"/>
              <a:t> </a:t>
            </a:r>
            <a:r>
              <a:rPr lang="de-DE" sz="1400" dirty="0" err="1"/>
              <a:t>for</a:t>
            </a:r>
            <a:r>
              <a:rPr lang="de-DE" sz="1400" dirty="0"/>
              <a:t> </a:t>
            </a:r>
            <a:r>
              <a:rPr lang="de-DE" sz="1400" dirty="0" err="1"/>
              <a:t>sustainability</a:t>
            </a:r>
            <a:r>
              <a:rPr lang="de-DE" sz="1400" dirty="0"/>
              <a:t>.</a:t>
            </a:r>
          </a:p>
          <a:p>
            <a:pPr>
              <a:lnSpc>
                <a:spcPct val="90000"/>
              </a:lnSpc>
              <a:buFontTx/>
              <a:buNone/>
            </a:pPr>
            <a:endParaRPr lang="de-DE" sz="1400" dirty="0"/>
          </a:p>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5: </a:t>
            </a:r>
          </a:p>
          <a:p>
            <a:pPr>
              <a:lnSpc>
                <a:spcPct val="90000"/>
              </a:lnSpc>
              <a:buFontTx/>
              <a:buNone/>
            </a:pPr>
            <a:r>
              <a:rPr lang="de-AT" sz="1400" b="1" dirty="0" err="1"/>
              <a:t>Anticipate</a:t>
            </a:r>
            <a:r>
              <a:rPr lang="de-AT" sz="1400" b="1" dirty="0"/>
              <a:t> </a:t>
            </a:r>
            <a:r>
              <a:rPr lang="de-AT" sz="1400" b="1" dirty="0" err="1"/>
              <a:t>and</a:t>
            </a:r>
            <a:r>
              <a:rPr lang="de-AT" sz="1400" b="1" dirty="0"/>
              <a:t> </a:t>
            </a:r>
            <a:r>
              <a:rPr lang="de-AT" sz="1400" b="1" dirty="0" smtClean="0"/>
              <a:t>Interpret </a:t>
            </a:r>
            <a:r>
              <a:rPr lang="de-AT" sz="1400" dirty="0" err="1"/>
              <a:t>current</a:t>
            </a:r>
            <a:r>
              <a:rPr lang="de-AT" sz="1400" dirty="0"/>
              <a:t> </a:t>
            </a:r>
            <a:r>
              <a:rPr lang="de-AT" sz="1400" dirty="0" err="1"/>
              <a:t>issues</a:t>
            </a:r>
            <a:r>
              <a:rPr lang="de-AT" sz="1400" dirty="0"/>
              <a:t> </a:t>
            </a:r>
            <a:r>
              <a:rPr lang="de-AT" sz="1400" dirty="0" err="1"/>
              <a:t>and</a:t>
            </a:r>
            <a:r>
              <a:rPr lang="de-AT" sz="1400" dirty="0"/>
              <a:t> </a:t>
            </a:r>
            <a:r>
              <a:rPr lang="de-AT" sz="1400" dirty="0" err="1"/>
              <a:t>challenges</a:t>
            </a:r>
            <a:r>
              <a:rPr lang="de-AT" sz="1400" dirty="0"/>
              <a:t> of a </a:t>
            </a:r>
            <a:r>
              <a:rPr lang="de-AT" sz="1400" dirty="0" err="1"/>
              <a:t>world</a:t>
            </a:r>
            <a:r>
              <a:rPr lang="de-AT" sz="1400" dirty="0"/>
              <a:t> in </a:t>
            </a:r>
            <a:r>
              <a:rPr lang="de-AT" sz="1400" dirty="0" err="1"/>
              <a:t>transformation</a:t>
            </a:r>
            <a:r>
              <a:rPr lang="de-AT" sz="1400" dirty="0"/>
              <a:t> </a:t>
            </a:r>
            <a:r>
              <a:rPr lang="de-AT" sz="1400" dirty="0" err="1"/>
              <a:t>and</a:t>
            </a:r>
            <a:r>
              <a:rPr lang="de-AT" sz="1400" dirty="0"/>
              <a:t> </a:t>
            </a:r>
            <a:r>
              <a:rPr lang="de-AT" sz="1400" dirty="0" err="1"/>
              <a:t>social</a:t>
            </a:r>
            <a:r>
              <a:rPr lang="de-AT" sz="1400" dirty="0"/>
              <a:t> </a:t>
            </a:r>
            <a:r>
              <a:rPr lang="de-AT" sz="1400" dirty="0" err="1"/>
              <a:t>change</a:t>
            </a:r>
            <a:r>
              <a:rPr lang="de-AT" sz="1400" dirty="0"/>
              <a:t>. </a:t>
            </a:r>
            <a:r>
              <a:rPr lang="de-AT" sz="1400" dirty="0" err="1"/>
              <a:t>Develop</a:t>
            </a:r>
            <a:r>
              <a:rPr lang="de-AT" sz="1400" dirty="0"/>
              <a:t> a </a:t>
            </a:r>
            <a:r>
              <a:rPr lang="de-AT" sz="1400" dirty="0" err="1"/>
              <a:t>deep</a:t>
            </a:r>
            <a:r>
              <a:rPr lang="de-AT" sz="1400" dirty="0"/>
              <a:t> </a:t>
            </a:r>
            <a:r>
              <a:rPr lang="de-AT" sz="1400" dirty="0" err="1"/>
              <a:t>understanding</a:t>
            </a:r>
            <a:r>
              <a:rPr lang="de-AT" sz="1400" dirty="0"/>
              <a:t> </a:t>
            </a:r>
            <a:r>
              <a:rPr lang="de-AT" sz="1400" dirty="0" err="1"/>
              <a:t>of</a:t>
            </a:r>
            <a:r>
              <a:rPr lang="de-AT" sz="1400" dirty="0"/>
              <a:t> </a:t>
            </a:r>
            <a:r>
              <a:rPr lang="de-AT" sz="1400" dirty="0" err="1"/>
              <a:t>and</a:t>
            </a:r>
            <a:r>
              <a:rPr lang="de-AT" sz="1400" dirty="0"/>
              <a:t> </a:t>
            </a:r>
            <a:r>
              <a:rPr lang="de-AT" sz="1400" dirty="0" err="1"/>
              <a:t>skills</a:t>
            </a:r>
            <a:r>
              <a:rPr lang="de-AT" sz="1400" dirty="0"/>
              <a:t> </a:t>
            </a:r>
            <a:r>
              <a:rPr lang="de-AT" sz="1400" dirty="0" err="1"/>
              <a:t>to</a:t>
            </a:r>
            <a:r>
              <a:rPr lang="de-AT" sz="1400" dirty="0"/>
              <a:t> </a:t>
            </a:r>
            <a:r>
              <a:rPr lang="de-AT" sz="1400" dirty="0" err="1"/>
              <a:t>create</a:t>
            </a:r>
            <a:r>
              <a:rPr lang="de-AT" sz="1400" dirty="0"/>
              <a:t> </a:t>
            </a:r>
            <a:r>
              <a:rPr lang="de-AT" sz="1400" dirty="0" err="1"/>
              <a:t>change</a:t>
            </a:r>
            <a:r>
              <a:rPr lang="de-AT" sz="1400" dirty="0"/>
              <a:t>, </a:t>
            </a:r>
            <a:r>
              <a:rPr lang="de-AT" sz="1400" dirty="0" err="1"/>
              <a:t>develop</a:t>
            </a:r>
            <a:r>
              <a:rPr lang="de-AT" sz="1400" dirty="0"/>
              <a:t> </a:t>
            </a:r>
            <a:r>
              <a:rPr lang="de-AT" sz="1400" dirty="0" err="1"/>
              <a:t>advocacy</a:t>
            </a:r>
            <a:r>
              <a:rPr lang="de-AT" sz="1400" dirty="0"/>
              <a:t>, </a:t>
            </a:r>
            <a:r>
              <a:rPr lang="de-AT" sz="1400" dirty="0" err="1"/>
              <a:t>leadership</a:t>
            </a:r>
            <a:r>
              <a:rPr lang="de-AT" sz="1400" dirty="0"/>
              <a:t> </a:t>
            </a:r>
            <a:r>
              <a:rPr lang="de-AT" sz="1400" dirty="0" err="1"/>
              <a:t>and</a:t>
            </a:r>
            <a:r>
              <a:rPr lang="de-AT" sz="1400" dirty="0"/>
              <a:t> </a:t>
            </a:r>
            <a:r>
              <a:rPr lang="de-AT" sz="1400" dirty="0" err="1"/>
              <a:t>authorship</a:t>
            </a:r>
            <a:r>
              <a:rPr lang="de-AT" sz="1400" dirty="0"/>
              <a:t> in </a:t>
            </a:r>
            <a:r>
              <a:rPr lang="de-AT" sz="1400" dirty="0" err="1"/>
              <a:t>and</a:t>
            </a:r>
            <a:r>
              <a:rPr lang="de-AT" sz="1400" dirty="0"/>
              <a:t> </a:t>
            </a:r>
            <a:r>
              <a:rPr lang="de-AT" sz="1400" dirty="0" err="1"/>
              <a:t>for</a:t>
            </a:r>
            <a:r>
              <a:rPr lang="de-AT" sz="1400" dirty="0"/>
              <a:t> </a:t>
            </a:r>
            <a:r>
              <a:rPr lang="de-AT" sz="1400" dirty="0" err="1"/>
              <a:t>sustainability</a:t>
            </a:r>
            <a:r>
              <a:rPr lang="de-AT" sz="1400" dirty="0"/>
              <a:t> </a:t>
            </a:r>
            <a:r>
              <a:rPr lang="de-AT" sz="1400" dirty="0" err="1"/>
              <a:t>communication</a:t>
            </a:r>
            <a:r>
              <a:rPr lang="de-AT" sz="1400" dirty="0"/>
              <a:t>.</a:t>
            </a:r>
            <a:endParaRPr lang="de-DE" sz="1400" dirty="0"/>
          </a:p>
          <a:p>
            <a:pPr>
              <a:lnSpc>
                <a:spcPct val="90000"/>
              </a:lnSpc>
              <a:buFontTx/>
              <a:buNone/>
            </a:pPr>
            <a:endParaRPr lang="de-DE" sz="1400" dirty="0"/>
          </a:p>
        </p:txBody>
      </p:sp>
    </p:spTree>
    <p:extLst>
      <p:ext uri="{BB962C8B-B14F-4D97-AF65-F5344CB8AC3E}">
        <p14:creationId xmlns:p14="http://schemas.microsoft.com/office/powerpoint/2010/main" val="2265264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028DB-AE65-CD42-A315-63E231864978}"/>
              </a:ext>
            </a:extLst>
          </p:cNvPr>
          <p:cNvSpPr>
            <a:spLocks noGrp="1"/>
          </p:cNvSpPr>
          <p:nvPr>
            <p:ph type="title"/>
          </p:nvPr>
        </p:nvSpPr>
        <p:spPr/>
        <p:txBody>
          <a:bodyPr/>
          <a:lstStyle/>
          <a:p>
            <a:r>
              <a:rPr lang="en-AU" dirty="0"/>
              <a:t>Recap</a:t>
            </a:r>
          </a:p>
        </p:txBody>
      </p:sp>
      <p:sp>
        <p:nvSpPr>
          <p:cNvPr id="3" name="Inhaltsplatzhalter 2">
            <a:extLst>
              <a:ext uri="{FF2B5EF4-FFF2-40B4-BE49-F238E27FC236}">
                <a16:creationId xmlns:a16="http://schemas.microsoft.com/office/drawing/2014/main" id="{8C61F777-3BB3-3543-BBB4-BE2007CB63CC}"/>
              </a:ext>
            </a:extLst>
          </p:cNvPr>
          <p:cNvSpPr>
            <a:spLocks noGrp="1"/>
          </p:cNvSpPr>
          <p:nvPr>
            <p:ph idx="1"/>
          </p:nvPr>
        </p:nvSpPr>
        <p:spPr/>
        <p:txBody>
          <a:bodyPr/>
          <a:lstStyle/>
          <a:p>
            <a:pPr marL="0" indent="0">
              <a:buNone/>
            </a:pPr>
            <a:r>
              <a:rPr lang="en-AU" b="1" dirty="0"/>
              <a:t>Sustainability communication – new, “critical” methods needed</a:t>
            </a:r>
          </a:p>
          <a:p>
            <a:r>
              <a:rPr lang="en-AU" dirty="0"/>
              <a:t>Empowerment strategies; communication and participation</a:t>
            </a:r>
          </a:p>
          <a:p>
            <a:r>
              <a:rPr lang="de-AT" dirty="0" err="1"/>
              <a:t>interactive</a:t>
            </a:r>
            <a:r>
              <a:rPr lang="de-AT" dirty="0"/>
              <a:t> </a:t>
            </a:r>
            <a:r>
              <a:rPr lang="de-AT" dirty="0" err="1"/>
              <a:t>approaches</a:t>
            </a:r>
            <a:r>
              <a:rPr lang="de-AT" dirty="0"/>
              <a:t> </a:t>
            </a:r>
            <a:r>
              <a:rPr lang="de-AT" dirty="0" err="1"/>
              <a:t>geared</a:t>
            </a:r>
            <a:r>
              <a:rPr lang="de-AT" dirty="0"/>
              <a:t> </a:t>
            </a:r>
            <a:r>
              <a:rPr lang="de-AT" dirty="0" err="1"/>
              <a:t>towards</a:t>
            </a:r>
            <a:r>
              <a:rPr lang="de-AT" dirty="0"/>
              <a:t> </a:t>
            </a:r>
            <a:r>
              <a:rPr lang="de-AT" dirty="0" err="1"/>
              <a:t>shared</a:t>
            </a:r>
            <a:r>
              <a:rPr lang="de-AT" dirty="0"/>
              <a:t> </a:t>
            </a:r>
            <a:r>
              <a:rPr lang="de-AT" dirty="0" err="1"/>
              <a:t>meaning-making</a:t>
            </a:r>
            <a:r>
              <a:rPr lang="de-AT" dirty="0"/>
              <a:t>, </a:t>
            </a:r>
            <a:r>
              <a:rPr lang="de-AT" dirty="0" err="1"/>
              <a:t>deliberation</a:t>
            </a:r>
            <a:r>
              <a:rPr lang="de-AT" dirty="0"/>
              <a:t>, </a:t>
            </a:r>
            <a:r>
              <a:rPr lang="de-AT" dirty="0" err="1"/>
              <a:t>and</a:t>
            </a:r>
            <a:r>
              <a:rPr lang="de-AT" dirty="0"/>
              <a:t> </a:t>
            </a:r>
            <a:r>
              <a:rPr lang="de-AT" dirty="0" err="1"/>
              <a:t>social</a:t>
            </a:r>
            <a:r>
              <a:rPr lang="de-AT" dirty="0"/>
              <a:t> </a:t>
            </a:r>
            <a:r>
              <a:rPr lang="de-AT" dirty="0" err="1"/>
              <a:t>learning</a:t>
            </a:r>
            <a:endParaRPr lang="en-AU" dirty="0"/>
          </a:p>
          <a:p>
            <a:r>
              <a:rPr lang="en-AU" dirty="0"/>
              <a:t>Education / BNE, ESD</a:t>
            </a:r>
          </a:p>
          <a:p>
            <a:r>
              <a:rPr lang="en-AU" dirty="0"/>
              <a:t>Communication planning, future workshops, advocacy planning </a:t>
            </a:r>
          </a:p>
        </p:txBody>
      </p:sp>
      <p:sp>
        <p:nvSpPr>
          <p:cNvPr id="4" name="Rechteck: abgerundete Ecken 3">
            <a:extLst>
              <a:ext uri="{FF2B5EF4-FFF2-40B4-BE49-F238E27FC236}">
                <a16:creationId xmlns:a16="http://schemas.microsoft.com/office/drawing/2014/main" id="{54C525B1-BC15-2C44-A34E-0514C43EB075}"/>
              </a:ext>
            </a:extLst>
          </p:cNvPr>
          <p:cNvSpPr/>
          <p:nvPr/>
        </p:nvSpPr>
        <p:spPr>
          <a:xfrm>
            <a:off x="1258591" y="4217673"/>
            <a:ext cx="9674817" cy="1862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a:p>
            <a:pPr algn="ctr"/>
            <a:r>
              <a:rPr lang="en-US" dirty="0"/>
              <a:t>„The more open and encompassing a scientific community, the more socially robust is the knowledge, it produces“.  Openness in this context does not only refer to an institutional or an object-related openness, but also includes a methodological and methodical openness. „In order to fill out the epistemological core, it continuously takes a plurality of scientific traditions“. </a:t>
            </a:r>
          </a:p>
          <a:p>
            <a:pPr algn="ctr"/>
            <a:endParaRPr lang="de-AT" dirty="0"/>
          </a:p>
        </p:txBody>
      </p:sp>
    </p:spTree>
    <p:extLst>
      <p:ext uri="{BB962C8B-B14F-4D97-AF65-F5344CB8AC3E}">
        <p14:creationId xmlns:p14="http://schemas.microsoft.com/office/powerpoint/2010/main" val="120880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B38A6-5C02-F44E-8BBC-4DBEF371205B}"/>
              </a:ext>
            </a:extLst>
          </p:cNvPr>
          <p:cNvSpPr>
            <a:spLocks noGrp="1"/>
          </p:cNvSpPr>
          <p:nvPr>
            <p:ph type="title"/>
          </p:nvPr>
        </p:nvSpPr>
        <p:spPr/>
        <p:txBody>
          <a:bodyPr/>
          <a:lstStyle/>
          <a:p>
            <a:r>
              <a:rPr lang="en-AU" dirty="0"/>
              <a:t>Overview</a:t>
            </a:r>
          </a:p>
        </p:txBody>
      </p:sp>
      <p:sp>
        <p:nvSpPr>
          <p:cNvPr id="3" name="Inhaltsplatzhalter 2">
            <a:extLst>
              <a:ext uri="{FF2B5EF4-FFF2-40B4-BE49-F238E27FC236}">
                <a16:creationId xmlns:a16="http://schemas.microsoft.com/office/drawing/2014/main" id="{F4FB391B-5323-9943-A7B0-AA039DDB1735}"/>
              </a:ext>
            </a:extLst>
          </p:cNvPr>
          <p:cNvSpPr>
            <a:spLocks noGrp="1"/>
          </p:cNvSpPr>
          <p:nvPr>
            <p:ph idx="1"/>
          </p:nvPr>
        </p:nvSpPr>
        <p:spPr/>
        <p:txBody>
          <a:bodyPr/>
          <a:lstStyle/>
          <a:p>
            <a:pPr marL="457200" indent="-457200">
              <a:buAutoNum type="alphaUcPeriod"/>
            </a:pPr>
            <a:r>
              <a:rPr lang="en-AU" dirty="0"/>
              <a:t>Why do we need new methods?</a:t>
            </a:r>
          </a:p>
          <a:p>
            <a:pPr marL="457200" indent="-457200">
              <a:buAutoNum type="alphaUcPeriod"/>
            </a:pPr>
            <a:r>
              <a:rPr lang="en-AU" dirty="0"/>
              <a:t>What could “sustainable methods” be?</a:t>
            </a:r>
          </a:p>
          <a:p>
            <a:pPr marL="457200" indent="-457200">
              <a:buAutoNum type="alphaUcPeriod"/>
            </a:pPr>
            <a:r>
              <a:rPr lang="en-AU" dirty="0"/>
              <a:t>Examples</a:t>
            </a:r>
          </a:p>
          <a:p>
            <a:pPr marL="457200" indent="-457200">
              <a:buAutoNum type="alphaUcPeriod"/>
            </a:pPr>
            <a:r>
              <a:rPr lang="en-AU" dirty="0"/>
              <a:t>Analysis</a:t>
            </a:r>
          </a:p>
        </p:txBody>
      </p:sp>
    </p:spTree>
    <p:extLst>
      <p:ext uri="{BB962C8B-B14F-4D97-AF65-F5344CB8AC3E}">
        <p14:creationId xmlns:p14="http://schemas.microsoft.com/office/powerpoint/2010/main" val="410424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 Why do we need new methods?</a:t>
            </a:r>
          </a:p>
        </p:txBody>
      </p:sp>
      <p:sp>
        <p:nvSpPr>
          <p:cNvPr id="3" name="Content Placeholder 2"/>
          <p:cNvSpPr>
            <a:spLocks noGrp="1"/>
          </p:cNvSpPr>
          <p:nvPr>
            <p:ph idx="1"/>
          </p:nvPr>
        </p:nvSpPr>
        <p:spPr/>
        <p:txBody>
          <a:bodyPr/>
          <a:lstStyle/>
          <a:p>
            <a:r>
              <a:rPr lang="en-NZ" dirty="0"/>
              <a:t>A critical approach involves “posing questions, including awkward and unpopular ones…. not merely taking information for granted…but asking how and why these things come to be…” </a:t>
            </a:r>
          </a:p>
          <a:p>
            <a:pPr lvl="1"/>
            <a:r>
              <a:rPr lang="en-NZ" dirty="0"/>
              <a:t>Downing, </a:t>
            </a:r>
            <a:r>
              <a:rPr lang="en-NZ" dirty="0" err="1"/>
              <a:t>Mohammadi</a:t>
            </a:r>
            <a:r>
              <a:rPr lang="en-NZ" dirty="0"/>
              <a:t>, &amp; </a:t>
            </a:r>
            <a:r>
              <a:rPr lang="en-NZ" dirty="0" err="1"/>
              <a:t>Sreberny-Mohammadi</a:t>
            </a:r>
            <a:r>
              <a:rPr lang="en-NZ" dirty="0"/>
              <a:t> (1995, p. xx). </a:t>
            </a:r>
          </a:p>
          <a:p>
            <a:r>
              <a:rPr lang="en-NZ" dirty="0"/>
              <a:t>Thus, it includes asking ‘what if’?</a:t>
            </a:r>
          </a:p>
          <a:p>
            <a:endParaRPr lang="en-NZ" dirty="0"/>
          </a:p>
          <a:p>
            <a:pPr marL="465138" lvl="1" indent="0">
              <a:buNone/>
            </a:pPr>
            <a:endParaRPr lang="en-NZ" dirty="0"/>
          </a:p>
          <a:p>
            <a:endParaRPr lang="en-NZ" dirty="0"/>
          </a:p>
        </p:txBody>
      </p:sp>
    </p:spTree>
    <p:extLst>
      <p:ext uri="{BB962C8B-B14F-4D97-AF65-F5344CB8AC3E}">
        <p14:creationId xmlns:p14="http://schemas.microsoft.com/office/powerpoint/2010/main" val="47652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E73397F-B941-F340-84CD-1D9CEC92365C}"/>
              </a:ext>
            </a:extLst>
          </p:cNvPr>
          <p:cNvSpPr>
            <a:spLocks noGrp="1"/>
          </p:cNvSpPr>
          <p:nvPr>
            <p:ph type="title"/>
          </p:nvPr>
        </p:nvSpPr>
        <p:spPr/>
        <p:txBody>
          <a:bodyPr>
            <a:normAutofit/>
          </a:bodyPr>
          <a:lstStyle/>
          <a:p>
            <a:r>
              <a:rPr lang="en-NZ" dirty="0"/>
              <a:t>A. Why do we need new methods?</a:t>
            </a:r>
            <a:endParaRPr lang="en-AU" dirty="0"/>
          </a:p>
        </p:txBody>
      </p:sp>
      <p:sp>
        <p:nvSpPr>
          <p:cNvPr id="10" name="Content Placeholder 7"/>
          <p:cNvSpPr>
            <a:spLocks noGrp="1"/>
          </p:cNvSpPr>
          <p:nvPr>
            <p:ph idx="1"/>
          </p:nvPr>
        </p:nvSpPr>
        <p:spPr>
          <a:xfrm>
            <a:off x="6312024" y="1667068"/>
            <a:ext cx="5640627" cy="4525963"/>
          </a:xfrm>
        </p:spPr>
        <p:txBody>
          <a:bodyPr/>
          <a:lstStyle/>
          <a:p>
            <a:r>
              <a:rPr lang="en-NZ" sz="2000" b="1" dirty="0">
                <a:solidFill>
                  <a:srgbClr val="95843F"/>
                </a:solidFill>
                <a:latin typeface="+mj-lt"/>
                <a:ea typeface="+mj-ea"/>
                <a:cs typeface="+mj-cs"/>
              </a:rPr>
              <a:t>Participatory democracy (</a:t>
            </a:r>
            <a:r>
              <a:rPr lang="en-NZ" sz="2000" b="1" dirty="0" err="1">
                <a:solidFill>
                  <a:srgbClr val="95843F"/>
                </a:solidFill>
                <a:latin typeface="+mj-lt"/>
                <a:ea typeface="+mj-ea"/>
                <a:cs typeface="+mj-cs"/>
              </a:rPr>
              <a:t>Dryzek</a:t>
            </a:r>
            <a:r>
              <a:rPr lang="en-NZ" sz="2000" b="1" dirty="0">
                <a:solidFill>
                  <a:srgbClr val="95843F"/>
                </a:solidFill>
                <a:latin typeface="+mj-lt"/>
                <a:ea typeface="+mj-ea"/>
                <a:cs typeface="+mj-cs"/>
              </a:rPr>
              <a:t>):</a:t>
            </a:r>
          </a:p>
          <a:p>
            <a:r>
              <a:rPr lang="en-NZ" sz="1800" b="1" dirty="0">
                <a:latin typeface="+mj-lt"/>
                <a:ea typeface="+mj-ea"/>
                <a:cs typeface="+mj-cs"/>
              </a:rPr>
              <a:t>Allows for uncertainty and social choice</a:t>
            </a:r>
          </a:p>
          <a:p>
            <a:pPr lvl="1"/>
            <a:r>
              <a:rPr lang="en-NZ" sz="1600" b="1" dirty="0">
                <a:latin typeface="+mj-lt"/>
                <a:ea typeface="+mj-ea"/>
                <a:cs typeface="+mj-cs"/>
              </a:rPr>
              <a:t>Society based enquiry</a:t>
            </a:r>
          </a:p>
          <a:p>
            <a:pPr lvl="1"/>
            <a:r>
              <a:rPr lang="en-NZ" sz="1600" b="1" dirty="0">
                <a:latin typeface="+mj-lt"/>
                <a:ea typeface="+mj-ea"/>
                <a:cs typeface="+mj-cs"/>
              </a:rPr>
              <a:t>Collective action</a:t>
            </a:r>
          </a:p>
          <a:p>
            <a:pPr lvl="1"/>
            <a:r>
              <a:rPr lang="en-NZ" sz="1600" b="1" dirty="0">
                <a:latin typeface="+mj-lt"/>
                <a:ea typeface="+mj-ea"/>
                <a:cs typeface="+mj-cs"/>
              </a:rPr>
              <a:t>Contextually based</a:t>
            </a:r>
          </a:p>
        </p:txBody>
      </p:sp>
      <p:sp>
        <p:nvSpPr>
          <p:cNvPr id="4" name="Text Placeholder 3"/>
          <p:cNvSpPr>
            <a:spLocks noGrp="1"/>
          </p:cNvSpPr>
          <p:nvPr>
            <p:ph type="body" sz="half" idx="4294967295"/>
          </p:nvPr>
        </p:nvSpPr>
        <p:spPr>
          <a:xfrm>
            <a:off x="1195158" y="1680563"/>
            <a:ext cx="4011613" cy="4498975"/>
          </a:xfrm>
        </p:spPr>
        <p:txBody>
          <a:bodyPr>
            <a:normAutofit fontScale="92500" lnSpcReduction="10000"/>
          </a:bodyPr>
          <a:lstStyle/>
          <a:p>
            <a:pPr marL="0" indent="0">
              <a:buNone/>
            </a:pPr>
            <a:r>
              <a:rPr lang="en-NZ" sz="1600" dirty="0"/>
              <a:t>UN 2030 Agenda for Sustainable Development</a:t>
            </a:r>
          </a:p>
          <a:p>
            <a:pPr marL="0" indent="0">
              <a:buNone/>
            </a:pPr>
            <a:endParaRPr lang="en-NZ" sz="1600" b="1" dirty="0">
              <a:latin typeface="+mj-lt"/>
              <a:ea typeface="+mj-ea"/>
              <a:cs typeface="+mj-cs"/>
            </a:endParaRPr>
          </a:p>
          <a:p>
            <a:r>
              <a:rPr lang="en-NZ" sz="1600" b="1" dirty="0">
                <a:latin typeface="+mj-lt"/>
                <a:ea typeface="+mj-ea"/>
                <a:cs typeface="+mj-cs"/>
              </a:rPr>
              <a:t>Transformative change</a:t>
            </a:r>
          </a:p>
          <a:p>
            <a:r>
              <a:rPr lang="en-NZ" sz="1600" b="1" dirty="0">
                <a:latin typeface="+mj-lt"/>
                <a:ea typeface="+mj-ea"/>
                <a:cs typeface="+mj-cs"/>
              </a:rPr>
              <a:t>Eco-social policies in line with a reversed normative hierarchy that positions social and environmental priorities above economic ones</a:t>
            </a:r>
          </a:p>
          <a:p>
            <a:endParaRPr lang="en-NZ" sz="1600" b="1" dirty="0">
              <a:latin typeface="+mj-lt"/>
              <a:ea typeface="+mj-ea"/>
              <a:cs typeface="+mj-cs"/>
            </a:endParaRPr>
          </a:p>
          <a:p>
            <a:r>
              <a:rPr lang="en-NZ" sz="1600" b="1" dirty="0">
                <a:latin typeface="+mj-lt"/>
                <a:ea typeface="+mj-ea"/>
                <a:cs typeface="+mj-cs"/>
              </a:rPr>
              <a:t>Address distributional consequences of climate change policies</a:t>
            </a:r>
          </a:p>
          <a:p>
            <a:endParaRPr lang="en-NZ" sz="1600" b="1" dirty="0">
              <a:latin typeface="+mj-lt"/>
              <a:ea typeface="+mj-ea"/>
              <a:cs typeface="+mj-cs"/>
            </a:endParaRPr>
          </a:p>
          <a:p>
            <a:r>
              <a:rPr lang="en-NZ" sz="1600" b="1" dirty="0">
                <a:latin typeface="+mj-lt"/>
                <a:ea typeface="+mj-ea"/>
                <a:cs typeface="+mj-cs"/>
              </a:rPr>
              <a:t>Engage affected populations actively in planning and implementation – better results</a:t>
            </a:r>
          </a:p>
          <a:p>
            <a:endParaRPr lang="en-NZ" sz="1600" b="1" dirty="0">
              <a:latin typeface="+mj-lt"/>
              <a:ea typeface="+mj-ea"/>
              <a:cs typeface="+mj-cs"/>
            </a:endParaRPr>
          </a:p>
          <a:p>
            <a:r>
              <a:rPr lang="en-NZ" sz="1600" b="1" dirty="0">
                <a:latin typeface="+mj-lt"/>
                <a:ea typeface="+mj-ea"/>
                <a:cs typeface="+mj-cs"/>
              </a:rPr>
              <a:t>Promote and provide enabling environment for social innovation (including behavioural change) </a:t>
            </a:r>
          </a:p>
        </p:txBody>
      </p:sp>
      <p:sp>
        <p:nvSpPr>
          <p:cNvPr id="2" name="Wolke 1"/>
          <p:cNvSpPr/>
          <p:nvPr/>
        </p:nvSpPr>
        <p:spPr>
          <a:xfrm>
            <a:off x="8904311" y="5373216"/>
            <a:ext cx="984109" cy="576064"/>
          </a:xfrm>
          <a:prstGeom prst="cloud">
            <a:avLst/>
          </a:prstGeom>
          <a:solidFill>
            <a:srgbClr val="95843F"/>
          </a:solidFill>
          <a:ln>
            <a:solidFill>
              <a:srgbClr val="958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Gleichschenkliges Dreieck 2"/>
          <p:cNvSpPr/>
          <p:nvPr/>
        </p:nvSpPr>
        <p:spPr>
          <a:xfrm>
            <a:off x="7248128" y="3996620"/>
            <a:ext cx="804091" cy="720492"/>
          </a:xfrm>
          <a:prstGeom prst="triangle">
            <a:avLst/>
          </a:prstGeom>
          <a:solidFill>
            <a:srgbClr val="861A59"/>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p:cNvSpPr/>
          <p:nvPr/>
        </p:nvSpPr>
        <p:spPr>
          <a:xfrm>
            <a:off x="8904311" y="3389982"/>
            <a:ext cx="768084" cy="805954"/>
          </a:xfrm>
          <a:prstGeom prst="ellipse">
            <a:avLst/>
          </a:prstGeom>
          <a:solidFill>
            <a:srgbClr val="00664B"/>
          </a:solidFill>
          <a:ln>
            <a:solidFill>
              <a:srgbClr val="006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gelmäßiges Fünfeck 5"/>
          <p:cNvSpPr/>
          <p:nvPr/>
        </p:nvSpPr>
        <p:spPr>
          <a:xfrm>
            <a:off x="10464482" y="3839696"/>
            <a:ext cx="888102" cy="864096"/>
          </a:xfrm>
          <a:prstGeom prst="pentagon">
            <a:avLst/>
          </a:prstGeom>
          <a:solidFill>
            <a:srgbClr val="C1D694"/>
          </a:solidFill>
          <a:ln>
            <a:solidFill>
              <a:srgbClr val="C1D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p:cNvCxnSpPr/>
          <p:nvPr/>
        </p:nvCxnSpPr>
        <p:spPr>
          <a:xfrm>
            <a:off x="8120160" y="4653136"/>
            <a:ext cx="784151" cy="720080"/>
          </a:xfrm>
          <a:prstGeom prst="straightConnector1">
            <a:avLst/>
          </a:prstGeom>
          <a:ln w="38100">
            <a:solidFill>
              <a:srgbClr val="DFC638"/>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endCxn id="2" idx="3"/>
          </p:cNvCxnSpPr>
          <p:nvPr/>
        </p:nvCxnSpPr>
        <p:spPr>
          <a:xfrm flipH="1">
            <a:off x="9396366" y="4271596"/>
            <a:ext cx="147985" cy="1134557"/>
          </a:xfrm>
          <a:prstGeom prst="straightConnector1">
            <a:avLst/>
          </a:prstGeom>
          <a:ln w="38100">
            <a:solidFill>
              <a:srgbClr val="DFC638"/>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H="1">
            <a:off x="9888420" y="4720922"/>
            <a:ext cx="824027" cy="724302"/>
          </a:xfrm>
          <a:prstGeom prst="straightConnector1">
            <a:avLst/>
          </a:prstGeom>
          <a:ln w="38100">
            <a:solidFill>
              <a:srgbClr val="DFC638"/>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flipH="1" flipV="1">
            <a:off x="9132337" y="4354693"/>
            <a:ext cx="116043" cy="942863"/>
          </a:xfrm>
          <a:prstGeom prst="straightConnector1">
            <a:avLst/>
          </a:prstGeom>
          <a:ln w="38100">
            <a:solidFill>
              <a:srgbClr val="DFC638"/>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V="1">
            <a:off x="9756503" y="4581128"/>
            <a:ext cx="707979" cy="716428"/>
          </a:xfrm>
          <a:prstGeom prst="straightConnector1">
            <a:avLst/>
          </a:prstGeom>
          <a:ln w="38100">
            <a:solidFill>
              <a:srgbClr val="DFC638"/>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H="1" flipV="1">
            <a:off x="7939671" y="4838874"/>
            <a:ext cx="832723" cy="677611"/>
          </a:xfrm>
          <a:prstGeom prst="straightConnector1">
            <a:avLst/>
          </a:prstGeom>
          <a:ln w="38100">
            <a:solidFill>
              <a:srgbClr val="DFC638"/>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9935476" y="3432668"/>
            <a:ext cx="1314100" cy="523220"/>
          </a:xfrm>
          <a:prstGeom prst="rect">
            <a:avLst/>
          </a:prstGeom>
          <a:noFill/>
        </p:spPr>
        <p:txBody>
          <a:bodyPr wrap="square" rtlCol="0">
            <a:spAutoFit/>
          </a:bodyPr>
          <a:lstStyle/>
          <a:p>
            <a:r>
              <a:rPr lang="de-DE" sz="1400" b="1" dirty="0" smtClean="0"/>
              <a:t>Multiple Futures</a:t>
            </a:r>
            <a:endParaRPr lang="de-DE" sz="1400" b="1" dirty="0"/>
          </a:p>
        </p:txBody>
      </p:sp>
      <p:sp>
        <p:nvSpPr>
          <p:cNvPr id="34" name="Textfeld 33"/>
          <p:cNvSpPr txBox="1"/>
          <p:nvPr/>
        </p:nvSpPr>
        <p:spPr>
          <a:xfrm>
            <a:off x="7363325" y="5696233"/>
            <a:ext cx="1540986" cy="523220"/>
          </a:xfrm>
          <a:prstGeom prst="rect">
            <a:avLst/>
          </a:prstGeom>
          <a:noFill/>
        </p:spPr>
        <p:txBody>
          <a:bodyPr wrap="square" rtlCol="0">
            <a:spAutoFit/>
          </a:bodyPr>
          <a:lstStyle/>
          <a:p>
            <a:r>
              <a:rPr lang="de-DE" sz="1400" b="1" dirty="0" err="1" smtClean="0"/>
              <a:t>Todays</a:t>
            </a:r>
            <a:r>
              <a:rPr lang="de-DE" sz="1400" b="1" dirty="0" smtClean="0"/>
              <a:t> </a:t>
            </a:r>
            <a:r>
              <a:rPr lang="de-DE" sz="1400" b="1" dirty="0" err="1" smtClean="0"/>
              <a:t>Knows</a:t>
            </a:r>
            <a:r>
              <a:rPr lang="de-DE" sz="1400" b="1" dirty="0" smtClean="0"/>
              <a:t> &amp; </a:t>
            </a:r>
            <a:r>
              <a:rPr lang="de-DE" sz="1400" b="1" dirty="0" err="1" smtClean="0"/>
              <a:t>Uncertainties</a:t>
            </a:r>
            <a:endParaRPr lang="de-DE" sz="1400" b="1" dirty="0"/>
          </a:p>
        </p:txBody>
      </p:sp>
    </p:spTree>
    <p:extLst>
      <p:ext uri="{BB962C8B-B14F-4D97-AF65-F5344CB8AC3E}">
        <p14:creationId xmlns:p14="http://schemas.microsoft.com/office/powerpoint/2010/main" val="283009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594D-AE99-094E-82E0-E4AA9692705C}"/>
              </a:ext>
            </a:extLst>
          </p:cNvPr>
          <p:cNvSpPr>
            <a:spLocks noGrp="1"/>
          </p:cNvSpPr>
          <p:nvPr>
            <p:ph type="title"/>
          </p:nvPr>
        </p:nvSpPr>
        <p:spPr/>
        <p:txBody>
          <a:bodyPr/>
          <a:lstStyle/>
          <a:p>
            <a:r>
              <a:rPr lang="en-AU" dirty="0"/>
              <a:t>B. What could “sustainable methods” be?</a:t>
            </a:r>
          </a:p>
        </p:txBody>
      </p:sp>
      <p:sp>
        <p:nvSpPr>
          <p:cNvPr id="3" name="Inhaltsplatzhalter 2">
            <a:extLst>
              <a:ext uri="{FF2B5EF4-FFF2-40B4-BE49-F238E27FC236}">
                <a16:creationId xmlns:a16="http://schemas.microsoft.com/office/drawing/2014/main" id="{8AD601A1-4385-7849-A283-1604C01C3B18}"/>
              </a:ext>
            </a:extLst>
          </p:cNvPr>
          <p:cNvSpPr>
            <a:spLocks noGrp="1"/>
          </p:cNvSpPr>
          <p:nvPr>
            <p:ph idx="1"/>
          </p:nvPr>
        </p:nvSpPr>
        <p:spPr/>
        <p:txBody>
          <a:bodyPr/>
          <a:lstStyle/>
          <a:p>
            <a:pPr marL="0" indent="0">
              <a:buNone/>
            </a:pPr>
            <a:r>
              <a:rPr lang="en-AU" b="1" dirty="0">
                <a:solidFill>
                  <a:srgbClr val="95843F"/>
                </a:solidFill>
              </a:rPr>
              <a:t>Gathering Data </a:t>
            </a:r>
            <a:r>
              <a:rPr lang="en-AU" dirty="0"/>
              <a:t>in Sustainability Studies / Sustainability communication: </a:t>
            </a:r>
          </a:p>
          <a:p>
            <a:pPr marL="0" indent="0">
              <a:buNone/>
            </a:pPr>
            <a:r>
              <a:rPr lang="en-AU" dirty="0"/>
              <a:t>Empowerment &amp; Participatory approaches (sustainable communication!)</a:t>
            </a:r>
          </a:p>
          <a:p>
            <a:r>
              <a:rPr lang="en-AU" dirty="0"/>
              <a:t>Design Thinking / Scenario thinking</a:t>
            </a:r>
          </a:p>
          <a:p>
            <a:r>
              <a:rPr lang="en-AU" dirty="0"/>
              <a:t>Creative approaches</a:t>
            </a:r>
          </a:p>
          <a:p>
            <a:r>
              <a:rPr lang="en-AU" dirty="0"/>
              <a:t>Critical pedagogy</a:t>
            </a:r>
          </a:p>
        </p:txBody>
      </p:sp>
    </p:spTree>
    <p:extLst>
      <p:ext uri="{BB962C8B-B14F-4D97-AF65-F5344CB8AC3E}">
        <p14:creationId xmlns:p14="http://schemas.microsoft.com/office/powerpoint/2010/main" val="1187360620"/>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2872</Words>
  <Application>Microsoft Office PowerPoint</Application>
  <PresentationFormat>Breitbild</PresentationFormat>
  <Paragraphs>231</Paragraphs>
  <Slides>35</Slides>
  <Notes>20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35</vt:i4>
      </vt:variant>
    </vt:vector>
  </HeadingPairs>
  <TitlesOfParts>
    <vt:vector size="39" baseType="lpstr">
      <vt:lpstr>Arial</vt:lpstr>
      <vt:lpstr>Calibri</vt:lpstr>
      <vt:lpstr>Verdana</vt:lpstr>
      <vt:lpstr>Larissa-Design</vt:lpstr>
      <vt:lpstr>Sustainability Communication as Field of Research</vt:lpstr>
      <vt:lpstr>Overview</vt:lpstr>
      <vt:lpstr>Where are we?</vt:lpstr>
      <vt:lpstr>Learning outcomes</vt:lpstr>
      <vt:lpstr>Recap</vt:lpstr>
      <vt:lpstr>Overview</vt:lpstr>
      <vt:lpstr>A. Why do we need new methods?</vt:lpstr>
      <vt:lpstr>A. Why do we need new methods?</vt:lpstr>
      <vt:lpstr>B. What could “sustainable methods” be?</vt:lpstr>
      <vt:lpstr>C. Examples: Participatory approaches</vt:lpstr>
      <vt:lpstr>C. Examples: Design &amp; Scenario thinking</vt:lpstr>
      <vt:lpstr>C. Examples: Design &amp; Scenario thinking</vt:lpstr>
      <vt:lpstr>C. Examples: Creative approaches</vt:lpstr>
      <vt:lpstr>C. Examples: Creative approaches</vt:lpstr>
      <vt:lpstr>C. Examples: Creative approaches</vt:lpstr>
      <vt:lpstr>C. Examples: Creative approaches</vt:lpstr>
      <vt:lpstr>C. Examples: Creative approaches</vt:lpstr>
      <vt:lpstr>C. Examples: Creative approaches</vt:lpstr>
      <vt:lpstr>C. Examples: Creative approaches</vt:lpstr>
      <vt:lpstr>C. Examples: Creative approaches</vt:lpstr>
      <vt:lpstr>C. Examples: Critical pedagogy</vt:lpstr>
      <vt:lpstr>C. Examples: Critical pedagogy</vt:lpstr>
      <vt:lpstr>PowerPoint-Präsentation</vt:lpstr>
      <vt:lpstr>PowerPoint-Präsentation</vt:lpstr>
      <vt:lpstr>PowerPoint-Präsentation</vt:lpstr>
      <vt:lpstr>PowerPoint-Präsentation</vt:lpstr>
      <vt:lpstr>PowerPoint-Präsentation</vt:lpstr>
      <vt:lpstr>C. Examples: Critical pedagogy</vt:lpstr>
      <vt:lpstr>D. Analysis</vt:lpstr>
      <vt:lpstr>D. Analysis</vt:lpstr>
      <vt:lpstr>D. Analysis</vt:lpstr>
      <vt:lpstr>D. Analysis</vt:lpstr>
      <vt:lpstr>D. Analysis</vt:lpstr>
      <vt:lpstr>D. Analysis</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zmml</dc:creator>
  <cp:lastModifiedBy>Windows-Benutzer</cp:lastModifiedBy>
  <cp:revision>402</cp:revision>
  <dcterms:created xsi:type="dcterms:W3CDTF">2011-07-07T10:45:47Z</dcterms:created>
  <dcterms:modified xsi:type="dcterms:W3CDTF">2023-08-29T11:49:53Z</dcterms:modified>
</cp:coreProperties>
</file>