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7"/>
  </p:notesMasterIdLst>
  <p:handoutMasterIdLst>
    <p:handoutMasterId r:id="rId38"/>
  </p:handoutMasterIdLst>
  <p:sldIdLst>
    <p:sldId id="256" r:id="rId2"/>
    <p:sldId id="288" r:id="rId3"/>
    <p:sldId id="289" r:id="rId4"/>
    <p:sldId id="311" r:id="rId5"/>
    <p:sldId id="362" r:id="rId6"/>
    <p:sldId id="363" r:id="rId7"/>
    <p:sldId id="391" r:id="rId8"/>
    <p:sldId id="563" r:id="rId9"/>
    <p:sldId id="564" r:id="rId10"/>
    <p:sldId id="565" r:id="rId11"/>
    <p:sldId id="562" r:id="rId12"/>
    <p:sldId id="355" r:id="rId13"/>
    <p:sldId id="357" r:id="rId14"/>
    <p:sldId id="287" r:id="rId15"/>
    <p:sldId id="290" r:id="rId16"/>
    <p:sldId id="291" r:id="rId17"/>
    <p:sldId id="294" r:id="rId18"/>
    <p:sldId id="295" r:id="rId19"/>
    <p:sldId id="298" r:id="rId20"/>
    <p:sldId id="312" r:id="rId21"/>
    <p:sldId id="314" r:id="rId22"/>
    <p:sldId id="322" r:id="rId23"/>
    <p:sldId id="566" r:id="rId24"/>
    <p:sldId id="304" r:id="rId25"/>
    <p:sldId id="379" r:id="rId26"/>
    <p:sldId id="334" r:id="rId27"/>
    <p:sldId id="307" r:id="rId28"/>
    <p:sldId id="558" r:id="rId29"/>
    <p:sldId id="306" r:id="rId30"/>
    <p:sldId id="561" r:id="rId31"/>
    <p:sldId id="281" r:id="rId32"/>
    <p:sldId id="315" r:id="rId33"/>
    <p:sldId id="317" r:id="rId34"/>
    <p:sldId id="1023" r:id="rId35"/>
    <p:sldId id="376" r:id="rId3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Benutzer" initials="W" lastIdx="2" clrIdx="0">
    <p:extLst>
      <p:ext uri="{19B8F6BF-5375-455C-9EA6-DF929625EA0E}">
        <p15:presenceInfo xmlns:p15="http://schemas.microsoft.com/office/powerpoint/2012/main" userId="Windows-Benut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2C0A"/>
    <a:srgbClr val="861A59"/>
    <a:srgbClr val="95843F"/>
    <a:srgbClr val="DFC638"/>
    <a:srgbClr val="C1D694"/>
    <a:srgbClr val="A99090"/>
    <a:srgbClr val="BEBC32"/>
    <a:srgbClr val="FFFFFF"/>
    <a:srgbClr val="00664B"/>
    <a:srgbClr val="6CB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9" autoAdjust="0"/>
    <p:restoredTop sz="82716" autoAdjust="0"/>
  </p:normalViewPr>
  <p:slideViewPr>
    <p:cSldViewPr>
      <p:cViewPr varScale="1">
        <p:scale>
          <a:sx n="50" d="100"/>
          <a:sy n="50" d="100"/>
        </p:scale>
        <p:origin x="1083" y="27"/>
      </p:cViewPr>
      <p:guideLst>
        <p:guide orient="horz" pos="2205"/>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9" d="100"/>
          <a:sy n="49" d="100"/>
        </p:scale>
        <p:origin x="2733" y="3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3B470-677F-496D-86BE-553D36F93638}" type="doc">
      <dgm:prSet loTypeId="urn:microsoft.com/office/officeart/2005/8/layout/pyramid4" loCatId="relationship" qsTypeId="urn:microsoft.com/office/officeart/2005/8/quickstyle/simple2" qsCatId="simple" csTypeId="urn:microsoft.com/office/officeart/2005/8/colors/accent2_2" csCatId="accent2" phldr="1"/>
      <dgm:spPr/>
      <dgm:t>
        <a:bodyPr/>
        <a:lstStyle/>
        <a:p>
          <a:endParaRPr lang="de-DE"/>
        </a:p>
      </dgm:t>
    </dgm:pt>
    <dgm:pt modelId="{BF7B0ED4-BD2B-47EC-A50B-9DF4A8A10B9E}">
      <dgm:prSet phldrT="[Text]"/>
      <dgm:spPr/>
      <dgm:t>
        <a:bodyPr/>
        <a:lstStyle/>
        <a:p>
          <a:r>
            <a:rPr lang="de-DE" b="1" dirty="0"/>
            <a:t>Science &amp; </a:t>
          </a:r>
          <a:r>
            <a:rPr lang="de-DE" b="1" dirty="0" err="1"/>
            <a:t>Risk</a:t>
          </a:r>
          <a:r>
            <a:rPr lang="de-DE" b="1" dirty="0"/>
            <a:t> Communication</a:t>
          </a:r>
        </a:p>
      </dgm:t>
    </dgm:pt>
    <dgm:pt modelId="{2F89FDB3-3F91-4E01-8F5F-86ADFFE8521E}" type="parTrans" cxnId="{EE199B69-6362-413A-829A-B2F20A5C1205}">
      <dgm:prSet/>
      <dgm:spPr/>
      <dgm:t>
        <a:bodyPr/>
        <a:lstStyle/>
        <a:p>
          <a:endParaRPr lang="de-DE" sz="1200"/>
        </a:p>
      </dgm:t>
    </dgm:pt>
    <dgm:pt modelId="{9E60A402-F7C8-48ED-BB70-A0A75B6425FB}" type="sibTrans" cxnId="{EE199B69-6362-413A-829A-B2F20A5C1205}">
      <dgm:prSet/>
      <dgm:spPr/>
      <dgm:t>
        <a:bodyPr/>
        <a:lstStyle/>
        <a:p>
          <a:endParaRPr lang="de-DE"/>
        </a:p>
      </dgm:t>
    </dgm:pt>
    <dgm:pt modelId="{374D363F-702B-40C1-B7F2-3B9F88D5B3A9}">
      <dgm:prSet phldrT="[Text]"/>
      <dgm:spPr/>
      <dgm:t>
        <a:bodyPr/>
        <a:lstStyle/>
        <a:p>
          <a:r>
            <a:rPr lang="de-DE" b="1" dirty="0"/>
            <a:t>Strategic / CSR Communication</a:t>
          </a:r>
        </a:p>
      </dgm:t>
    </dgm:pt>
    <dgm:pt modelId="{30B73B03-6F6D-4B9A-8ABD-9DAAD877B601}" type="parTrans" cxnId="{8E43AA27-877B-44FE-90CE-EDB04022E1F3}">
      <dgm:prSet/>
      <dgm:spPr/>
      <dgm:t>
        <a:bodyPr/>
        <a:lstStyle/>
        <a:p>
          <a:endParaRPr lang="de-DE" sz="1200"/>
        </a:p>
      </dgm:t>
    </dgm:pt>
    <dgm:pt modelId="{EF9E62D2-BA51-43CB-91E6-0265DD2836C8}" type="sibTrans" cxnId="{8E43AA27-877B-44FE-90CE-EDB04022E1F3}">
      <dgm:prSet/>
      <dgm:spPr/>
      <dgm:t>
        <a:bodyPr/>
        <a:lstStyle/>
        <a:p>
          <a:endParaRPr lang="de-DE"/>
        </a:p>
      </dgm:t>
    </dgm:pt>
    <dgm:pt modelId="{3D8D433C-0DBB-4C96-BDD8-998BA75C4EC7}">
      <dgm:prSet phldrT="[Text]"/>
      <dgm:spPr/>
      <dgm:t>
        <a:bodyPr/>
        <a:lstStyle/>
        <a:p>
          <a:r>
            <a:rPr lang="de-DE" b="1"/>
            <a:t>Sustainability Communication</a:t>
          </a:r>
        </a:p>
      </dgm:t>
    </dgm:pt>
    <dgm:pt modelId="{E97BE663-A626-4FC8-99A1-99024E87CCE7}" type="parTrans" cxnId="{CF35D29F-2700-4387-AB48-5F304762F580}">
      <dgm:prSet/>
      <dgm:spPr/>
      <dgm:t>
        <a:bodyPr/>
        <a:lstStyle/>
        <a:p>
          <a:endParaRPr lang="de-DE" sz="1200"/>
        </a:p>
      </dgm:t>
    </dgm:pt>
    <dgm:pt modelId="{5465C603-271C-4104-8F41-1F13720D52C8}" type="sibTrans" cxnId="{CF35D29F-2700-4387-AB48-5F304762F580}">
      <dgm:prSet/>
      <dgm:spPr/>
      <dgm:t>
        <a:bodyPr/>
        <a:lstStyle/>
        <a:p>
          <a:endParaRPr lang="de-DE"/>
        </a:p>
      </dgm:t>
    </dgm:pt>
    <dgm:pt modelId="{91FC90BF-6755-4069-92EC-62A85AEE6558}">
      <dgm:prSet phldrT="[Text]"/>
      <dgm:spPr/>
      <dgm:t>
        <a:bodyPr/>
        <a:lstStyle/>
        <a:p>
          <a:r>
            <a:rPr lang="de-DE" b="1" dirty="0"/>
            <a:t>Environmental </a:t>
          </a:r>
          <a:r>
            <a:rPr lang="de-DE" b="1" dirty="0" err="1"/>
            <a:t>and</a:t>
          </a:r>
          <a:r>
            <a:rPr lang="de-DE" b="1" dirty="0"/>
            <a:t> </a:t>
          </a:r>
          <a:r>
            <a:rPr lang="de-DE" b="1" dirty="0" err="1"/>
            <a:t>Social</a:t>
          </a:r>
          <a:r>
            <a:rPr lang="de-DE" b="1" dirty="0"/>
            <a:t> Change Communication</a:t>
          </a:r>
        </a:p>
      </dgm:t>
    </dgm:pt>
    <dgm:pt modelId="{CA8587B9-C718-4B81-AECD-DB0AD25C4652}" type="parTrans" cxnId="{32365DFF-EDFC-4322-A6FA-E11F7821FB20}">
      <dgm:prSet/>
      <dgm:spPr/>
      <dgm:t>
        <a:bodyPr/>
        <a:lstStyle/>
        <a:p>
          <a:endParaRPr lang="de-DE" sz="1200"/>
        </a:p>
      </dgm:t>
    </dgm:pt>
    <dgm:pt modelId="{CEAC2A46-83B5-4A83-B904-481D976BD080}" type="sibTrans" cxnId="{32365DFF-EDFC-4322-A6FA-E11F7821FB20}">
      <dgm:prSet/>
      <dgm:spPr/>
      <dgm:t>
        <a:bodyPr/>
        <a:lstStyle/>
        <a:p>
          <a:endParaRPr lang="de-DE"/>
        </a:p>
      </dgm:t>
    </dgm:pt>
    <dgm:pt modelId="{E6AFAF1A-E352-D84F-B880-CE752F4A8A71}" type="pres">
      <dgm:prSet presAssocID="{D113B470-677F-496D-86BE-553D36F93638}" presName="compositeShape" presStyleCnt="0">
        <dgm:presLayoutVars>
          <dgm:chMax val="9"/>
          <dgm:dir/>
          <dgm:resizeHandles val="exact"/>
        </dgm:presLayoutVars>
      </dgm:prSet>
      <dgm:spPr/>
      <dgm:t>
        <a:bodyPr/>
        <a:lstStyle/>
        <a:p>
          <a:endParaRPr lang="de-DE"/>
        </a:p>
      </dgm:t>
    </dgm:pt>
    <dgm:pt modelId="{2303C013-96E4-4B43-AD57-9EE7BECCE586}" type="pres">
      <dgm:prSet presAssocID="{D113B470-677F-496D-86BE-553D36F93638}" presName="triangle1" presStyleLbl="node1" presStyleIdx="0" presStyleCnt="4">
        <dgm:presLayoutVars>
          <dgm:bulletEnabled val="1"/>
        </dgm:presLayoutVars>
      </dgm:prSet>
      <dgm:spPr/>
      <dgm:t>
        <a:bodyPr/>
        <a:lstStyle/>
        <a:p>
          <a:endParaRPr lang="de-DE"/>
        </a:p>
      </dgm:t>
    </dgm:pt>
    <dgm:pt modelId="{E006B595-B18F-FB42-BBED-9C3671EAC38F}" type="pres">
      <dgm:prSet presAssocID="{D113B470-677F-496D-86BE-553D36F93638}" presName="triangle2" presStyleLbl="node1" presStyleIdx="1" presStyleCnt="4">
        <dgm:presLayoutVars>
          <dgm:bulletEnabled val="1"/>
        </dgm:presLayoutVars>
      </dgm:prSet>
      <dgm:spPr/>
      <dgm:t>
        <a:bodyPr/>
        <a:lstStyle/>
        <a:p>
          <a:endParaRPr lang="de-DE"/>
        </a:p>
      </dgm:t>
    </dgm:pt>
    <dgm:pt modelId="{8537A2BA-DF87-844A-A2C0-4C7451A9D45C}" type="pres">
      <dgm:prSet presAssocID="{D113B470-677F-496D-86BE-553D36F93638}" presName="triangle3" presStyleLbl="node1" presStyleIdx="2" presStyleCnt="4">
        <dgm:presLayoutVars>
          <dgm:bulletEnabled val="1"/>
        </dgm:presLayoutVars>
      </dgm:prSet>
      <dgm:spPr/>
      <dgm:t>
        <a:bodyPr/>
        <a:lstStyle/>
        <a:p>
          <a:endParaRPr lang="de-DE"/>
        </a:p>
      </dgm:t>
    </dgm:pt>
    <dgm:pt modelId="{FF99BDAF-4FD8-E948-822F-B361EC3D0CD9}" type="pres">
      <dgm:prSet presAssocID="{D113B470-677F-496D-86BE-553D36F93638}" presName="triangle4" presStyleLbl="node1" presStyleIdx="3" presStyleCnt="4">
        <dgm:presLayoutVars>
          <dgm:bulletEnabled val="1"/>
        </dgm:presLayoutVars>
      </dgm:prSet>
      <dgm:spPr/>
      <dgm:t>
        <a:bodyPr/>
        <a:lstStyle/>
        <a:p>
          <a:endParaRPr lang="de-DE"/>
        </a:p>
      </dgm:t>
    </dgm:pt>
  </dgm:ptLst>
  <dgm:cxnLst>
    <dgm:cxn modelId="{C9095082-0A26-644A-9343-7C5376EFDA6B}" type="presOf" srcId="{D113B470-677F-496D-86BE-553D36F93638}" destId="{E6AFAF1A-E352-D84F-B880-CE752F4A8A71}" srcOrd="0" destOrd="0" presId="urn:microsoft.com/office/officeart/2005/8/layout/pyramid4"/>
    <dgm:cxn modelId="{D6F844D8-59DD-FF4A-A027-DEE418483EF2}" type="presOf" srcId="{3D8D433C-0DBB-4C96-BDD8-998BA75C4EC7}" destId="{8537A2BA-DF87-844A-A2C0-4C7451A9D45C}" srcOrd="0" destOrd="0" presId="urn:microsoft.com/office/officeart/2005/8/layout/pyramid4"/>
    <dgm:cxn modelId="{6FC29E15-6187-534D-BD27-BFCCFFA5206A}" type="presOf" srcId="{BF7B0ED4-BD2B-47EC-A50B-9DF4A8A10B9E}" destId="{2303C013-96E4-4B43-AD57-9EE7BECCE586}" srcOrd="0" destOrd="0" presId="urn:microsoft.com/office/officeart/2005/8/layout/pyramid4"/>
    <dgm:cxn modelId="{6CCFB06F-1B52-7E4C-A39E-728F280241DB}" type="presOf" srcId="{91FC90BF-6755-4069-92EC-62A85AEE6558}" destId="{FF99BDAF-4FD8-E948-822F-B361EC3D0CD9}" srcOrd="0" destOrd="0" presId="urn:microsoft.com/office/officeart/2005/8/layout/pyramid4"/>
    <dgm:cxn modelId="{EE199B69-6362-413A-829A-B2F20A5C1205}" srcId="{D113B470-677F-496D-86BE-553D36F93638}" destId="{BF7B0ED4-BD2B-47EC-A50B-9DF4A8A10B9E}" srcOrd="0" destOrd="0" parTransId="{2F89FDB3-3F91-4E01-8F5F-86ADFFE8521E}" sibTransId="{9E60A402-F7C8-48ED-BB70-A0A75B6425FB}"/>
    <dgm:cxn modelId="{8E43AA27-877B-44FE-90CE-EDB04022E1F3}" srcId="{D113B470-677F-496D-86BE-553D36F93638}" destId="{374D363F-702B-40C1-B7F2-3B9F88D5B3A9}" srcOrd="1" destOrd="0" parTransId="{30B73B03-6F6D-4B9A-8ABD-9DAAD877B601}" sibTransId="{EF9E62D2-BA51-43CB-91E6-0265DD2836C8}"/>
    <dgm:cxn modelId="{CF35D29F-2700-4387-AB48-5F304762F580}" srcId="{D113B470-677F-496D-86BE-553D36F93638}" destId="{3D8D433C-0DBB-4C96-BDD8-998BA75C4EC7}" srcOrd="2" destOrd="0" parTransId="{E97BE663-A626-4FC8-99A1-99024E87CCE7}" sibTransId="{5465C603-271C-4104-8F41-1F13720D52C8}"/>
    <dgm:cxn modelId="{CA1AB00B-A217-734C-84C1-DF96D2F9E6C0}" type="presOf" srcId="{374D363F-702B-40C1-B7F2-3B9F88D5B3A9}" destId="{E006B595-B18F-FB42-BBED-9C3671EAC38F}" srcOrd="0" destOrd="0" presId="urn:microsoft.com/office/officeart/2005/8/layout/pyramid4"/>
    <dgm:cxn modelId="{32365DFF-EDFC-4322-A6FA-E11F7821FB20}" srcId="{D113B470-677F-496D-86BE-553D36F93638}" destId="{91FC90BF-6755-4069-92EC-62A85AEE6558}" srcOrd="3" destOrd="0" parTransId="{CA8587B9-C718-4B81-AECD-DB0AD25C4652}" sibTransId="{CEAC2A46-83B5-4A83-B904-481D976BD080}"/>
    <dgm:cxn modelId="{2C9F1309-38E0-B740-9E84-EAED03059764}" type="presParOf" srcId="{E6AFAF1A-E352-D84F-B880-CE752F4A8A71}" destId="{2303C013-96E4-4B43-AD57-9EE7BECCE586}" srcOrd="0" destOrd="0" presId="urn:microsoft.com/office/officeart/2005/8/layout/pyramid4"/>
    <dgm:cxn modelId="{E7D76843-EF81-2E4C-8531-0D596BFC597B}" type="presParOf" srcId="{E6AFAF1A-E352-D84F-B880-CE752F4A8A71}" destId="{E006B595-B18F-FB42-BBED-9C3671EAC38F}" srcOrd="1" destOrd="0" presId="urn:microsoft.com/office/officeart/2005/8/layout/pyramid4"/>
    <dgm:cxn modelId="{77EE6E1E-0C4D-764B-9697-342B76539F17}" type="presParOf" srcId="{E6AFAF1A-E352-D84F-B880-CE752F4A8A71}" destId="{8537A2BA-DF87-844A-A2C0-4C7451A9D45C}" srcOrd="2" destOrd="0" presId="urn:microsoft.com/office/officeart/2005/8/layout/pyramid4"/>
    <dgm:cxn modelId="{D338C7A9-C9C5-4248-834C-78FCB5E89BD9}" type="presParOf" srcId="{E6AFAF1A-E352-D84F-B880-CE752F4A8A71}" destId="{FF99BDAF-4FD8-E948-822F-B361EC3D0CD9}"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F63B37-9D97-4BC4-B33D-27A99C33946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A46995E-99E9-4F2C-9A68-65C8E5A5A744}">
      <dgm:prSet/>
      <dgm:spPr/>
      <dgm:t>
        <a:bodyPr/>
        <a:lstStyle/>
        <a:p>
          <a:r>
            <a:rPr lang="en-AU" dirty="0"/>
            <a:t>Communication about &amp; of environment, risk, CC, CSR</a:t>
          </a:r>
          <a:endParaRPr lang="en-US" dirty="0"/>
        </a:p>
      </dgm:t>
    </dgm:pt>
    <dgm:pt modelId="{625693ED-AC03-4451-BDBE-1087B8CCB1CC}" type="parTrans" cxnId="{AFE7EF10-2523-4312-84E1-D879BC487563}">
      <dgm:prSet/>
      <dgm:spPr/>
      <dgm:t>
        <a:bodyPr/>
        <a:lstStyle/>
        <a:p>
          <a:endParaRPr lang="en-US"/>
        </a:p>
      </dgm:t>
    </dgm:pt>
    <dgm:pt modelId="{82A2E445-1040-430F-B9A8-D75F40CFEC7D}" type="sibTrans" cxnId="{AFE7EF10-2523-4312-84E1-D879BC487563}">
      <dgm:prSet/>
      <dgm:spPr/>
      <dgm:t>
        <a:bodyPr/>
        <a:lstStyle/>
        <a:p>
          <a:endParaRPr lang="en-US"/>
        </a:p>
      </dgm:t>
    </dgm:pt>
    <dgm:pt modelId="{4D60A5B2-0C16-47B1-B35A-5A055F6793DF}">
      <dgm:prSet/>
      <dgm:spPr/>
      <dgm:t>
        <a:bodyPr/>
        <a:lstStyle/>
        <a:p>
          <a:r>
            <a:rPr lang="en-AU" dirty="0"/>
            <a:t>Communication </a:t>
          </a:r>
          <a:r>
            <a:rPr lang="en-AU" i="1" dirty="0"/>
            <a:t>for </a:t>
          </a:r>
          <a:r>
            <a:rPr lang="en-AU" i="0" dirty="0"/>
            <a:t>transformation</a:t>
          </a:r>
          <a:endParaRPr lang="en-US" dirty="0"/>
        </a:p>
      </dgm:t>
    </dgm:pt>
    <dgm:pt modelId="{16FE06E6-4584-4CE2-A133-C85A3877F31A}" type="parTrans" cxnId="{480837D0-4381-4028-9039-F1455C35F654}">
      <dgm:prSet/>
      <dgm:spPr/>
      <dgm:t>
        <a:bodyPr/>
        <a:lstStyle/>
        <a:p>
          <a:endParaRPr lang="en-US"/>
        </a:p>
      </dgm:t>
    </dgm:pt>
    <dgm:pt modelId="{2D0829CC-00C0-4148-8EC1-30786F7D9683}" type="sibTrans" cxnId="{480837D0-4381-4028-9039-F1455C35F654}">
      <dgm:prSet/>
      <dgm:spPr/>
      <dgm:t>
        <a:bodyPr/>
        <a:lstStyle/>
        <a:p>
          <a:endParaRPr lang="en-US"/>
        </a:p>
      </dgm:t>
    </dgm:pt>
    <dgm:pt modelId="{8E9E61EA-EABA-435E-B6B8-2074B3342A5F}" type="pres">
      <dgm:prSet presAssocID="{F9F63B37-9D97-4BC4-B33D-27A99C339467}" presName="root" presStyleCnt="0">
        <dgm:presLayoutVars>
          <dgm:dir/>
          <dgm:resizeHandles val="exact"/>
        </dgm:presLayoutVars>
      </dgm:prSet>
      <dgm:spPr/>
      <dgm:t>
        <a:bodyPr/>
        <a:lstStyle/>
        <a:p>
          <a:endParaRPr lang="de-DE"/>
        </a:p>
      </dgm:t>
    </dgm:pt>
    <dgm:pt modelId="{67D1BEDE-E8BA-480A-8501-F43A40F64457}" type="pres">
      <dgm:prSet presAssocID="{FA46995E-99E9-4F2C-9A68-65C8E5A5A744}" presName="compNode" presStyleCnt="0"/>
      <dgm:spPr/>
    </dgm:pt>
    <dgm:pt modelId="{930C6963-32C9-4D75-9E59-8A06BA3B607F}" type="pres">
      <dgm:prSet presAssocID="{FA46995E-99E9-4F2C-9A68-65C8E5A5A744}" presName="bgRect" presStyleLbl="bgShp" presStyleIdx="0" presStyleCnt="2"/>
      <dgm:spPr/>
    </dgm:pt>
    <dgm:pt modelId="{0B033D8B-91DF-4EFD-99E4-DD5570E394B8}" type="pres">
      <dgm:prSet presAssocID="{FA46995E-99E9-4F2C-9A68-65C8E5A5A744}"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de-DE"/>
        </a:p>
      </dgm:t>
      <dgm:extLst>
        <a:ext uri="{E40237B7-FDA0-4F09-8148-C483321AD2D9}">
          <dgm14:cNvPr xmlns:dgm14="http://schemas.microsoft.com/office/drawing/2010/diagram" id="0" name="" descr="User Network"/>
        </a:ext>
      </dgm:extLst>
    </dgm:pt>
    <dgm:pt modelId="{4E3107A8-FFB4-42C1-858B-DBF0CC0B7D93}" type="pres">
      <dgm:prSet presAssocID="{FA46995E-99E9-4F2C-9A68-65C8E5A5A744}" presName="spaceRect" presStyleCnt="0"/>
      <dgm:spPr/>
    </dgm:pt>
    <dgm:pt modelId="{3BAF69CC-2690-4143-8E53-FB7FF611AF01}" type="pres">
      <dgm:prSet presAssocID="{FA46995E-99E9-4F2C-9A68-65C8E5A5A744}" presName="parTx" presStyleLbl="revTx" presStyleIdx="0" presStyleCnt="2">
        <dgm:presLayoutVars>
          <dgm:chMax val="0"/>
          <dgm:chPref val="0"/>
        </dgm:presLayoutVars>
      </dgm:prSet>
      <dgm:spPr/>
      <dgm:t>
        <a:bodyPr/>
        <a:lstStyle/>
        <a:p>
          <a:endParaRPr lang="de-DE"/>
        </a:p>
      </dgm:t>
    </dgm:pt>
    <dgm:pt modelId="{4CE2B3F7-46D2-4A76-8458-D0515C65A5B0}" type="pres">
      <dgm:prSet presAssocID="{82A2E445-1040-430F-B9A8-D75F40CFEC7D}" presName="sibTrans" presStyleCnt="0"/>
      <dgm:spPr/>
    </dgm:pt>
    <dgm:pt modelId="{390CD031-08B5-434B-B6B5-760E5B9E55C7}" type="pres">
      <dgm:prSet presAssocID="{4D60A5B2-0C16-47B1-B35A-5A055F6793DF}" presName="compNode" presStyleCnt="0"/>
      <dgm:spPr/>
    </dgm:pt>
    <dgm:pt modelId="{B1284FF2-67D7-4FA7-A71E-831DD8369A50}" type="pres">
      <dgm:prSet presAssocID="{4D60A5B2-0C16-47B1-B35A-5A055F6793DF}" presName="bgRect" presStyleLbl="bgShp" presStyleIdx="1" presStyleCnt="2"/>
      <dgm:spPr/>
    </dgm:pt>
    <dgm:pt modelId="{EF6D29D8-0105-4758-BA36-F6A792AF9D2D}" type="pres">
      <dgm:prSet presAssocID="{4D60A5B2-0C16-47B1-B35A-5A055F6793DF}"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de-DE"/>
        </a:p>
      </dgm:t>
      <dgm:extLst>
        <a:ext uri="{E40237B7-FDA0-4F09-8148-C483321AD2D9}">
          <dgm14:cNvPr xmlns:dgm14="http://schemas.microsoft.com/office/drawing/2010/diagram" id="0" name="" descr="Social Network"/>
        </a:ext>
      </dgm:extLst>
    </dgm:pt>
    <dgm:pt modelId="{0A77AE2E-57B6-40EC-B0EE-F18B433CC2D3}" type="pres">
      <dgm:prSet presAssocID="{4D60A5B2-0C16-47B1-B35A-5A055F6793DF}" presName="spaceRect" presStyleCnt="0"/>
      <dgm:spPr/>
    </dgm:pt>
    <dgm:pt modelId="{56FB378D-2D2B-403F-B6F0-D0250A3187AA}" type="pres">
      <dgm:prSet presAssocID="{4D60A5B2-0C16-47B1-B35A-5A055F6793DF}" presName="parTx" presStyleLbl="revTx" presStyleIdx="1" presStyleCnt="2">
        <dgm:presLayoutVars>
          <dgm:chMax val="0"/>
          <dgm:chPref val="0"/>
        </dgm:presLayoutVars>
      </dgm:prSet>
      <dgm:spPr/>
      <dgm:t>
        <a:bodyPr/>
        <a:lstStyle/>
        <a:p>
          <a:endParaRPr lang="de-DE"/>
        </a:p>
      </dgm:t>
    </dgm:pt>
  </dgm:ptLst>
  <dgm:cxnLst>
    <dgm:cxn modelId="{AFE7EF10-2523-4312-84E1-D879BC487563}" srcId="{F9F63B37-9D97-4BC4-B33D-27A99C339467}" destId="{FA46995E-99E9-4F2C-9A68-65C8E5A5A744}" srcOrd="0" destOrd="0" parTransId="{625693ED-AC03-4451-BDBE-1087B8CCB1CC}" sibTransId="{82A2E445-1040-430F-B9A8-D75F40CFEC7D}"/>
    <dgm:cxn modelId="{480837D0-4381-4028-9039-F1455C35F654}" srcId="{F9F63B37-9D97-4BC4-B33D-27A99C339467}" destId="{4D60A5B2-0C16-47B1-B35A-5A055F6793DF}" srcOrd="1" destOrd="0" parTransId="{16FE06E6-4584-4CE2-A133-C85A3877F31A}" sibTransId="{2D0829CC-00C0-4148-8EC1-30786F7D9683}"/>
    <dgm:cxn modelId="{81ECA2A9-F747-48AD-953E-65D2C390DE36}" type="presOf" srcId="{FA46995E-99E9-4F2C-9A68-65C8E5A5A744}" destId="{3BAF69CC-2690-4143-8E53-FB7FF611AF01}" srcOrd="0" destOrd="0" presId="urn:microsoft.com/office/officeart/2018/2/layout/IconVerticalSolidList"/>
    <dgm:cxn modelId="{689FB0CF-E4BB-4382-96A3-008D86D20FA3}" type="presOf" srcId="{F9F63B37-9D97-4BC4-B33D-27A99C339467}" destId="{8E9E61EA-EABA-435E-B6B8-2074B3342A5F}" srcOrd="0" destOrd="0" presId="urn:microsoft.com/office/officeart/2018/2/layout/IconVerticalSolidList"/>
    <dgm:cxn modelId="{65B6A378-76EF-428B-8934-D14C3CEDC456}" type="presOf" srcId="{4D60A5B2-0C16-47B1-B35A-5A055F6793DF}" destId="{56FB378D-2D2B-403F-B6F0-D0250A3187AA}" srcOrd="0" destOrd="0" presId="urn:microsoft.com/office/officeart/2018/2/layout/IconVerticalSolidList"/>
    <dgm:cxn modelId="{1F5E53D1-EA37-4C92-9B1D-62D9EAA1EE10}" type="presParOf" srcId="{8E9E61EA-EABA-435E-B6B8-2074B3342A5F}" destId="{67D1BEDE-E8BA-480A-8501-F43A40F64457}" srcOrd="0" destOrd="0" presId="urn:microsoft.com/office/officeart/2018/2/layout/IconVerticalSolidList"/>
    <dgm:cxn modelId="{0DE04F58-9961-474E-8726-229224A46D31}" type="presParOf" srcId="{67D1BEDE-E8BA-480A-8501-F43A40F64457}" destId="{930C6963-32C9-4D75-9E59-8A06BA3B607F}" srcOrd="0" destOrd="0" presId="urn:microsoft.com/office/officeart/2018/2/layout/IconVerticalSolidList"/>
    <dgm:cxn modelId="{E3CC11CD-2835-44A4-A933-9484F1A4E4D8}" type="presParOf" srcId="{67D1BEDE-E8BA-480A-8501-F43A40F64457}" destId="{0B033D8B-91DF-4EFD-99E4-DD5570E394B8}" srcOrd="1" destOrd="0" presId="urn:microsoft.com/office/officeart/2018/2/layout/IconVerticalSolidList"/>
    <dgm:cxn modelId="{265685F3-79BE-4D5F-BA2F-60B78A9E4D8D}" type="presParOf" srcId="{67D1BEDE-E8BA-480A-8501-F43A40F64457}" destId="{4E3107A8-FFB4-42C1-858B-DBF0CC0B7D93}" srcOrd="2" destOrd="0" presId="urn:microsoft.com/office/officeart/2018/2/layout/IconVerticalSolidList"/>
    <dgm:cxn modelId="{7ED98413-8888-4A6D-85AE-8BC8ADB43EA5}" type="presParOf" srcId="{67D1BEDE-E8BA-480A-8501-F43A40F64457}" destId="{3BAF69CC-2690-4143-8E53-FB7FF611AF01}" srcOrd="3" destOrd="0" presId="urn:microsoft.com/office/officeart/2018/2/layout/IconVerticalSolidList"/>
    <dgm:cxn modelId="{ACF97423-79EC-4D98-B241-DDA5FAD48574}" type="presParOf" srcId="{8E9E61EA-EABA-435E-B6B8-2074B3342A5F}" destId="{4CE2B3F7-46D2-4A76-8458-D0515C65A5B0}" srcOrd="1" destOrd="0" presId="urn:microsoft.com/office/officeart/2018/2/layout/IconVerticalSolidList"/>
    <dgm:cxn modelId="{BFE66382-DCDB-4D30-9523-476E1E261606}" type="presParOf" srcId="{8E9E61EA-EABA-435E-B6B8-2074B3342A5F}" destId="{390CD031-08B5-434B-B6B5-760E5B9E55C7}" srcOrd="2" destOrd="0" presId="urn:microsoft.com/office/officeart/2018/2/layout/IconVerticalSolidList"/>
    <dgm:cxn modelId="{78F03338-18AC-43B7-9F02-C0117E37F758}" type="presParOf" srcId="{390CD031-08B5-434B-B6B5-760E5B9E55C7}" destId="{B1284FF2-67D7-4FA7-A71E-831DD8369A50}" srcOrd="0" destOrd="0" presId="urn:microsoft.com/office/officeart/2018/2/layout/IconVerticalSolidList"/>
    <dgm:cxn modelId="{B28A9A58-6F4A-499A-BB2A-49C51E722A08}" type="presParOf" srcId="{390CD031-08B5-434B-B6B5-760E5B9E55C7}" destId="{EF6D29D8-0105-4758-BA36-F6A792AF9D2D}" srcOrd="1" destOrd="0" presId="urn:microsoft.com/office/officeart/2018/2/layout/IconVerticalSolidList"/>
    <dgm:cxn modelId="{2FFC44C1-DFC0-4FEC-88B4-2330015F45DB}" type="presParOf" srcId="{390CD031-08B5-434B-B6B5-760E5B9E55C7}" destId="{0A77AE2E-57B6-40EC-B0EE-F18B433CC2D3}" srcOrd="2" destOrd="0" presId="urn:microsoft.com/office/officeart/2018/2/layout/IconVerticalSolidList"/>
    <dgm:cxn modelId="{C63192A9-9D6B-43DA-BE81-59428A74A046}" type="presParOf" srcId="{390CD031-08B5-434B-B6B5-760E5B9E55C7}" destId="{56FB378D-2D2B-403F-B6F0-D0250A3187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13B470-677F-496D-86BE-553D36F93638}" type="doc">
      <dgm:prSet loTypeId="urn:microsoft.com/office/officeart/2005/8/layout/pyramid4" loCatId="relationship" qsTypeId="urn:microsoft.com/office/officeart/2005/8/quickstyle/simple2" qsCatId="simple" csTypeId="urn:microsoft.com/office/officeart/2005/8/colors/accent2_2" csCatId="accent2" phldr="1"/>
      <dgm:spPr/>
      <dgm:t>
        <a:bodyPr/>
        <a:lstStyle/>
        <a:p>
          <a:endParaRPr lang="de-DE"/>
        </a:p>
      </dgm:t>
    </dgm:pt>
    <dgm:pt modelId="{BF7B0ED4-BD2B-47EC-A50B-9DF4A8A10B9E}">
      <dgm:prSet phldrT="[Text]"/>
      <dgm:spPr/>
      <dgm:t>
        <a:bodyPr/>
        <a:lstStyle/>
        <a:p>
          <a:r>
            <a:rPr lang="de-DE" b="1" dirty="0"/>
            <a:t>Science &amp; </a:t>
          </a:r>
          <a:r>
            <a:rPr lang="de-DE" b="1" dirty="0" err="1"/>
            <a:t>Risk</a:t>
          </a:r>
          <a:r>
            <a:rPr lang="de-DE" b="1" dirty="0"/>
            <a:t> Communication</a:t>
          </a:r>
        </a:p>
      </dgm:t>
    </dgm:pt>
    <dgm:pt modelId="{2F89FDB3-3F91-4E01-8F5F-86ADFFE8521E}" type="parTrans" cxnId="{EE199B69-6362-413A-829A-B2F20A5C1205}">
      <dgm:prSet/>
      <dgm:spPr/>
      <dgm:t>
        <a:bodyPr/>
        <a:lstStyle/>
        <a:p>
          <a:endParaRPr lang="de-DE" sz="1200"/>
        </a:p>
      </dgm:t>
    </dgm:pt>
    <dgm:pt modelId="{9E60A402-F7C8-48ED-BB70-A0A75B6425FB}" type="sibTrans" cxnId="{EE199B69-6362-413A-829A-B2F20A5C1205}">
      <dgm:prSet/>
      <dgm:spPr/>
      <dgm:t>
        <a:bodyPr/>
        <a:lstStyle/>
        <a:p>
          <a:endParaRPr lang="de-DE"/>
        </a:p>
      </dgm:t>
    </dgm:pt>
    <dgm:pt modelId="{374D363F-702B-40C1-B7F2-3B9F88D5B3A9}">
      <dgm:prSet phldrT="[Text]"/>
      <dgm:spPr/>
      <dgm:t>
        <a:bodyPr/>
        <a:lstStyle/>
        <a:p>
          <a:r>
            <a:rPr lang="de-DE" b="1" dirty="0"/>
            <a:t>Strategic / CSR Communication</a:t>
          </a:r>
        </a:p>
      </dgm:t>
    </dgm:pt>
    <dgm:pt modelId="{30B73B03-6F6D-4B9A-8ABD-9DAAD877B601}" type="parTrans" cxnId="{8E43AA27-877B-44FE-90CE-EDB04022E1F3}">
      <dgm:prSet/>
      <dgm:spPr/>
      <dgm:t>
        <a:bodyPr/>
        <a:lstStyle/>
        <a:p>
          <a:endParaRPr lang="de-DE" sz="1200"/>
        </a:p>
      </dgm:t>
    </dgm:pt>
    <dgm:pt modelId="{EF9E62D2-BA51-43CB-91E6-0265DD2836C8}" type="sibTrans" cxnId="{8E43AA27-877B-44FE-90CE-EDB04022E1F3}">
      <dgm:prSet/>
      <dgm:spPr/>
      <dgm:t>
        <a:bodyPr/>
        <a:lstStyle/>
        <a:p>
          <a:endParaRPr lang="de-DE"/>
        </a:p>
      </dgm:t>
    </dgm:pt>
    <dgm:pt modelId="{3D8D433C-0DBB-4C96-BDD8-998BA75C4EC7}">
      <dgm:prSet phldrT="[Text]"/>
      <dgm:spPr/>
      <dgm:t>
        <a:bodyPr/>
        <a:lstStyle/>
        <a:p>
          <a:r>
            <a:rPr lang="de-DE" b="1"/>
            <a:t>Sustainability Communication</a:t>
          </a:r>
        </a:p>
      </dgm:t>
    </dgm:pt>
    <dgm:pt modelId="{E97BE663-A626-4FC8-99A1-99024E87CCE7}" type="parTrans" cxnId="{CF35D29F-2700-4387-AB48-5F304762F580}">
      <dgm:prSet/>
      <dgm:spPr/>
      <dgm:t>
        <a:bodyPr/>
        <a:lstStyle/>
        <a:p>
          <a:endParaRPr lang="de-DE" sz="1200"/>
        </a:p>
      </dgm:t>
    </dgm:pt>
    <dgm:pt modelId="{5465C603-271C-4104-8F41-1F13720D52C8}" type="sibTrans" cxnId="{CF35D29F-2700-4387-AB48-5F304762F580}">
      <dgm:prSet/>
      <dgm:spPr/>
      <dgm:t>
        <a:bodyPr/>
        <a:lstStyle/>
        <a:p>
          <a:endParaRPr lang="de-DE"/>
        </a:p>
      </dgm:t>
    </dgm:pt>
    <dgm:pt modelId="{91FC90BF-6755-4069-92EC-62A85AEE6558}">
      <dgm:prSet phldrT="[Text]"/>
      <dgm:spPr/>
      <dgm:t>
        <a:bodyPr/>
        <a:lstStyle/>
        <a:p>
          <a:r>
            <a:rPr lang="de-DE" b="1" dirty="0"/>
            <a:t>Environmental </a:t>
          </a:r>
          <a:r>
            <a:rPr lang="de-DE" b="1" dirty="0" err="1"/>
            <a:t>and</a:t>
          </a:r>
          <a:r>
            <a:rPr lang="de-DE" b="1" dirty="0"/>
            <a:t> </a:t>
          </a:r>
          <a:r>
            <a:rPr lang="de-DE" b="1" dirty="0" err="1"/>
            <a:t>Social</a:t>
          </a:r>
          <a:r>
            <a:rPr lang="de-DE" b="1" dirty="0"/>
            <a:t> Change Communication</a:t>
          </a:r>
        </a:p>
      </dgm:t>
    </dgm:pt>
    <dgm:pt modelId="{CA8587B9-C718-4B81-AECD-DB0AD25C4652}" type="parTrans" cxnId="{32365DFF-EDFC-4322-A6FA-E11F7821FB20}">
      <dgm:prSet/>
      <dgm:spPr/>
      <dgm:t>
        <a:bodyPr/>
        <a:lstStyle/>
        <a:p>
          <a:endParaRPr lang="de-DE" sz="1200"/>
        </a:p>
      </dgm:t>
    </dgm:pt>
    <dgm:pt modelId="{CEAC2A46-83B5-4A83-B904-481D976BD080}" type="sibTrans" cxnId="{32365DFF-EDFC-4322-A6FA-E11F7821FB20}">
      <dgm:prSet/>
      <dgm:spPr/>
      <dgm:t>
        <a:bodyPr/>
        <a:lstStyle/>
        <a:p>
          <a:endParaRPr lang="de-DE"/>
        </a:p>
      </dgm:t>
    </dgm:pt>
    <dgm:pt modelId="{E6AFAF1A-E352-D84F-B880-CE752F4A8A71}" type="pres">
      <dgm:prSet presAssocID="{D113B470-677F-496D-86BE-553D36F93638}" presName="compositeShape" presStyleCnt="0">
        <dgm:presLayoutVars>
          <dgm:chMax val="9"/>
          <dgm:dir/>
          <dgm:resizeHandles val="exact"/>
        </dgm:presLayoutVars>
      </dgm:prSet>
      <dgm:spPr/>
      <dgm:t>
        <a:bodyPr/>
        <a:lstStyle/>
        <a:p>
          <a:endParaRPr lang="de-DE"/>
        </a:p>
      </dgm:t>
    </dgm:pt>
    <dgm:pt modelId="{2303C013-96E4-4B43-AD57-9EE7BECCE586}" type="pres">
      <dgm:prSet presAssocID="{D113B470-677F-496D-86BE-553D36F93638}" presName="triangle1" presStyleLbl="node1" presStyleIdx="0" presStyleCnt="4">
        <dgm:presLayoutVars>
          <dgm:bulletEnabled val="1"/>
        </dgm:presLayoutVars>
      </dgm:prSet>
      <dgm:spPr/>
      <dgm:t>
        <a:bodyPr/>
        <a:lstStyle/>
        <a:p>
          <a:endParaRPr lang="de-DE"/>
        </a:p>
      </dgm:t>
    </dgm:pt>
    <dgm:pt modelId="{E006B595-B18F-FB42-BBED-9C3671EAC38F}" type="pres">
      <dgm:prSet presAssocID="{D113B470-677F-496D-86BE-553D36F93638}" presName="triangle2" presStyleLbl="node1" presStyleIdx="1" presStyleCnt="4">
        <dgm:presLayoutVars>
          <dgm:bulletEnabled val="1"/>
        </dgm:presLayoutVars>
      </dgm:prSet>
      <dgm:spPr/>
      <dgm:t>
        <a:bodyPr/>
        <a:lstStyle/>
        <a:p>
          <a:endParaRPr lang="de-DE"/>
        </a:p>
      </dgm:t>
    </dgm:pt>
    <dgm:pt modelId="{8537A2BA-DF87-844A-A2C0-4C7451A9D45C}" type="pres">
      <dgm:prSet presAssocID="{D113B470-677F-496D-86BE-553D36F93638}" presName="triangle3" presStyleLbl="node1" presStyleIdx="2" presStyleCnt="4">
        <dgm:presLayoutVars>
          <dgm:bulletEnabled val="1"/>
        </dgm:presLayoutVars>
      </dgm:prSet>
      <dgm:spPr/>
      <dgm:t>
        <a:bodyPr/>
        <a:lstStyle/>
        <a:p>
          <a:endParaRPr lang="de-DE"/>
        </a:p>
      </dgm:t>
    </dgm:pt>
    <dgm:pt modelId="{FF99BDAF-4FD8-E948-822F-B361EC3D0CD9}" type="pres">
      <dgm:prSet presAssocID="{D113B470-677F-496D-86BE-553D36F93638}" presName="triangle4" presStyleLbl="node1" presStyleIdx="3" presStyleCnt="4">
        <dgm:presLayoutVars>
          <dgm:bulletEnabled val="1"/>
        </dgm:presLayoutVars>
      </dgm:prSet>
      <dgm:spPr/>
      <dgm:t>
        <a:bodyPr/>
        <a:lstStyle/>
        <a:p>
          <a:endParaRPr lang="de-DE"/>
        </a:p>
      </dgm:t>
    </dgm:pt>
  </dgm:ptLst>
  <dgm:cxnLst>
    <dgm:cxn modelId="{C9095082-0A26-644A-9343-7C5376EFDA6B}" type="presOf" srcId="{D113B470-677F-496D-86BE-553D36F93638}" destId="{E6AFAF1A-E352-D84F-B880-CE752F4A8A71}" srcOrd="0" destOrd="0" presId="urn:microsoft.com/office/officeart/2005/8/layout/pyramid4"/>
    <dgm:cxn modelId="{D6F844D8-59DD-FF4A-A027-DEE418483EF2}" type="presOf" srcId="{3D8D433C-0DBB-4C96-BDD8-998BA75C4EC7}" destId="{8537A2BA-DF87-844A-A2C0-4C7451A9D45C}" srcOrd="0" destOrd="0" presId="urn:microsoft.com/office/officeart/2005/8/layout/pyramid4"/>
    <dgm:cxn modelId="{6FC29E15-6187-534D-BD27-BFCCFFA5206A}" type="presOf" srcId="{BF7B0ED4-BD2B-47EC-A50B-9DF4A8A10B9E}" destId="{2303C013-96E4-4B43-AD57-9EE7BECCE586}" srcOrd="0" destOrd="0" presId="urn:microsoft.com/office/officeart/2005/8/layout/pyramid4"/>
    <dgm:cxn modelId="{6CCFB06F-1B52-7E4C-A39E-728F280241DB}" type="presOf" srcId="{91FC90BF-6755-4069-92EC-62A85AEE6558}" destId="{FF99BDAF-4FD8-E948-822F-B361EC3D0CD9}" srcOrd="0" destOrd="0" presId="urn:microsoft.com/office/officeart/2005/8/layout/pyramid4"/>
    <dgm:cxn modelId="{EE199B69-6362-413A-829A-B2F20A5C1205}" srcId="{D113B470-677F-496D-86BE-553D36F93638}" destId="{BF7B0ED4-BD2B-47EC-A50B-9DF4A8A10B9E}" srcOrd="0" destOrd="0" parTransId="{2F89FDB3-3F91-4E01-8F5F-86ADFFE8521E}" sibTransId="{9E60A402-F7C8-48ED-BB70-A0A75B6425FB}"/>
    <dgm:cxn modelId="{8E43AA27-877B-44FE-90CE-EDB04022E1F3}" srcId="{D113B470-677F-496D-86BE-553D36F93638}" destId="{374D363F-702B-40C1-B7F2-3B9F88D5B3A9}" srcOrd="1" destOrd="0" parTransId="{30B73B03-6F6D-4B9A-8ABD-9DAAD877B601}" sibTransId="{EF9E62D2-BA51-43CB-91E6-0265DD2836C8}"/>
    <dgm:cxn modelId="{CF35D29F-2700-4387-AB48-5F304762F580}" srcId="{D113B470-677F-496D-86BE-553D36F93638}" destId="{3D8D433C-0DBB-4C96-BDD8-998BA75C4EC7}" srcOrd="2" destOrd="0" parTransId="{E97BE663-A626-4FC8-99A1-99024E87CCE7}" sibTransId="{5465C603-271C-4104-8F41-1F13720D52C8}"/>
    <dgm:cxn modelId="{CA1AB00B-A217-734C-84C1-DF96D2F9E6C0}" type="presOf" srcId="{374D363F-702B-40C1-B7F2-3B9F88D5B3A9}" destId="{E006B595-B18F-FB42-BBED-9C3671EAC38F}" srcOrd="0" destOrd="0" presId="urn:microsoft.com/office/officeart/2005/8/layout/pyramid4"/>
    <dgm:cxn modelId="{32365DFF-EDFC-4322-A6FA-E11F7821FB20}" srcId="{D113B470-677F-496D-86BE-553D36F93638}" destId="{91FC90BF-6755-4069-92EC-62A85AEE6558}" srcOrd="3" destOrd="0" parTransId="{CA8587B9-C718-4B81-AECD-DB0AD25C4652}" sibTransId="{CEAC2A46-83B5-4A83-B904-481D976BD080}"/>
    <dgm:cxn modelId="{2C9F1309-38E0-B740-9E84-EAED03059764}" type="presParOf" srcId="{E6AFAF1A-E352-D84F-B880-CE752F4A8A71}" destId="{2303C013-96E4-4B43-AD57-9EE7BECCE586}" srcOrd="0" destOrd="0" presId="urn:microsoft.com/office/officeart/2005/8/layout/pyramid4"/>
    <dgm:cxn modelId="{E7D76843-EF81-2E4C-8531-0D596BFC597B}" type="presParOf" srcId="{E6AFAF1A-E352-D84F-B880-CE752F4A8A71}" destId="{E006B595-B18F-FB42-BBED-9C3671EAC38F}" srcOrd="1" destOrd="0" presId="urn:microsoft.com/office/officeart/2005/8/layout/pyramid4"/>
    <dgm:cxn modelId="{77EE6E1E-0C4D-764B-9697-342B76539F17}" type="presParOf" srcId="{E6AFAF1A-E352-D84F-B880-CE752F4A8A71}" destId="{8537A2BA-DF87-844A-A2C0-4C7451A9D45C}" srcOrd="2" destOrd="0" presId="urn:microsoft.com/office/officeart/2005/8/layout/pyramid4"/>
    <dgm:cxn modelId="{D338C7A9-C9C5-4248-834C-78FCB5E89BD9}" type="presParOf" srcId="{E6AFAF1A-E352-D84F-B880-CE752F4A8A71}" destId="{FF99BDAF-4FD8-E948-822F-B361EC3D0CD9}"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A58294-5919-4A0E-AD94-A540BCDFF42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de-DE"/>
        </a:p>
      </dgm:t>
    </dgm:pt>
    <dgm:pt modelId="{FEA6FAA0-08C8-4E9E-8C31-216E65D4AFA4}">
      <dgm:prSet phldrT="[Text]" custT="1"/>
      <dgm:spPr>
        <a:solidFill>
          <a:srgbClr val="95843F"/>
        </a:solidFill>
      </dgm:spPr>
      <dgm:t>
        <a:bodyPr/>
        <a:lstStyle/>
        <a:p>
          <a:r>
            <a:rPr lang="de-DE" sz="1600" dirty="0" err="1">
              <a:solidFill>
                <a:srgbClr val="002060"/>
              </a:solidFill>
            </a:rPr>
            <a:t>Theory</a:t>
          </a:r>
          <a:endParaRPr lang="de-DE" sz="1600" dirty="0">
            <a:solidFill>
              <a:srgbClr val="002060"/>
            </a:solidFill>
          </a:endParaRPr>
        </a:p>
      </dgm:t>
    </dgm:pt>
    <dgm:pt modelId="{6AC2FBE8-E078-45A4-9971-AD7B1F25183F}" type="parTrans" cxnId="{A18D0688-C037-4E7A-88AD-FF2ED06916B9}">
      <dgm:prSet/>
      <dgm:spPr/>
      <dgm:t>
        <a:bodyPr/>
        <a:lstStyle/>
        <a:p>
          <a:endParaRPr lang="de-DE"/>
        </a:p>
      </dgm:t>
    </dgm:pt>
    <dgm:pt modelId="{16844839-61E7-4AB2-B67F-7B8ECDD8EFCB}" type="sibTrans" cxnId="{A18D0688-C037-4E7A-88AD-FF2ED06916B9}">
      <dgm:prSet/>
      <dgm:spPr/>
      <dgm:t>
        <a:bodyPr/>
        <a:lstStyle/>
        <a:p>
          <a:endParaRPr lang="de-DE"/>
        </a:p>
      </dgm:t>
    </dgm:pt>
    <dgm:pt modelId="{D131E895-3AAB-4D0A-918D-8F8E601CB62C}">
      <dgm:prSet phldrT="[Text]" custT="1"/>
      <dgm:spPr>
        <a:solidFill>
          <a:srgbClr val="C1D694"/>
        </a:solidFill>
      </dgm:spPr>
      <dgm:t>
        <a:bodyPr/>
        <a:lstStyle/>
        <a:p>
          <a:r>
            <a:rPr lang="de-DE" sz="1600" dirty="0" err="1">
              <a:solidFill>
                <a:srgbClr val="002060"/>
              </a:solidFill>
            </a:rPr>
            <a:t>Concept</a:t>
          </a:r>
          <a:r>
            <a:rPr lang="de-DE" sz="1600" dirty="0">
              <a:solidFill>
                <a:srgbClr val="002060"/>
              </a:solidFill>
            </a:rPr>
            <a:t>/ Model</a:t>
          </a:r>
        </a:p>
      </dgm:t>
    </dgm:pt>
    <dgm:pt modelId="{A3B758A6-37AC-4F17-B9D4-06CFB9BE9064}" type="parTrans" cxnId="{A015D314-B9A8-4666-AB9C-618F7E2DF352}">
      <dgm:prSet/>
      <dgm:spPr/>
      <dgm:t>
        <a:bodyPr/>
        <a:lstStyle/>
        <a:p>
          <a:endParaRPr lang="de-DE"/>
        </a:p>
      </dgm:t>
    </dgm:pt>
    <dgm:pt modelId="{1BF29932-3956-41CE-A8C3-398048CD42DD}" type="sibTrans" cxnId="{A015D314-B9A8-4666-AB9C-618F7E2DF352}">
      <dgm:prSet/>
      <dgm:spPr/>
      <dgm:t>
        <a:bodyPr/>
        <a:lstStyle/>
        <a:p>
          <a:endParaRPr lang="de-DE"/>
        </a:p>
      </dgm:t>
    </dgm:pt>
    <dgm:pt modelId="{275EA23D-3978-4D1E-80A1-C55E65191AE9}">
      <dgm:prSet phldrT="[Text]" custT="1"/>
      <dgm:spPr>
        <a:solidFill>
          <a:srgbClr val="DFC638"/>
        </a:solidFill>
      </dgm:spPr>
      <dgm:t>
        <a:bodyPr/>
        <a:lstStyle/>
        <a:p>
          <a:r>
            <a:rPr lang="de-DE" sz="1600" dirty="0" err="1">
              <a:solidFill>
                <a:srgbClr val="002060"/>
              </a:solidFill>
            </a:rPr>
            <a:t>Empirical</a:t>
          </a:r>
          <a:r>
            <a:rPr lang="de-DE" sz="1600" dirty="0">
              <a:solidFill>
                <a:srgbClr val="002060"/>
              </a:solidFill>
            </a:rPr>
            <a:t> </a:t>
          </a:r>
          <a:r>
            <a:rPr lang="de-DE" sz="1600" dirty="0" err="1">
              <a:solidFill>
                <a:srgbClr val="002060"/>
              </a:solidFill>
            </a:rPr>
            <a:t>research</a:t>
          </a:r>
          <a:endParaRPr lang="de-DE" sz="1600" dirty="0">
            <a:solidFill>
              <a:srgbClr val="002060"/>
            </a:solidFill>
          </a:endParaRPr>
        </a:p>
      </dgm:t>
    </dgm:pt>
    <dgm:pt modelId="{D34EB49E-5EB1-40BF-B684-064EE18D881F}" type="parTrans" cxnId="{01F93D18-40A7-4836-B208-437A5B02BE15}">
      <dgm:prSet/>
      <dgm:spPr/>
      <dgm:t>
        <a:bodyPr/>
        <a:lstStyle/>
        <a:p>
          <a:endParaRPr lang="de-DE"/>
        </a:p>
      </dgm:t>
    </dgm:pt>
    <dgm:pt modelId="{E45C3930-98DE-4D8B-B54E-828D066F8B28}" type="sibTrans" cxnId="{01F93D18-40A7-4836-B208-437A5B02BE15}">
      <dgm:prSet/>
      <dgm:spPr/>
      <dgm:t>
        <a:bodyPr/>
        <a:lstStyle/>
        <a:p>
          <a:endParaRPr lang="de-DE"/>
        </a:p>
      </dgm:t>
    </dgm:pt>
    <dgm:pt modelId="{2D0FFCA9-304D-48C3-A0EE-B3AE885DF70E}" type="pres">
      <dgm:prSet presAssocID="{60A58294-5919-4A0E-AD94-A540BCDFF425}" presName="cycle" presStyleCnt="0">
        <dgm:presLayoutVars>
          <dgm:dir/>
          <dgm:resizeHandles val="exact"/>
        </dgm:presLayoutVars>
      </dgm:prSet>
      <dgm:spPr/>
      <dgm:t>
        <a:bodyPr/>
        <a:lstStyle/>
        <a:p>
          <a:endParaRPr lang="de-DE"/>
        </a:p>
      </dgm:t>
    </dgm:pt>
    <dgm:pt modelId="{E28D1FA4-FC74-4259-B3B8-1B4B4EFF1E93}" type="pres">
      <dgm:prSet presAssocID="{FEA6FAA0-08C8-4E9E-8C31-216E65D4AFA4}" presName="node" presStyleLbl="node1" presStyleIdx="0" presStyleCnt="3">
        <dgm:presLayoutVars>
          <dgm:bulletEnabled val="1"/>
        </dgm:presLayoutVars>
      </dgm:prSet>
      <dgm:spPr/>
      <dgm:t>
        <a:bodyPr/>
        <a:lstStyle/>
        <a:p>
          <a:endParaRPr lang="de-DE"/>
        </a:p>
      </dgm:t>
    </dgm:pt>
    <dgm:pt modelId="{77D2C500-3D25-489E-957C-812EA5F86DE4}" type="pres">
      <dgm:prSet presAssocID="{16844839-61E7-4AB2-B67F-7B8ECDD8EFCB}" presName="sibTrans" presStyleLbl="sibTrans2D1" presStyleIdx="0" presStyleCnt="3"/>
      <dgm:spPr/>
      <dgm:t>
        <a:bodyPr/>
        <a:lstStyle/>
        <a:p>
          <a:endParaRPr lang="de-DE"/>
        </a:p>
      </dgm:t>
    </dgm:pt>
    <dgm:pt modelId="{22E99079-6771-4C33-908B-239982AD4316}" type="pres">
      <dgm:prSet presAssocID="{16844839-61E7-4AB2-B67F-7B8ECDD8EFCB}" presName="connectorText" presStyleLbl="sibTrans2D1" presStyleIdx="0" presStyleCnt="3"/>
      <dgm:spPr/>
      <dgm:t>
        <a:bodyPr/>
        <a:lstStyle/>
        <a:p>
          <a:endParaRPr lang="de-DE"/>
        </a:p>
      </dgm:t>
    </dgm:pt>
    <dgm:pt modelId="{66DB0662-6583-4469-B038-25D912DE3123}" type="pres">
      <dgm:prSet presAssocID="{D131E895-3AAB-4D0A-918D-8F8E601CB62C}" presName="node" presStyleLbl="node1" presStyleIdx="1" presStyleCnt="3">
        <dgm:presLayoutVars>
          <dgm:bulletEnabled val="1"/>
        </dgm:presLayoutVars>
      </dgm:prSet>
      <dgm:spPr/>
      <dgm:t>
        <a:bodyPr/>
        <a:lstStyle/>
        <a:p>
          <a:endParaRPr lang="de-DE"/>
        </a:p>
      </dgm:t>
    </dgm:pt>
    <dgm:pt modelId="{FD571BFE-E188-4C4F-B0B7-C0AFE760A895}" type="pres">
      <dgm:prSet presAssocID="{1BF29932-3956-41CE-A8C3-398048CD42DD}" presName="sibTrans" presStyleLbl="sibTrans2D1" presStyleIdx="1" presStyleCnt="3"/>
      <dgm:spPr/>
      <dgm:t>
        <a:bodyPr/>
        <a:lstStyle/>
        <a:p>
          <a:endParaRPr lang="de-DE"/>
        </a:p>
      </dgm:t>
    </dgm:pt>
    <dgm:pt modelId="{2E51428A-4594-423C-A03A-14EA6ABDDD89}" type="pres">
      <dgm:prSet presAssocID="{1BF29932-3956-41CE-A8C3-398048CD42DD}" presName="connectorText" presStyleLbl="sibTrans2D1" presStyleIdx="1" presStyleCnt="3"/>
      <dgm:spPr/>
      <dgm:t>
        <a:bodyPr/>
        <a:lstStyle/>
        <a:p>
          <a:endParaRPr lang="de-DE"/>
        </a:p>
      </dgm:t>
    </dgm:pt>
    <dgm:pt modelId="{F759E325-8B1A-43F6-A313-A36D34D56768}" type="pres">
      <dgm:prSet presAssocID="{275EA23D-3978-4D1E-80A1-C55E65191AE9}" presName="node" presStyleLbl="node1" presStyleIdx="2" presStyleCnt="3">
        <dgm:presLayoutVars>
          <dgm:bulletEnabled val="1"/>
        </dgm:presLayoutVars>
      </dgm:prSet>
      <dgm:spPr/>
      <dgm:t>
        <a:bodyPr/>
        <a:lstStyle/>
        <a:p>
          <a:endParaRPr lang="de-DE"/>
        </a:p>
      </dgm:t>
    </dgm:pt>
    <dgm:pt modelId="{32ED123D-442D-4D97-8DF3-42FD5A5D0052}" type="pres">
      <dgm:prSet presAssocID="{E45C3930-98DE-4D8B-B54E-828D066F8B28}" presName="sibTrans" presStyleLbl="sibTrans2D1" presStyleIdx="2" presStyleCnt="3"/>
      <dgm:spPr/>
      <dgm:t>
        <a:bodyPr/>
        <a:lstStyle/>
        <a:p>
          <a:endParaRPr lang="de-DE"/>
        </a:p>
      </dgm:t>
    </dgm:pt>
    <dgm:pt modelId="{3ADA3DCB-F656-49ED-847E-7E3A56C3143E}" type="pres">
      <dgm:prSet presAssocID="{E45C3930-98DE-4D8B-B54E-828D066F8B28}" presName="connectorText" presStyleLbl="sibTrans2D1" presStyleIdx="2" presStyleCnt="3"/>
      <dgm:spPr/>
      <dgm:t>
        <a:bodyPr/>
        <a:lstStyle/>
        <a:p>
          <a:endParaRPr lang="de-DE"/>
        </a:p>
      </dgm:t>
    </dgm:pt>
  </dgm:ptLst>
  <dgm:cxnLst>
    <dgm:cxn modelId="{F145E021-A4F4-4448-9EAA-44782F5FB47C}" type="presOf" srcId="{E45C3930-98DE-4D8B-B54E-828D066F8B28}" destId="{32ED123D-442D-4D97-8DF3-42FD5A5D0052}" srcOrd="0" destOrd="0" presId="urn:microsoft.com/office/officeart/2005/8/layout/cycle2"/>
    <dgm:cxn modelId="{A18D0688-C037-4E7A-88AD-FF2ED06916B9}" srcId="{60A58294-5919-4A0E-AD94-A540BCDFF425}" destId="{FEA6FAA0-08C8-4E9E-8C31-216E65D4AFA4}" srcOrd="0" destOrd="0" parTransId="{6AC2FBE8-E078-45A4-9971-AD7B1F25183F}" sibTransId="{16844839-61E7-4AB2-B67F-7B8ECDD8EFCB}"/>
    <dgm:cxn modelId="{8D0C96BD-E326-4CC1-AAB0-1B91907127BE}" type="presOf" srcId="{1BF29932-3956-41CE-A8C3-398048CD42DD}" destId="{2E51428A-4594-423C-A03A-14EA6ABDDD89}" srcOrd="1" destOrd="0" presId="urn:microsoft.com/office/officeart/2005/8/layout/cycle2"/>
    <dgm:cxn modelId="{CC97E140-4363-4B28-8F21-F24AE3140613}" type="presOf" srcId="{275EA23D-3978-4D1E-80A1-C55E65191AE9}" destId="{F759E325-8B1A-43F6-A313-A36D34D56768}" srcOrd="0" destOrd="0" presId="urn:microsoft.com/office/officeart/2005/8/layout/cycle2"/>
    <dgm:cxn modelId="{6B4DCF71-D881-4E4D-8BD2-577FEFF55E5B}" type="presOf" srcId="{D131E895-3AAB-4D0A-918D-8F8E601CB62C}" destId="{66DB0662-6583-4469-B038-25D912DE3123}" srcOrd="0" destOrd="0" presId="urn:microsoft.com/office/officeart/2005/8/layout/cycle2"/>
    <dgm:cxn modelId="{C93299CD-DEC2-410F-8AF3-D3A09EBC1A9F}" type="presOf" srcId="{16844839-61E7-4AB2-B67F-7B8ECDD8EFCB}" destId="{22E99079-6771-4C33-908B-239982AD4316}" srcOrd="1" destOrd="0" presId="urn:microsoft.com/office/officeart/2005/8/layout/cycle2"/>
    <dgm:cxn modelId="{6C476E4F-127B-4C62-B7F9-11BA8C163E97}" type="presOf" srcId="{E45C3930-98DE-4D8B-B54E-828D066F8B28}" destId="{3ADA3DCB-F656-49ED-847E-7E3A56C3143E}" srcOrd="1" destOrd="0" presId="urn:microsoft.com/office/officeart/2005/8/layout/cycle2"/>
    <dgm:cxn modelId="{CEADA6CA-9EDF-4EB5-95EF-074B808DEA73}" type="presOf" srcId="{1BF29932-3956-41CE-A8C3-398048CD42DD}" destId="{FD571BFE-E188-4C4F-B0B7-C0AFE760A895}" srcOrd="0" destOrd="0" presId="urn:microsoft.com/office/officeart/2005/8/layout/cycle2"/>
    <dgm:cxn modelId="{01F93D18-40A7-4836-B208-437A5B02BE15}" srcId="{60A58294-5919-4A0E-AD94-A540BCDFF425}" destId="{275EA23D-3978-4D1E-80A1-C55E65191AE9}" srcOrd="2" destOrd="0" parTransId="{D34EB49E-5EB1-40BF-B684-064EE18D881F}" sibTransId="{E45C3930-98DE-4D8B-B54E-828D066F8B28}"/>
    <dgm:cxn modelId="{A015D314-B9A8-4666-AB9C-618F7E2DF352}" srcId="{60A58294-5919-4A0E-AD94-A540BCDFF425}" destId="{D131E895-3AAB-4D0A-918D-8F8E601CB62C}" srcOrd="1" destOrd="0" parTransId="{A3B758A6-37AC-4F17-B9D4-06CFB9BE9064}" sibTransId="{1BF29932-3956-41CE-A8C3-398048CD42DD}"/>
    <dgm:cxn modelId="{FC159170-6295-4B1E-A275-E84995C52393}" type="presOf" srcId="{FEA6FAA0-08C8-4E9E-8C31-216E65D4AFA4}" destId="{E28D1FA4-FC74-4259-B3B8-1B4B4EFF1E93}" srcOrd="0" destOrd="0" presId="urn:microsoft.com/office/officeart/2005/8/layout/cycle2"/>
    <dgm:cxn modelId="{1551D5B3-3B3B-4333-BD7A-99B291C08391}" type="presOf" srcId="{16844839-61E7-4AB2-B67F-7B8ECDD8EFCB}" destId="{77D2C500-3D25-489E-957C-812EA5F86DE4}" srcOrd="0" destOrd="0" presId="urn:microsoft.com/office/officeart/2005/8/layout/cycle2"/>
    <dgm:cxn modelId="{4BA3CF27-DBB5-42C9-894D-26F75AFC5E2D}" type="presOf" srcId="{60A58294-5919-4A0E-AD94-A540BCDFF425}" destId="{2D0FFCA9-304D-48C3-A0EE-B3AE885DF70E}" srcOrd="0" destOrd="0" presId="urn:microsoft.com/office/officeart/2005/8/layout/cycle2"/>
    <dgm:cxn modelId="{9BA9AC17-0FE2-46A6-BD66-56BDECA147A4}" type="presParOf" srcId="{2D0FFCA9-304D-48C3-A0EE-B3AE885DF70E}" destId="{E28D1FA4-FC74-4259-B3B8-1B4B4EFF1E93}" srcOrd="0" destOrd="0" presId="urn:microsoft.com/office/officeart/2005/8/layout/cycle2"/>
    <dgm:cxn modelId="{9A638CDE-40B0-48F2-B5C8-37754300F6FC}" type="presParOf" srcId="{2D0FFCA9-304D-48C3-A0EE-B3AE885DF70E}" destId="{77D2C500-3D25-489E-957C-812EA5F86DE4}" srcOrd="1" destOrd="0" presId="urn:microsoft.com/office/officeart/2005/8/layout/cycle2"/>
    <dgm:cxn modelId="{87413450-6501-469F-9EE8-642AD23026AB}" type="presParOf" srcId="{77D2C500-3D25-489E-957C-812EA5F86DE4}" destId="{22E99079-6771-4C33-908B-239982AD4316}" srcOrd="0" destOrd="0" presId="urn:microsoft.com/office/officeart/2005/8/layout/cycle2"/>
    <dgm:cxn modelId="{AA17A99C-A1F2-47E0-9FA7-29A2542138DA}" type="presParOf" srcId="{2D0FFCA9-304D-48C3-A0EE-B3AE885DF70E}" destId="{66DB0662-6583-4469-B038-25D912DE3123}" srcOrd="2" destOrd="0" presId="urn:microsoft.com/office/officeart/2005/8/layout/cycle2"/>
    <dgm:cxn modelId="{354C7A01-FDE8-417D-A9E5-ACDA6DE40AEA}" type="presParOf" srcId="{2D0FFCA9-304D-48C3-A0EE-B3AE885DF70E}" destId="{FD571BFE-E188-4C4F-B0B7-C0AFE760A895}" srcOrd="3" destOrd="0" presId="urn:microsoft.com/office/officeart/2005/8/layout/cycle2"/>
    <dgm:cxn modelId="{A9C8C250-4395-4BBC-84AB-20E419CEDCFC}" type="presParOf" srcId="{FD571BFE-E188-4C4F-B0B7-C0AFE760A895}" destId="{2E51428A-4594-423C-A03A-14EA6ABDDD89}" srcOrd="0" destOrd="0" presId="urn:microsoft.com/office/officeart/2005/8/layout/cycle2"/>
    <dgm:cxn modelId="{730795E6-32A6-473E-A862-3FA6BB5B836A}" type="presParOf" srcId="{2D0FFCA9-304D-48C3-A0EE-B3AE885DF70E}" destId="{F759E325-8B1A-43F6-A313-A36D34D56768}" srcOrd="4" destOrd="0" presId="urn:microsoft.com/office/officeart/2005/8/layout/cycle2"/>
    <dgm:cxn modelId="{403CA6D0-08B1-470E-871C-109602993FF0}" type="presParOf" srcId="{2D0FFCA9-304D-48C3-A0EE-B3AE885DF70E}" destId="{32ED123D-442D-4D97-8DF3-42FD5A5D0052}" srcOrd="5" destOrd="0" presId="urn:microsoft.com/office/officeart/2005/8/layout/cycle2"/>
    <dgm:cxn modelId="{3946DECB-6B0E-4838-905D-739EDA225D7C}" type="presParOf" srcId="{32ED123D-442D-4D97-8DF3-42FD5A5D0052}" destId="{3ADA3DCB-F656-49ED-847E-7E3A56C3143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3C013-96E4-4B43-AD57-9EE7BECCE586}">
      <dsp:nvSpPr>
        <dsp:cNvPr id="0" name=""/>
        <dsp:cNvSpPr/>
      </dsp:nvSpPr>
      <dsp:spPr>
        <a:xfrm>
          <a:off x="4245107" y="0"/>
          <a:ext cx="2262981" cy="226298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a:t>Science &amp; </a:t>
          </a:r>
          <a:r>
            <a:rPr lang="de-DE" sz="1200" b="1" kern="1200" dirty="0" err="1"/>
            <a:t>Risk</a:t>
          </a:r>
          <a:r>
            <a:rPr lang="de-DE" sz="1200" b="1" kern="1200" dirty="0"/>
            <a:t> Communication</a:t>
          </a:r>
        </a:p>
      </dsp:txBody>
      <dsp:txXfrm>
        <a:off x="4810852" y="1131491"/>
        <a:ext cx="1131491" cy="1131490"/>
      </dsp:txXfrm>
    </dsp:sp>
    <dsp:sp modelId="{E006B595-B18F-FB42-BBED-9C3671EAC38F}">
      <dsp:nvSpPr>
        <dsp:cNvPr id="0" name=""/>
        <dsp:cNvSpPr/>
      </dsp:nvSpPr>
      <dsp:spPr>
        <a:xfrm>
          <a:off x="3113616" y="2262981"/>
          <a:ext cx="2262981" cy="226298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a:t>Strategic / CSR Communication</a:t>
          </a:r>
        </a:p>
      </dsp:txBody>
      <dsp:txXfrm>
        <a:off x="3679361" y="3394472"/>
        <a:ext cx="1131491" cy="1131490"/>
      </dsp:txXfrm>
    </dsp:sp>
    <dsp:sp modelId="{8537A2BA-DF87-844A-A2C0-4C7451A9D45C}">
      <dsp:nvSpPr>
        <dsp:cNvPr id="0" name=""/>
        <dsp:cNvSpPr/>
      </dsp:nvSpPr>
      <dsp:spPr>
        <a:xfrm rot="10800000">
          <a:off x="4245107" y="2262981"/>
          <a:ext cx="2262981" cy="226298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a:t>Sustainability Communication</a:t>
          </a:r>
        </a:p>
      </dsp:txBody>
      <dsp:txXfrm rot="10800000">
        <a:off x="4810852" y="2262981"/>
        <a:ext cx="1131491" cy="1131490"/>
      </dsp:txXfrm>
    </dsp:sp>
    <dsp:sp modelId="{FF99BDAF-4FD8-E948-822F-B361EC3D0CD9}">
      <dsp:nvSpPr>
        <dsp:cNvPr id="0" name=""/>
        <dsp:cNvSpPr/>
      </dsp:nvSpPr>
      <dsp:spPr>
        <a:xfrm>
          <a:off x="5376598" y="2262981"/>
          <a:ext cx="2262981" cy="226298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a:t>Environmental </a:t>
          </a:r>
          <a:r>
            <a:rPr lang="de-DE" sz="1200" b="1" kern="1200" dirty="0" err="1"/>
            <a:t>and</a:t>
          </a:r>
          <a:r>
            <a:rPr lang="de-DE" sz="1200" b="1" kern="1200" dirty="0"/>
            <a:t> </a:t>
          </a:r>
          <a:r>
            <a:rPr lang="de-DE" sz="1200" b="1" kern="1200" dirty="0" err="1"/>
            <a:t>Social</a:t>
          </a:r>
          <a:r>
            <a:rPr lang="de-DE" sz="1200" b="1" kern="1200" dirty="0"/>
            <a:t> Change Communication</a:t>
          </a:r>
        </a:p>
      </dsp:txBody>
      <dsp:txXfrm>
        <a:off x="5942343" y="3394472"/>
        <a:ext cx="1131491" cy="1131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C6963-32C9-4D75-9E59-8A06BA3B607F}">
      <dsp:nvSpPr>
        <dsp:cNvPr id="0" name=""/>
        <dsp:cNvSpPr/>
      </dsp:nvSpPr>
      <dsp:spPr>
        <a:xfrm>
          <a:off x="0" y="603469"/>
          <a:ext cx="9552384" cy="11140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33D8B-91DF-4EFD-99E4-DD5570E394B8}">
      <dsp:nvSpPr>
        <dsp:cNvPr id="0" name=""/>
        <dsp:cNvSpPr/>
      </dsp:nvSpPr>
      <dsp:spPr>
        <a:xfrm>
          <a:off x="337014" y="854141"/>
          <a:ext cx="612753" cy="61275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AF69CC-2690-4143-8E53-FB7FF611AF01}">
      <dsp:nvSpPr>
        <dsp:cNvPr id="0" name=""/>
        <dsp:cNvSpPr/>
      </dsp:nvSpPr>
      <dsp:spPr>
        <a:xfrm>
          <a:off x="1286783" y="603469"/>
          <a:ext cx="8265600" cy="11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09" tIns="117909" rIns="117909" bIns="117909" numCol="1" spcCol="1270" anchor="ctr" anchorCtr="0">
          <a:noAutofit/>
        </a:bodyPr>
        <a:lstStyle/>
        <a:p>
          <a:pPr lvl="0" algn="l" defTabSz="1111250">
            <a:lnSpc>
              <a:spcPct val="90000"/>
            </a:lnSpc>
            <a:spcBef>
              <a:spcPct val="0"/>
            </a:spcBef>
            <a:spcAft>
              <a:spcPct val="35000"/>
            </a:spcAft>
          </a:pPr>
          <a:r>
            <a:rPr lang="en-AU" sz="2500" kern="1200" dirty="0"/>
            <a:t>Communication about &amp; of environment, risk, CC, CSR</a:t>
          </a:r>
          <a:endParaRPr lang="en-US" sz="2500" kern="1200" dirty="0"/>
        </a:p>
      </dsp:txBody>
      <dsp:txXfrm>
        <a:off x="1286783" y="603469"/>
        <a:ext cx="8265600" cy="1114098"/>
      </dsp:txXfrm>
    </dsp:sp>
    <dsp:sp modelId="{B1284FF2-67D7-4FA7-A71E-831DD8369A50}">
      <dsp:nvSpPr>
        <dsp:cNvPr id="0" name=""/>
        <dsp:cNvSpPr/>
      </dsp:nvSpPr>
      <dsp:spPr>
        <a:xfrm>
          <a:off x="0" y="1996092"/>
          <a:ext cx="9552384" cy="11140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6D29D8-0105-4758-BA36-F6A792AF9D2D}">
      <dsp:nvSpPr>
        <dsp:cNvPr id="0" name=""/>
        <dsp:cNvSpPr/>
      </dsp:nvSpPr>
      <dsp:spPr>
        <a:xfrm>
          <a:off x="337014" y="2246764"/>
          <a:ext cx="612753" cy="6127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FB378D-2D2B-403F-B6F0-D0250A3187AA}">
      <dsp:nvSpPr>
        <dsp:cNvPr id="0" name=""/>
        <dsp:cNvSpPr/>
      </dsp:nvSpPr>
      <dsp:spPr>
        <a:xfrm>
          <a:off x="1286783" y="1996092"/>
          <a:ext cx="8265600" cy="11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09" tIns="117909" rIns="117909" bIns="117909" numCol="1" spcCol="1270" anchor="ctr" anchorCtr="0">
          <a:noAutofit/>
        </a:bodyPr>
        <a:lstStyle/>
        <a:p>
          <a:pPr lvl="0" algn="l" defTabSz="1111250">
            <a:lnSpc>
              <a:spcPct val="90000"/>
            </a:lnSpc>
            <a:spcBef>
              <a:spcPct val="0"/>
            </a:spcBef>
            <a:spcAft>
              <a:spcPct val="35000"/>
            </a:spcAft>
          </a:pPr>
          <a:r>
            <a:rPr lang="en-AU" sz="2500" kern="1200" dirty="0"/>
            <a:t>Communication </a:t>
          </a:r>
          <a:r>
            <a:rPr lang="en-AU" sz="2500" i="1" kern="1200" dirty="0"/>
            <a:t>for </a:t>
          </a:r>
          <a:r>
            <a:rPr lang="en-AU" sz="2500" i="0" kern="1200" dirty="0"/>
            <a:t>transformation</a:t>
          </a:r>
          <a:endParaRPr lang="en-US" sz="2500" kern="1200" dirty="0"/>
        </a:p>
      </dsp:txBody>
      <dsp:txXfrm>
        <a:off x="1286783" y="1996092"/>
        <a:ext cx="8265600" cy="11140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3C013-96E4-4B43-AD57-9EE7BECCE586}">
      <dsp:nvSpPr>
        <dsp:cNvPr id="0" name=""/>
        <dsp:cNvSpPr/>
      </dsp:nvSpPr>
      <dsp:spPr>
        <a:xfrm>
          <a:off x="4245107" y="0"/>
          <a:ext cx="2262981" cy="226298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a:t>Science &amp; </a:t>
          </a:r>
          <a:r>
            <a:rPr lang="de-DE" sz="1200" b="1" kern="1200" dirty="0" err="1"/>
            <a:t>Risk</a:t>
          </a:r>
          <a:r>
            <a:rPr lang="de-DE" sz="1200" b="1" kern="1200" dirty="0"/>
            <a:t> Communication</a:t>
          </a:r>
        </a:p>
      </dsp:txBody>
      <dsp:txXfrm>
        <a:off x="4810852" y="1131491"/>
        <a:ext cx="1131491" cy="1131490"/>
      </dsp:txXfrm>
    </dsp:sp>
    <dsp:sp modelId="{E006B595-B18F-FB42-BBED-9C3671EAC38F}">
      <dsp:nvSpPr>
        <dsp:cNvPr id="0" name=""/>
        <dsp:cNvSpPr/>
      </dsp:nvSpPr>
      <dsp:spPr>
        <a:xfrm>
          <a:off x="3113616" y="2262981"/>
          <a:ext cx="2262981" cy="226298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a:t>Strategic / CSR Communication</a:t>
          </a:r>
        </a:p>
      </dsp:txBody>
      <dsp:txXfrm>
        <a:off x="3679361" y="3394472"/>
        <a:ext cx="1131491" cy="1131490"/>
      </dsp:txXfrm>
    </dsp:sp>
    <dsp:sp modelId="{8537A2BA-DF87-844A-A2C0-4C7451A9D45C}">
      <dsp:nvSpPr>
        <dsp:cNvPr id="0" name=""/>
        <dsp:cNvSpPr/>
      </dsp:nvSpPr>
      <dsp:spPr>
        <a:xfrm rot="10800000">
          <a:off x="4245107" y="2262981"/>
          <a:ext cx="2262981" cy="226298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a:t>Sustainability Communication</a:t>
          </a:r>
        </a:p>
      </dsp:txBody>
      <dsp:txXfrm rot="10800000">
        <a:off x="4810852" y="2262981"/>
        <a:ext cx="1131491" cy="1131490"/>
      </dsp:txXfrm>
    </dsp:sp>
    <dsp:sp modelId="{FF99BDAF-4FD8-E948-822F-B361EC3D0CD9}">
      <dsp:nvSpPr>
        <dsp:cNvPr id="0" name=""/>
        <dsp:cNvSpPr/>
      </dsp:nvSpPr>
      <dsp:spPr>
        <a:xfrm>
          <a:off x="5376598" y="2262981"/>
          <a:ext cx="2262981" cy="226298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a:t>Environmental </a:t>
          </a:r>
          <a:r>
            <a:rPr lang="de-DE" sz="1200" b="1" kern="1200" dirty="0" err="1"/>
            <a:t>and</a:t>
          </a:r>
          <a:r>
            <a:rPr lang="de-DE" sz="1200" b="1" kern="1200" dirty="0"/>
            <a:t> </a:t>
          </a:r>
          <a:r>
            <a:rPr lang="de-DE" sz="1200" b="1" kern="1200" dirty="0" err="1"/>
            <a:t>Social</a:t>
          </a:r>
          <a:r>
            <a:rPr lang="de-DE" sz="1200" b="1" kern="1200" dirty="0"/>
            <a:t> Change Communication</a:t>
          </a:r>
        </a:p>
      </dsp:txBody>
      <dsp:txXfrm>
        <a:off x="5942343" y="3394472"/>
        <a:ext cx="1131491" cy="11314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D1FA4-FC74-4259-B3B8-1B4B4EFF1E93}">
      <dsp:nvSpPr>
        <dsp:cNvPr id="0" name=""/>
        <dsp:cNvSpPr/>
      </dsp:nvSpPr>
      <dsp:spPr>
        <a:xfrm>
          <a:off x="3637165" y="594"/>
          <a:ext cx="1582880" cy="1582880"/>
        </a:xfrm>
        <a:prstGeom prst="ellipse">
          <a:avLst/>
        </a:prstGeom>
        <a:solidFill>
          <a:srgbClr val="95843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err="1">
              <a:solidFill>
                <a:srgbClr val="002060"/>
              </a:solidFill>
            </a:rPr>
            <a:t>Theory</a:t>
          </a:r>
          <a:endParaRPr lang="de-DE" sz="1600" kern="1200" dirty="0">
            <a:solidFill>
              <a:srgbClr val="002060"/>
            </a:solidFill>
          </a:endParaRPr>
        </a:p>
      </dsp:txBody>
      <dsp:txXfrm>
        <a:off x="3868972" y="232401"/>
        <a:ext cx="1119266" cy="1119266"/>
      </dsp:txXfrm>
    </dsp:sp>
    <dsp:sp modelId="{77D2C500-3D25-489E-957C-812EA5F86DE4}">
      <dsp:nvSpPr>
        <dsp:cNvPr id="0" name=""/>
        <dsp:cNvSpPr/>
      </dsp:nvSpPr>
      <dsp:spPr>
        <a:xfrm rot="3600000">
          <a:off x="4806428" y="1544428"/>
          <a:ext cx="421576" cy="5342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de-DE" sz="2200" kern="1200"/>
        </a:p>
      </dsp:txBody>
      <dsp:txXfrm>
        <a:off x="4838046" y="1596508"/>
        <a:ext cx="295103" cy="320534"/>
      </dsp:txXfrm>
    </dsp:sp>
    <dsp:sp modelId="{66DB0662-6583-4469-B038-25D912DE3123}">
      <dsp:nvSpPr>
        <dsp:cNvPr id="0" name=""/>
        <dsp:cNvSpPr/>
      </dsp:nvSpPr>
      <dsp:spPr>
        <a:xfrm>
          <a:off x="4826319" y="2060269"/>
          <a:ext cx="1582880" cy="1582880"/>
        </a:xfrm>
        <a:prstGeom prst="ellipse">
          <a:avLst/>
        </a:prstGeom>
        <a:solidFill>
          <a:srgbClr val="C1D69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err="1">
              <a:solidFill>
                <a:srgbClr val="002060"/>
              </a:solidFill>
            </a:rPr>
            <a:t>Concept</a:t>
          </a:r>
          <a:r>
            <a:rPr lang="de-DE" sz="1600" kern="1200" dirty="0">
              <a:solidFill>
                <a:srgbClr val="002060"/>
              </a:solidFill>
            </a:rPr>
            <a:t>/ Model</a:t>
          </a:r>
        </a:p>
      </dsp:txBody>
      <dsp:txXfrm>
        <a:off x="5058126" y="2292076"/>
        <a:ext cx="1119266" cy="1119266"/>
      </dsp:txXfrm>
    </dsp:sp>
    <dsp:sp modelId="{FD571BFE-E188-4C4F-B0B7-C0AFE760A895}">
      <dsp:nvSpPr>
        <dsp:cNvPr id="0" name=""/>
        <dsp:cNvSpPr/>
      </dsp:nvSpPr>
      <dsp:spPr>
        <a:xfrm rot="10800000">
          <a:off x="4229748" y="2584598"/>
          <a:ext cx="421576" cy="5342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de-DE" sz="2200" kern="1200"/>
        </a:p>
      </dsp:txBody>
      <dsp:txXfrm rot="10800000">
        <a:off x="4356221" y="2691442"/>
        <a:ext cx="295103" cy="320534"/>
      </dsp:txXfrm>
    </dsp:sp>
    <dsp:sp modelId="{F759E325-8B1A-43F6-A313-A36D34D56768}">
      <dsp:nvSpPr>
        <dsp:cNvPr id="0" name=""/>
        <dsp:cNvSpPr/>
      </dsp:nvSpPr>
      <dsp:spPr>
        <a:xfrm>
          <a:off x="2448011" y="2060269"/>
          <a:ext cx="1582880" cy="1582880"/>
        </a:xfrm>
        <a:prstGeom prst="ellipse">
          <a:avLst/>
        </a:prstGeom>
        <a:solidFill>
          <a:srgbClr val="DFC63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err="1">
              <a:solidFill>
                <a:srgbClr val="002060"/>
              </a:solidFill>
            </a:rPr>
            <a:t>Empirical</a:t>
          </a:r>
          <a:r>
            <a:rPr lang="de-DE" sz="1600" kern="1200" dirty="0">
              <a:solidFill>
                <a:srgbClr val="002060"/>
              </a:solidFill>
            </a:rPr>
            <a:t> </a:t>
          </a:r>
          <a:r>
            <a:rPr lang="de-DE" sz="1600" kern="1200" dirty="0" err="1">
              <a:solidFill>
                <a:srgbClr val="002060"/>
              </a:solidFill>
            </a:rPr>
            <a:t>research</a:t>
          </a:r>
          <a:endParaRPr lang="de-DE" sz="1600" kern="1200" dirty="0">
            <a:solidFill>
              <a:srgbClr val="002060"/>
            </a:solidFill>
          </a:endParaRPr>
        </a:p>
      </dsp:txBody>
      <dsp:txXfrm>
        <a:off x="2679818" y="2292076"/>
        <a:ext cx="1119266" cy="1119266"/>
      </dsp:txXfrm>
    </dsp:sp>
    <dsp:sp modelId="{32ED123D-442D-4D97-8DF3-42FD5A5D0052}">
      <dsp:nvSpPr>
        <dsp:cNvPr id="0" name=""/>
        <dsp:cNvSpPr/>
      </dsp:nvSpPr>
      <dsp:spPr>
        <a:xfrm rot="18000000">
          <a:off x="3617274" y="1565094"/>
          <a:ext cx="421576" cy="5342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de-DE" sz="2200" kern="1200"/>
        </a:p>
      </dsp:txBody>
      <dsp:txXfrm>
        <a:off x="3648892" y="1726702"/>
        <a:ext cx="295103" cy="320534"/>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2F70D2-5293-4E7C-B3A8-3D6A290C9A05}" type="datetimeFigureOut">
              <a:rPr lang="de-DE" smtClean="0"/>
              <a:pPr/>
              <a:t>29.08.2023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6340F1-05AF-4B90-B4A7-8D90F677B99A}" type="slidenum">
              <a:rPr lang="de-DE" smtClean="0"/>
              <a:pPr/>
              <a:t>‹Nr.›</a:t>
            </a:fld>
            <a:endParaRPr lang="de-DE"/>
          </a:p>
        </p:txBody>
      </p:sp>
    </p:spTree>
    <p:extLst>
      <p:ext uri="{BB962C8B-B14F-4D97-AF65-F5344CB8AC3E}">
        <p14:creationId xmlns:p14="http://schemas.microsoft.com/office/powerpoint/2010/main" val="2175190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30301-E527-46B8-9863-C3D2C740A9BD}" type="datetimeFigureOut">
              <a:rPr lang="de-DE" smtClean="0"/>
              <a:pPr/>
              <a:t>29.08.2023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24780-DB00-4A87-AF52-AE94F8FBEF0E}" type="slidenum">
              <a:rPr lang="de-DE" smtClean="0"/>
              <a:pPr/>
              <a:t>‹Nr.›</a:t>
            </a:fld>
            <a:endParaRPr lang="de-DE"/>
          </a:p>
        </p:txBody>
      </p:sp>
    </p:spTree>
    <p:extLst>
      <p:ext uri="{BB962C8B-B14F-4D97-AF65-F5344CB8AC3E}">
        <p14:creationId xmlns:p14="http://schemas.microsoft.com/office/powerpoint/2010/main" val="38018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ciencedirect.com/science/article/pii/S0959652621010994#bib8"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sciencedirect.com/science/article/pii/S0959652621010994#bib36"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E07AED8D-7B7D-4B5D-985D-DF4EC90DE877}" type="slidenum">
              <a:rPr lang="de-DE" smtClean="0"/>
              <a:pPr/>
              <a:t>1</a:t>
            </a:fld>
            <a:endParaRPr lang="de-DE"/>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ln/>
        </p:spPr>
        <p:txBody>
          <a:bodyPr/>
          <a:lstStyle/>
          <a:p>
            <a:endParaRPr 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a:spcBef>
                <a:spcPts val="1200"/>
              </a:spcBef>
              <a:buAutoNum type="alphaUcPeriod"/>
            </a:pPr>
            <a:r>
              <a:rPr lang="de-DE" dirty="0"/>
              <a:t>Science </a:t>
            </a:r>
            <a:r>
              <a:rPr lang="de-DE" dirty="0" err="1"/>
              <a:t>Theory</a:t>
            </a:r>
            <a:endParaRPr lang="de-DE" dirty="0"/>
          </a:p>
          <a:p>
            <a:pPr marL="457200" indent="-457200">
              <a:spcBef>
                <a:spcPts val="1200"/>
              </a:spcBef>
              <a:buAutoNum type="alphaUcPeriod"/>
            </a:pPr>
            <a:r>
              <a:rPr lang="de-DE" dirty="0" err="1"/>
              <a:t>Why</a:t>
            </a:r>
            <a:r>
              <a:rPr lang="de-DE" dirty="0"/>
              <a:t> do </a:t>
            </a:r>
            <a:r>
              <a:rPr lang="de-DE" dirty="0" err="1"/>
              <a:t>we</a:t>
            </a:r>
            <a:r>
              <a:rPr lang="de-DE" dirty="0"/>
              <a:t> </a:t>
            </a:r>
            <a:r>
              <a:rPr lang="de-DE" dirty="0" err="1"/>
              <a:t>need</a:t>
            </a:r>
            <a:r>
              <a:rPr lang="de-DE" dirty="0"/>
              <a:t> „</a:t>
            </a:r>
            <a:r>
              <a:rPr lang="de-DE" dirty="0" err="1"/>
              <a:t>theories</a:t>
            </a:r>
            <a:r>
              <a:rPr lang="de-DE" dirty="0"/>
              <a:t>“?</a:t>
            </a:r>
          </a:p>
          <a:p>
            <a:pPr marL="457200" indent="-457200">
              <a:spcBef>
                <a:spcPts val="1200"/>
              </a:spcBef>
              <a:buAutoNum type="alphaUcPeriod"/>
            </a:pPr>
            <a:r>
              <a:rPr lang="de-DE" dirty="0" err="1"/>
              <a:t>What</a:t>
            </a:r>
            <a:r>
              <a:rPr lang="de-DE" dirty="0"/>
              <a:t> </a:t>
            </a:r>
            <a:r>
              <a:rPr lang="de-DE" dirty="0" err="1"/>
              <a:t>are</a:t>
            </a:r>
            <a:r>
              <a:rPr lang="de-DE" dirty="0"/>
              <a:t> </a:t>
            </a:r>
            <a:r>
              <a:rPr lang="de-DE" dirty="0" err="1"/>
              <a:t>the</a:t>
            </a:r>
            <a:r>
              <a:rPr lang="de-DE" dirty="0"/>
              <a:t> </a:t>
            </a:r>
            <a:r>
              <a:rPr lang="de-DE" dirty="0" err="1"/>
              <a:t>main</a:t>
            </a:r>
            <a:r>
              <a:rPr lang="de-DE" dirty="0"/>
              <a:t> </a:t>
            </a:r>
            <a:r>
              <a:rPr lang="de-DE" dirty="0" err="1"/>
              <a:t>paradigms</a:t>
            </a:r>
            <a:r>
              <a:rPr lang="de-DE" dirty="0"/>
              <a:t> </a:t>
            </a:r>
            <a:r>
              <a:rPr lang="de-DE" dirty="0" err="1"/>
              <a:t>we</a:t>
            </a:r>
            <a:r>
              <a:rPr lang="de-DE" dirty="0"/>
              <a:t> </a:t>
            </a:r>
            <a:r>
              <a:rPr lang="de-DE" dirty="0" err="1"/>
              <a:t>need</a:t>
            </a:r>
            <a:r>
              <a:rPr lang="de-DE" dirty="0"/>
              <a:t> </a:t>
            </a:r>
            <a:r>
              <a:rPr lang="de-DE" dirty="0" err="1"/>
              <a:t>to</a:t>
            </a:r>
            <a:r>
              <a:rPr lang="de-DE" dirty="0"/>
              <a:t> </a:t>
            </a:r>
            <a:r>
              <a:rPr lang="de-DE" dirty="0" err="1"/>
              <a:t>understand</a:t>
            </a:r>
            <a:r>
              <a:rPr lang="de-DE" dirty="0"/>
              <a:t> </a:t>
            </a:r>
            <a:r>
              <a:rPr lang="de-DE" dirty="0" err="1"/>
              <a:t>Sustainability</a:t>
            </a:r>
            <a:r>
              <a:rPr lang="de-DE" dirty="0"/>
              <a:t> Communication </a:t>
            </a:r>
            <a:r>
              <a:rPr lang="de-DE" dirty="0" err="1"/>
              <a:t>phenomena</a:t>
            </a:r>
            <a:r>
              <a:rPr lang="de-DE" dirty="0"/>
              <a:t>?</a:t>
            </a:r>
          </a:p>
          <a:p>
            <a:pPr marL="457200" indent="-457200">
              <a:spcBef>
                <a:spcPts val="1200"/>
              </a:spcBef>
              <a:buAutoNum type="alphaUcPeriod"/>
            </a:pPr>
            <a:endParaRPr lang="de-DE" dirty="0"/>
          </a:p>
          <a:p>
            <a:r>
              <a:rPr lang="en-AU" dirty="0"/>
              <a:t>Is “science” needed? Why – and what aspects do we need?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Isn’t “sustainability” </a:t>
            </a:r>
            <a:r>
              <a:rPr lang="en-AU" dirty="0" err="1"/>
              <a:t>sth</a:t>
            </a:r>
            <a:r>
              <a:rPr lang="en-AU" dirty="0"/>
              <a:t> that needs more practical, problem-focused and solution-oriented approaches? Well – a bit of theory is needed!</a:t>
            </a:r>
          </a:p>
          <a:p>
            <a:endParaRPr lang="en-AU"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11</a:t>
            </a:fld>
            <a:endParaRPr lang="de-DE"/>
          </a:p>
        </p:txBody>
      </p:sp>
    </p:spTree>
    <p:extLst>
      <p:ext uri="{BB962C8B-B14F-4D97-AF65-F5344CB8AC3E}">
        <p14:creationId xmlns:p14="http://schemas.microsoft.com/office/powerpoint/2010/main" val="4006799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Identisch mit Folie 50</a:t>
            </a:r>
          </a:p>
        </p:txBody>
      </p:sp>
      <p:sp>
        <p:nvSpPr>
          <p:cNvPr id="4" name="Foliennummernplatzhalter 3"/>
          <p:cNvSpPr>
            <a:spLocks noGrp="1"/>
          </p:cNvSpPr>
          <p:nvPr>
            <p:ph type="sldNum" sz="quarter" idx="10"/>
          </p:nvPr>
        </p:nvSpPr>
        <p:spPr/>
        <p:txBody>
          <a:bodyPr/>
          <a:lstStyle/>
          <a:p>
            <a:fld id="{B5793AEA-F648-4A97-8B34-E902FC3A13D3}" type="slidenum">
              <a:rPr lang="de-AT" smtClean="0"/>
              <a:t>12</a:t>
            </a:fld>
            <a:endParaRPr lang="de-AT"/>
          </a:p>
        </p:txBody>
      </p:sp>
    </p:spTree>
    <p:extLst>
      <p:ext uri="{BB962C8B-B14F-4D97-AF65-F5344CB8AC3E}">
        <p14:creationId xmlns:p14="http://schemas.microsoft.com/office/powerpoint/2010/main" val="3917965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Studying sustainability communication means … what do we need?</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In everyday usage, “theory” often refers to a hunch or a speculation.</a:t>
            </a:r>
            <a:r>
              <a:rPr lang="en-US" altLang="en-US" dirty="0"/>
              <a:t> When people say, “I have a theory about why that happened,” they are often drawing a conclusion based on partial or inconclusive evidence. Scientists have hunches, too, but they call them </a:t>
            </a:r>
            <a:r>
              <a:rPr lang="en-US" altLang="en-US" i="1" dirty="0"/>
              <a:t>hypotheses</a:t>
            </a:r>
            <a:r>
              <a:rPr lang="en-US" altLang="en-US" dirty="0"/>
              <a:t>, which are the starting point of all good science.</a:t>
            </a:r>
            <a:endParaRPr lang="de-AT" dirty="0"/>
          </a:p>
          <a:p>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13</a:t>
            </a:fld>
            <a:endParaRPr lang="de-DE"/>
          </a:p>
        </p:txBody>
      </p:sp>
    </p:spTree>
    <p:extLst>
      <p:ext uri="{BB962C8B-B14F-4D97-AF65-F5344CB8AC3E}">
        <p14:creationId xmlns:p14="http://schemas.microsoft.com/office/powerpoint/2010/main" val="2914304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t>Toolbox!</a:t>
            </a:r>
          </a:p>
        </p:txBody>
      </p:sp>
      <p:sp>
        <p:nvSpPr>
          <p:cNvPr id="1218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F983B76-92E3-419E-B779-636FAA4EDE92}" type="slidenum">
              <a:rPr lang="de-DE" altLang="de-DE" sz="1300">
                <a:latin typeface="Arial" panose="020B0604020202020204" pitchFamily="34" charset="0"/>
              </a:rPr>
              <a:pPr eaLnBrk="1" hangingPunct="1">
                <a:spcBef>
                  <a:spcPct val="0"/>
                </a:spcBef>
              </a:pPr>
              <a:t>14</a:t>
            </a:fld>
            <a:endParaRPr lang="de-DE" altLang="de-DE" sz="1300">
              <a:latin typeface="Arial" panose="020B0604020202020204" pitchFamily="34" charset="0"/>
            </a:endParaRPr>
          </a:p>
        </p:txBody>
      </p:sp>
    </p:spTree>
    <p:extLst>
      <p:ext uri="{BB962C8B-B14F-4D97-AF65-F5344CB8AC3E}">
        <p14:creationId xmlns:p14="http://schemas.microsoft.com/office/powerpoint/2010/main" val="2177443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1239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4DDFD0C-697A-4FE2-A7B0-B141034295A5}" type="slidenum">
              <a:rPr lang="de-DE" altLang="de-DE" sz="1300">
                <a:latin typeface="Arial" panose="020B0604020202020204" pitchFamily="34" charset="0"/>
              </a:rPr>
              <a:pPr eaLnBrk="1" hangingPunct="1">
                <a:spcBef>
                  <a:spcPct val="0"/>
                </a:spcBef>
              </a:pPr>
              <a:t>15</a:t>
            </a:fld>
            <a:endParaRPr lang="de-DE" altLang="de-DE" sz="1300">
              <a:latin typeface="Arial" panose="020B0604020202020204" pitchFamily="34" charset="0"/>
            </a:endParaRPr>
          </a:p>
        </p:txBody>
      </p:sp>
    </p:spTree>
    <p:extLst>
      <p:ext uri="{BB962C8B-B14F-4D97-AF65-F5344CB8AC3E}">
        <p14:creationId xmlns:p14="http://schemas.microsoft.com/office/powerpoint/2010/main" val="593200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1269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231A4CA-9E0C-44B9-BFCF-3C13766FEB89}" type="slidenum">
              <a:rPr lang="de-DE" altLang="de-DE" sz="1300">
                <a:latin typeface="Arial" panose="020B0604020202020204" pitchFamily="34" charset="0"/>
              </a:rPr>
              <a:pPr eaLnBrk="1" hangingPunct="1">
                <a:spcBef>
                  <a:spcPct val="0"/>
                </a:spcBef>
              </a:pPr>
              <a:t>16</a:t>
            </a:fld>
            <a:endParaRPr lang="de-DE" altLang="de-DE" sz="1300">
              <a:latin typeface="Arial" panose="020B0604020202020204" pitchFamily="34" charset="0"/>
            </a:endParaRPr>
          </a:p>
        </p:txBody>
      </p:sp>
    </p:spTree>
    <p:extLst>
      <p:ext uri="{BB962C8B-B14F-4D97-AF65-F5344CB8AC3E}">
        <p14:creationId xmlns:p14="http://schemas.microsoft.com/office/powerpoint/2010/main" val="2341120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1290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F3A667B-035F-40FD-9DBB-885194344754}" type="slidenum">
              <a:rPr lang="de-DE" altLang="de-DE" sz="1300">
                <a:latin typeface="Arial" panose="020B0604020202020204" pitchFamily="34" charset="0"/>
              </a:rPr>
              <a:pPr eaLnBrk="1" hangingPunct="1">
                <a:spcBef>
                  <a:spcPct val="0"/>
                </a:spcBef>
              </a:pPr>
              <a:t>17</a:t>
            </a:fld>
            <a:endParaRPr lang="de-DE" altLang="de-DE" sz="1300">
              <a:latin typeface="Arial" panose="020B0604020202020204" pitchFamily="34" charset="0"/>
            </a:endParaRPr>
          </a:p>
        </p:txBody>
      </p:sp>
    </p:spTree>
    <p:extLst>
      <p:ext uri="{BB962C8B-B14F-4D97-AF65-F5344CB8AC3E}">
        <p14:creationId xmlns:p14="http://schemas.microsoft.com/office/powerpoint/2010/main" val="1696499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1300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621CC29-AFB1-4472-938B-3444F827D462}" type="slidenum">
              <a:rPr lang="de-DE" altLang="de-DE" sz="1300">
                <a:latin typeface="Arial" panose="020B0604020202020204" pitchFamily="34" charset="0"/>
              </a:rPr>
              <a:pPr eaLnBrk="1" hangingPunct="1">
                <a:spcBef>
                  <a:spcPct val="0"/>
                </a:spcBef>
              </a:pPr>
              <a:t>18</a:t>
            </a:fld>
            <a:endParaRPr lang="de-DE" altLang="de-DE" sz="1300">
              <a:latin typeface="Arial" panose="020B0604020202020204" pitchFamily="34" charset="0"/>
            </a:endParaRPr>
          </a:p>
        </p:txBody>
      </p:sp>
    </p:spTree>
    <p:extLst>
      <p:ext uri="{BB962C8B-B14F-4D97-AF65-F5344CB8AC3E}">
        <p14:creationId xmlns:p14="http://schemas.microsoft.com/office/powerpoint/2010/main" val="585607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panose="05000000000000000000" pitchFamily="2" charset="2"/>
              <a:buNone/>
            </a:pPr>
            <a:r>
              <a:rPr lang="de-DE" altLang="de-DE" dirty="0" err="1"/>
              <a:t>If</a:t>
            </a:r>
            <a:r>
              <a:rPr lang="de-DE" altLang="de-DE" dirty="0"/>
              <a:t> </a:t>
            </a:r>
            <a:r>
              <a:rPr lang="de-DE" altLang="de-DE" dirty="0" err="1"/>
              <a:t>we‘re</a:t>
            </a:r>
            <a:r>
              <a:rPr lang="de-DE" altLang="de-DE" dirty="0"/>
              <a:t> </a:t>
            </a:r>
            <a:r>
              <a:rPr lang="de-DE" altLang="de-DE" dirty="0" err="1"/>
              <a:t>want</a:t>
            </a:r>
            <a:r>
              <a:rPr lang="de-DE" altLang="de-DE" dirty="0"/>
              <a:t> </a:t>
            </a:r>
            <a:r>
              <a:rPr lang="de-DE" altLang="de-DE" dirty="0" err="1"/>
              <a:t>to</a:t>
            </a:r>
            <a:r>
              <a:rPr lang="de-DE" altLang="de-DE" dirty="0"/>
              <a:t> </a:t>
            </a:r>
            <a:r>
              <a:rPr lang="de-DE" altLang="de-DE" dirty="0" err="1"/>
              <a:t>demarcate</a:t>
            </a:r>
            <a:r>
              <a:rPr lang="de-DE" altLang="de-DE" dirty="0"/>
              <a:t> </a:t>
            </a:r>
            <a:r>
              <a:rPr lang="de-DE" altLang="de-DE" dirty="0" err="1"/>
              <a:t>sustainability</a:t>
            </a:r>
            <a:r>
              <a:rPr lang="de-DE" altLang="de-DE" dirty="0"/>
              <a:t> </a:t>
            </a:r>
            <a:r>
              <a:rPr lang="de-DE" altLang="de-DE" dirty="0" err="1"/>
              <a:t>communication</a:t>
            </a:r>
            <a:r>
              <a:rPr lang="de-DE" altLang="de-DE" dirty="0"/>
              <a:t> </a:t>
            </a:r>
            <a:r>
              <a:rPr lang="de-DE" altLang="de-DE" dirty="0" err="1"/>
              <a:t>as</a:t>
            </a:r>
            <a:r>
              <a:rPr lang="de-DE" altLang="de-DE" dirty="0"/>
              <a:t> </a:t>
            </a:r>
            <a:r>
              <a:rPr lang="de-DE" altLang="de-DE" dirty="0" err="1"/>
              <a:t>research</a:t>
            </a:r>
            <a:r>
              <a:rPr lang="de-DE" altLang="de-DE" dirty="0"/>
              <a:t> </a:t>
            </a:r>
            <a:r>
              <a:rPr lang="de-DE" altLang="de-DE" dirty="0" err="1"/>
              <a:t>area</a:t>
            </a:r>
            <a:r>
              <a:rPr lang="de-DE" altLang="de-DE" dirty="0"/>
              <a:t> </a:t>
            </a:r>
            <a:r>
              <a:rPr lang="de-DE" altLang="de-DE" dirty="0" err="1"/>
              <a:t>or</a:t>
            </a:r>
            <a:r>
              <a:rPr lang="de-DE" altLang="de-DE" dirty="0"/>
              <a:t> </a:t>
            </a:r>
            <a:r>
              <a:rPr lang="de-DE" altLang="de-DE" dirty="0" err="1"/>
              <a:t>even</a:t>
            </a:r>
            <a:r>
              <a:rPr lang="de-DE" altLang="de-DE" dirty="0"/>
              <a:t> a </a:t>
            </a:r>
            <a:r>
              <a:rPr lang="de-DE" altLang="de-DE" dirty="0" err="1"/>
              <a:t>discpline</a:t>
            </a:r>
            <a:r>
              <a:rPr lang="de-DE" altLang="de-DE" dirty="0"/>
              <a:t> – </a:t>
            </a:r>
            <a:r>
              <a:rPr lang="de-DE" altLang="de-DE" dirty="0" err="1"/>
              <a:t>we</a:t>
            </a:r>
            <a:r>
              <a:rPr lang="de-DE" altLang="de-DE" dirty="0"/>
              <a:t> </a:t>
            </a:r>
            <a:r>
              <a:rPr lang="de-DE" altLang="de-DE" dirty="0" err="1"/>
              <a:t>need</a:t>
            </a:r>
            <a:r>
              <a:rPr lang="de-DE" altLang="de-DE" dirty="0"/>
              <a:t> </a:t>
            </a:r>
            <a:r>
              <a:rPr lang="de-DE" altLang="de-DE" dirty="0" err="1"/>
              <a:t>to</a:t>
            </a:r>
            <a:r>
              <a:rPr lang="de-DE" altLang="de-DE" dirty="0"/>
              <a:t> </a:t>
            </a:r>
            <a:r>
              <a:rPr lang="de-DE" altLang="de-DE" dirty="0" err="1"/>
              <a:t>think</a:t>
            </a:r>
            <a:r>
              <a:rPr lang="de-DE" altLang="de-DE" dirty="0"/>
              <a:t> </a:t>
            </a:r>
            <a:r>
              <a:rPr lang="de-DE" altLang="de-DE" dirty="0" err="1"/>
              <a:t>about</a:t>
            </a:r>
            <a:r>
              <a:rPr lang="de-DE" altLang="de-DE" dirty="0"/>
              <a:t> </a:t>
            </a:r>
          </a:p>
          <a:p>
            <a:pPr eaLnBrk="1" hangingPunct="1">
              <a:buFont typeface="Wingdings" panose="05000000000000000000" pitchFamily="2" charset="2"/>
              <a:buNone/>
            </a:pPr>
            <a:r>
              <a:rPr lang="de-DE" altLang="de-DE" dirty="0"/>
              <a:t>...</a:t>
            </a:r>
          </a:p>
        </p:txBody>
      </p:sp>
      <p:sp>
        <p:nvSpPr>
          <p:cNvPr id="1321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27E3FF3-C78F-49B3-AFC4-D08F998244D4}" type="slidenum">
              <a:rPr lang="de-DE" altLang="de-DE" sz="1300">
                <a:latin typeface="Arial" panose="020B0604020202020204" pitchFamily="34" charset="0"/>
              </a:rPr>
              <a:pPr eaLnBrk="1" hangingPunct="1">
                <a:spcBef>
                  <a:spcPct val="0"/>
                </a:spcBef>
              </a:pPr>
              <a:t>19</a:t>
            </a:fld>
            <a:endParaRPr lang="de-DE" altLang="de-DE" sz="1300">
              <a:latin typeface="Arial" panose="020B0604020202020204" pitchFamily="34" charset="0"/>
            </a:endParaRPr>
          </a:p>
        </p:txBody>
      </p:sp>
    </p:spTree>
    <p:extLst>
      <p:ext uri="{BB962C8B-B14F-4D97-AF65-F5344CB8AC3E}">
        <p14:creationId xmlns:p14="http://schemas.microsoft.com/office/powerpoint/2010/main" val="804063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1484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803275" indent="-307975" eaLnBrk="0" hangingPunct="0">
              <a:spcBef>
                <a:spcPct val="30000"/>
              </a:spcBef>
              <a:defRPr sz="1200">
                <a:solidFill>
                  <a:schemeClr val="tx1"/>
                </a:solidFill>
                <a:latin typeface="Calibri" panose="020F0502020204030204" pitchFamily="34" charset="0"/>
              </a:defRPr>
            </a:lvl2pPr>
            <a:lvl3pPr marL="1236663" indent="-246063" eaLnBrk="0" hangingPunct="0">
              <a:spcBef>
                <a:spcPct val="30000"/>
              </a:spcBef>
              <a:defRPr sz="1200">
                <a:solidFill>
                  <a:schemeClr val="tx1"/>
                </a:solidFill>
                <a:latin typeface="Calibri" panose="020F0502020204030204" pitchFamily="34" charset="0"/>
              </a:defRPr>
            </a:lvl3pPr>
            <a:lvl4pPr marL="1731963" indent="-246063" eaLnBrk="0" hangingPunct="0">
              <a:spcBef>
                <a:spcPct val="30000"/>
              </a:spcBef>
              <a:defRPr sz="1200">
                <a:solidFill>
                  <a:schemeClr val="tx1"/>
                </a:solidFill>
                <a:latin typeface="Calibri" panose="020F0502020204030204" pitchFamily="34" charset="0"/>
              </a:defRPr>
            </a:lvl4pPr>
            <a:lvl5pPr marL="2227263" indent="-246063" eaLnBrk="0" hangingPunct="0">
              <a:spcBef>
                <a:spcPct val="30000"/>
              </a:spcBef>
              <a:defRPr sz="1200">
                <a:solidFill>
                  <a:schemeClr val="tx1"/>
                </a:solidFill>
                <a:latin typeface="Calibri" panose="020F0502020204030204" pitchFamily="34" charset="0"/>
              </a:defRPr>
            </a:lvl5pPr>
            <a:lvl6pPr marL="2684463" indent="-246063" eaLnBrk="0" fontAlgn="base" hangingPunct="0">
              <a:spcBef>
                <a:spcPct val="30000"/>
              </a:spcBef>
              <a:spcAft>
                <a:spcPct val="0"/>
              </a:spcAft>
              <a:defRPr sz="1200">
                <a:solidFill>
                  <a:schemeClr val="tx1"/>
                </a:solidFill>
                <a:latin typeface="Calibri" panose="020F0502020204030204" pitchFamily="34" charset="0"/>
              </a:defRPr>
            </a:lvl6pPr>
            <a:lvl7pPr marL="3141663" indent="-246063" eaLnBrk="0" fontAlgn="base" hangingPunct="0">
              <a:spcBef>
                <a:spcPct val="30000"/>
              </a:spcBef>
              <a:spcAft>
                <a:spcPct val="0"/>
              </a:spcAft>
              <a:defRPr sz="1200">
                <a:solidFill>
                  <a:schemeClr val="tx1"/>
                </a:solidFill>
                <a:latin typeface="Calibri" panose="020F0502020204030204" pitchFamily="34" charset="0"/>
              </a:defRPr>
            </a:lvl7pPr>
            <a:lvl8pPr marL="3598863" indent="-246063" eaLnBrk="0" fontAlgn="base" hangingPunct="0">
              <a:spcBef>
                <a:spcPct val="30000"/>
              </a:spcBef>
              <a:spcAft>
                <a:spcPct val="0"/>
              </a:spcAft>
              <a:defRPr sz="1200">
                <a:solidFill>
                  <a:schemeClr val="tx1"/>
                </a:solidFill>
                <a:latin typeface="Calibri" panose="020F0502020204030204" pitchFamily="34" charset="0"/>
              </a:defRPr>
            </a:lvl8pPr>
            <a:lvl9pPr marL="4056063" indent="-246063"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7EAC2AC-F3F4-410F-9C1F-561D157C9A92}" type="slidenum">
              <a:rPr lang="de-DE" altLang="de-DE" sz="1300">
                <a:latin typeface="Arial" panose="020B0604020202020204" pitchFamily="34" charset="0"/>
              </a:rPr>
              <a:pPr eaLnBrk="1" hangingPunct="1">
                <a:spcBef>
                  <a:spcPct val="0"/>
                </a:spcBef>
              </a:pPr>
              <a:t>20</a:t>
            </a:fld>
            <a:endParaRPr lang="de-DE" altLang="de-DE" sz="1300">
              <a:latin typeface="Arial" panose="020B0604020202020204" pitchFamily="34" charset="0"/>
            </a:endParaRPr>
          </a:p>
        </p:txBody>
      </p:sp>
    </p:spTree>
    <p:extLst>
      <p:ext uri="{BB962C8B-B14F-4D97-AF65-F5344CB8AC3E}">
        <p14:creationId xmlns:p14="http://schemas.microsoft.com/office/powerpoint/2010/main" val="323755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DC837A0-3F0F-4539-87DB-BF73527050FF}" type="slidenum">
              <a:rPr lang="de-DE" smtClean="0"/>
              <a:pPr/>
              <a:t>2</a:t>
            </a:fld>
            <a:endParaRPr lang="de-DE"/>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3330858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1505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803275" indent="-307975" eaLnBrk="0" hangingPunct="0">
              <a:spcBef>
                <a:spcPct val="30000"/>
              </a:spcBef>
              <a:defRPr sz="1200">
                <a:solidFill>
                  <a:schemeClr val="tx1"/>
                </a:solidFill>
                <a:latin typeface="Calibri" panose="020F0502020204030204" pitchFamily="34" charset="0"/>
              </a:defRPr>
            </a:lvl2pPr>
            <a:lvl3pPr marL="1236663" indent="-246063" eaLnBrk="0" hangingPunct="0">
              <a:spcBef>
                <a:spcPct val="30000"/>
              </a:spcBef>
              <a:defRPr sz="1200">
                <a:solidFill>
                  <a:schemeClr val="tx1"/>
                </a:solidFill>
                <a:latin typeface="Calibri" panose="020F0502020204030204" pitchFamily="34" charset="0"/>
              </a:defRPr>
            </a:lvl3pPr>
            <a:lvl4pPr marL="1731963" indent="-246063" eaLnBrk="0" hangingPunct="0">
              <a:spcBef>
                <a:spcPct val="30000"/>
              </a:spcBef>
              <a:defRPr sz="1200">
                <a:solidFill>
                  <a:schemeClr val="tx1"/>
                </a:solidFill>
                <a:latin typeface="Calibri" panose="020F0502020204030204" pitchFamily="34" charset="0"/>
              </a:defRPr>
            </a:lvl4pPr>
            <a:lvl5pPr marL="2227263" indent="-246063" eaLnBrk="0" hangingPunct="0">
              <a:spcBef>
                <a:spcPct val="30000"/>
              </a:spcBef>
              <a:defRPr sz="1200">
                <a:solidFill>
                  <a:schemeClr val="tx1"/>
                </a:solidFill>
                <a:latin typeface="Calibri" panose="020F0502020204030204" pitchFamily="34" charset="0"/>
              </a:defRPr>
            </a:lvl5pPr>
            <a:lvl6pPr marL="2684463" indent="-246063" eaLnBrk="0" fontAlgn="base" hangingPunct="0">
              <a:spcBef>
                <a:spcPct val="30000"/>
              </a:spcBef>
              <a:spcAft>
                <a:spcPct val="0"/>
              </a:spcAft>
              <a:defRPr sz="1200">
                <a:solidFill>
                  <a:schemeClr val="tx1"/>
                </a:solidFill>
                <a:latin typeface="Calibri" panose="020F0502020204030204" pitchFamily="34" charset="0"/>
              </a:defRPr>
            </a:lvl6pPr>
            <a:lvl7pPr marL="3141663" indent="-246063" eaLnBrk="0" fontAlgn="base" hangingPunct="0">
              <a:spcBef>
                <a:spcPct val="30000"/>
              </a:spcBef>
              <a:spcAft>
                <a:spcPct val="0"/>
              </a:spcAft>
              <a:defRPr sz="1200">
                <a:solidFill>
                  <a:schemeClr val="tx1"/>
                </a:solidFill>
                <a:latin typeface="Calibri" panose="020F0502020204030204" pitchFamily="34" charset="0"/>
              </a:defRPr>
            </a:lvl7pPr>
            <a:lvl8pPr marL="3598863" indent="-246063" eaLnBrk="0" fontAlgn="base" hangingPunct="0">
              <a:spcBef>
                <a:spcPct val="30000"/>
              </a:spcBef>
              <a:spcAft>
                <a:spcPct val="0"/>
              </a:spcAft>
              <a:defRPr sz="1200">
                <a:solidFill>
                  <a:schemeClr val="tx1"/>
                </a:solidFill>
                <a:latin typeface="Calibri" panose="020F0502020204030204" pitchFamily="34" charset="0"/>
              </a:defRPr>
            </a:lvl8pPr>
            <a:lvl9pPr marL="4056063" indent="-246063"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81A2C80-D19B-4B96-B016-5F14EE0AD087}" type="slidenum">
              <a:rPr lang="de-DE" altLang="de-DE" sz="1300">
                <a:latin typeface="Arial" panose="020B0604020202020204" pitchFamily="34" charset="0"/>
              </a:rPr>
              <a:pPr eaLnBrk="1" hangingPunct="1">
                <a:spcBef>
                  <a:spcPct val="0"/>
                </a:spcBef>
              </a:pPr>
              <a:t>21</a:t>
            </a:fld>
            <a:endParaRPr lang="de-DE" altLang="de-DE" sz="1300">
              <a:latin typeface="Arial" panose="020B0604020202020204" pitchFamily="34" charset="0"/>
            </a:endParaRPr>
          </a:p>
        </p:txBody>
      </p:sp>
    </p:spTree>
    <p:extLst>
      <p:ext uri="{BB962C8B-B14F-4D97-AF65-F5344CB8AC3E}">
        <p14:creationId xmlns:p14="http://schemas.microsoft.com/office/powerpoint/2010/main" val="138330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Introduce glasses</a:t>
            </a:r>
          </a:p>
          <a:p>
            <a:endParaRPr lang="en-AU" dirty="0"/>
          </a:p>
          <a:p>
            <a:r>
              <a:rPr lang="en-AU" dirty="0"/>
              <a:t>Material: cut them out – </a:t>
            </a:r>
            <a:r>
              <a:rPr lang="en-AU" dirty="0" err="1"/>
              <a:t>color</a:t>
            </a:r>
            <a:r>
              <a:rPr lang="en-AU" dirty="0"/>
              <a:t> them … use them … you will need them eventually </a:t>
            </a:r>
            <a:r>
              <a:rPr lang="en-AU" dirty="0">
                <a:sym typeface="Wingdings" pitchFamily="2" charset="2"/>
              </a:rPr>
              <a:t></a:t>
            </a:r>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23</a:t>
            </a:fld>
            <a:endParaRPr lang="de-DE"/>
          </a:p>
        </p:txBody>
      </p:sp>
    </p:spTree>
    <p:extLst>
      <p:ext uri="{BB962C8B-B14F-4D97-AF65-F5344CB8AC3E}">
        <p14:creationId xmlns:p14="http://schemas.microsoft.com/office/powerpoint/2010/main" val="2657628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While … communication is generally described as … </a:t>
            </a:r>
          </a:p>
          <a:p>
            <a:endParaRPr lang="en-AU" dirty="0"/>
          </a:p>
          <a:p>
            <a:r>
              <a:rPr lang="en-AU" dirty="0"/>
              <a:t>We must differentiate … </a:t>
            </a:r>
          </a:p>
        </p:txBody>
      </p:sp>
      <p:sp>
        <p:nvSpPr>
          <p:cNvPr id="4" name="Foliennummernplatzhalter 3"/>
          <p:cNvSpPr>
            <a:spLocks noGrp="1"/>
          </p:cNvSpPr>
          <p:nvPr>
            <p:ph type="sldNum" sz="quarter" idx="5"/>
          </p:nvPr>
        </p:nvSpPr>
        <p:spPr/>
        <p:txBody>
          <a:bodyPr/>
          <a:lstStyle/>
          <a:p>
            <a:fld id="{A91C5701-516C-1F46-87DE-602DC1871CF2}" type="slidenum">
              <a:rPr lang="en-AU" smtClean="0"/>
              <a:t>24</a:t>
            </a:fld>
            <a:endParaRPr lang="en-AU"/>
          </a:p>
        </p:txBody>
      </p:sp>
    </p:spTree>
    <p:extLst>
      <p:ext uri="{BB962C8B-B14F-4D97-AF65-F5344CB8AC3E}">
        <p14:creationId xmlns:p14="http://schemas.microsoft.com/office/powerpoint/2010/main" val="3391987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dirty="0" err="1">
                <a:solidFill>
                  <a:schemeClr val="tx1"/>
                </a:solidFill>
                <a:effectLst/>
                <a:latin typeface="+mn-lt"/>
                <a:ea typeface="+mn-ea"/>
                <a:cs typeface="+mn-cs"/>
              </a:rPr>
              <a:t>communication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as</a:t>
            </a:r>
            <a:r>
              <a:rPr lang="de-AT" sz="1200" b="0" i="0" u="none" strike="noStrike" kern="1200" dirty="0">
                <a:solidFill>
                  <a:schemeClr val="tx1"/>
                </a:solidFill>
                <a:effectLst/>
                <a:latin typeface="+mn-lt"/>
                <a:ea typeface="+mn-ea"/>
                <a:cs typeface="+mn-cs"/>
              </a:rPr>
              <a:t> a </a:t>
            </a:r>
            <a:r>
              <a:rPr lang="de-AT" sz="1200" b="0" i="0" u="none" strike="noStrike" kern="1200" dirty="0" err="1">
                <a:solidFill>
                  <a:schemeClr val="tx1"/>
                </a:solidFill>
                <a:effectLst/>
                <a:latin typeface="+mn-lt"/>
                <a:ea typeface="+mn-ea"/>
                <a:cs typeface="+mn-cs"/>
              </a:rPr>
              <a:t>process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underpinned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by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social</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relations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It</a:t>
            </a:r>
            <a:r>
              <a:rPr lang="de-AT" sz="1200" b="0" i="0" u="none" strike="noStrike" kern="1200" dirty="0">
                <a:solidFill>
                  <a:schemeClr val="tx1"/>
                </a:solidFill>
                <a:effectLst/>
                <a:latin typeface="+mn-lt"/>
                <a:ea typeface="+mn-ea"/>
                <a:cs typeface="+mn-cs"/>
              </a:rPr>
              <a:t> was </a:t>
            </a:r>
            <a:r>
              <a:rPr lang="de-AT" sz="1200" b="0" i="0" u="none" strike="noStrike" kern="1200" dirty="0" err="1">
                <a:solidFill>
                  <a:schemeClr val="tx1"/>
                </a:solidFill>
                <a:effectLst/>
                <a:latin typeface="+mn-lt"/>
                <a:ea typeface="+mn-ea"/>
                <a:cs typeface="+mn-cs"/>
              </a:rPr>
              <a:t>based</a:t>
            </a:r>
            <a:r>
              <a:rPr lang="de-AT" sz="1200" b="0" i="0" u="none" strike="noStrike" kern="1200" dirty="0">
                <a:solidFill>
                  <a:schemeClr val="tx1"/>
                </a:solidFill>
                <a:effectLst/>
                <a:latin typeface="+mn-lt"/>
                <a:ea typeface="+mn-ea"/>
                <a:cs typeface="+mn-cs"/>
              </a:rPr>
              <a:t> on </a:t>
            </a:r>
            <a:r>
              <a:rPr lang="de-AT" sz="1200" b="0" i="0" u="none" strike="noStrike" kern="1200" dirty="0" err="1">
                <a:solidFill>
                  <a:schemeClr val="tx1"/>
                </a:solidFill>
                <a:effectLst/>
                <a:latin typeface="+mn-lt"/>
                <a:ea typeface="+mn-ea"/>
                <a:cs typeface="+mn-cs"/>
              </a:rPr>
              <a:t>the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sociology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knowledge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see</a:t>
            </a:r>
            <a:r>
              <a:rPr lang="de-AT" sz="1200" b="0" i="0" u="none" strike="noStrike" kern="1200" dirty="0">
                <a:solidFill>
                  <a:schemeClr val="tx1"/>
                </a:solidFill>
                <a:effectLst/>
                <a:latin typeface="+mn-lt"/>
                <a:ea typeface="+mn-ea"/>
                <a:cs typeface="+mn-cs"/>
              </a:rPr>
              <a:t> e.g., </a:t>
            </a:r>
            <a:r>
              <a:rPr lang="de-AT" sz="1200" b="0" i="0" u="none" strike="noStrike" kern="1200" dirty="0">
                <a:solidFill>
                  <a:schemeClr val="tx1"/>
                </a:solidFill>
                <a:effectLst/>
                <a:latin typeface="+mn-lt"/>
                <a:ea typeface="+mn-ea"/>
                <a:cs typeface="+mn-cs"/>
                <a:hlinkClick r:id="rId3"/>
              </a:rPr>
              <a:t>Berger and Luckmann, 1966</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subsequently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developed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by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discourse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analysis</a:t>
            </a:r>
            <a:r>
              <a:rPr lang="de-AT" sz="1200" b="0" i="0" u="none" strike="noStrike" kern="1200" dirty="0">
                <a:solidFill>
                  <a:schemeClr val="tx1"/>
                </a:solidFill>
                <a:effectLst/>
                <a:latin typeface="+mn-lt"/>
                <a:ea typeface="+mn-ea"/>
                <a:cs typeface="+mn-cs"/>
              </a:rPr>
              <a:t> (</a:t>
            </a:r>
            <a:r>
              <a:rPr lang="de-AT" sz="1200" b="0" i="0" u="none" strike="noStrike" kern="1200" dirty="0">
                <a:solidFill>
                  <a:schemeClr val="tx1"/>
                </a:solidFill>
                <a:effectLst/>
                <a:latin typeface="+mn-lt"/>
                <a:ea typeface="+mn-ea"/>
                <a:cs typeface="+mn-cs"/>
                <a:hlinkClick r:id="rId4"/>
              </a:rPr>
              <a:t>Keller et al., 2013</a:t>
            </a:r>
            <a:r>
              <a:rPr lang="de-AT" sz="1200" b="0" i="0" u="none" strike="noStrike" kern="1200" dirty="0">
                <a:solidFill>
                  <a:schemeClr val="tx1"/>
                </a:solidFill>
                <a:effectLst/>
                <a:latin typeface="+mn-lt"/>
                <a:ea typeface="+mn-ea"/>
                <a:cs typeface="+mn-cs"/>
              </a:rPr>
              <a:t>). Communication </a:t>
            </a:r>
            <a:r>
              <a:rPr lang="de-AT" sz="1200" b="0" i="0" u="none" strike="noStrike" kern="1200" dirty="0" err="1">
                <a:solidFill>
                  <a:schemeClr val="tx1"/>
                </a:solidFill>
                <a:effectLst/>
                <a:latin typeface="+mn-lt"/>
                <a:ea typeface="+mn-ea"/>
                <a:cs typeface="+mn-cs"/>
              </a:rPr>
              <a:t>serves</a:t>
            </a:r>
            <a:r>
              <a:rPr lang="de-AT" sz="1200" b="0" i="0" u="none" strike="noStrike" kern="1200" dirty="0">
                <a:solidFill>
                  <a:schemeClr val="tx1"/>
                </a:solidFill>
                <a:effectLst/>
                <a:latin typeface="+mn-lt"/>
                <a:ea typeface="+mn-ea"/>
                <a:cs typeface="+mn-cs"/>
              </a:rPr>
              <a:t> not </a:t>
            </a:r>
            <a:r>
              <a:rPr lang="de-AT" sz="1200" b="0" i="0" u="none" strike="noStrike" kern="1200" dirty="0" err="1">
                <a:solidFill>
                  <a:schemeClr val="tx1"/>
                </a:solidFill>
                <a:effectLst/>
                <a:latin typeface="+mn-lt"/>
                <a:ea typeface="+mn-ea"/>
                <a:cs typeface="+mn-cs"/>
              </a:rPr>
              <a:t>only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transmit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information</a:t>
            </a:r>
            <a:r>
              <a:rPr lang="de-AT" sz="1200" b="0" i="0" u="none" strike="noStrike" kern="1200" dirty="0">
                <a:solidFill>
                  <a:schemeClr val="tx1"/>
                </a:solidFill>
                <a:effectLst/>
                <a:latin typeface="+mn-lt"/>
                <a:ea typeface="+mn-ea"/>
                <a:cs typeface="+mn-cs"/>
              </a:rPr>
              <a:t>, but also </a:t>
            </a:r>
            <a:r>
              <a:rPr lang="de-AT" sz="1200" b="0" i="0" u="none" strike="noStrike" kern="1200" dirty="0" err="1">
                <a:solidFill>
                  <a:schemeClr val="tx1"/>
                </a:solidFill>
                <a:effectLst/>
                <a:latin typeface="+mn-lt"/>
                <a:ea typeface="+mn-ea"/>
                <a:cs typeface="+mn-cs"/>
              </a:rPr>
              <a:t>to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coordinate</a:t>
            </a:r>
            <a:r>
              <a:rPr lang="de-AT" sz="1200" b="0" i="0" u="none" strike="noStrike" kern="1200" dirty="0">
                <a:solidFill>
                  <a:schemeClr val="tx1"/>
                </a:solidFill>
                <a:effectLst/>
                <a:latin typeface="+mn-lt"/>
                <a:ea typeface="+mn-ea"/>
                <a:cs typeface="+mn-cs"/>
              </a:rPr>
              <a:t> human </a:t>
            </a:r>
            <a:r>
              <a:rPr lang="de-AT" sz="1200" b="0" i="0" u="none" strike="noStrike" kern="1200" dirty="0" err="1">
                <a:solidFill>
                  <a:schemeClr val="tx1"/>
                </a:solidFill>
                <a:effectLst/>
                <a:latin typeface="+mn-lt"/>
                <a:ea typeface="+mn-ea"/>
                <a:cs typeface="+mn-cs"/>
              </a:rPr>
              <a:t>actions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create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social</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meaning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significance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shared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reality</a:t>
            </a:r>
            <a:r>
              <a:rPr lang="de-AT" sz="1200" b="0" i="0" u="none" strike="noStrike" kern="1200" dirty="0">
                <a:solidFill>
                  <a:schemeClr val="tx1"/>
                </a:solidFill>
                <a:effectLst/>
                <a:latin typeface="+mn-lt"/>
                <a:ea typeface="+mn-ea"/>
                <a:cs typeface="+mn-cs"/>
              </a:rPr>
              <a:t>.</a:t>
            </a:r>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25</a:t>
            </a:fld>
            <a:endParaRPr lang="de-DE"/>
          </a:p>
        </p:txBody>
      </p:sp>
    </p:spTree>
    <p:extLst>
      <p:ext uri="{BB962C8B-B14F-4D97-AF65-F5344CB8AC3E}">
        <p14:creationId xmlns:p14="http://schemas.microsoft.com/office/powerpoint/2010/main" val="1088482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a:p>
        </p:txBody>
      </p:sp>
      <p:sp>
        <p:nvSpPr>
          <p:cNvPr id="4" name="Foliennummernplatzhalter 3"/>
          <p:cNvSpPr>
            <a:spLocks noGrp="1"/>
          </p:cNvSpPr>
          <p:nvPr>
            <p:ph type="sldNum" sz="quarter" idx="5"/>
          </p:nvPr>
        </p:nvSpPr>
        <p:spPr/>
        <p:txBody>
          <a:bodyPr/>
          <a:lstStyle/>
          <a:p>
            <a:fld id="{A91C5701-516C-1F46-87DE-602DC1871CF2}" type="slidenum">
              <a:rPr lang="en-AU" smtClean="0"/>
              <a:t>27</a:t>
            </a:fld>
            <a:endParaRPr lang="en-AU"/>
          </a:p>
        </p:txBody>
      </p:sp>
    </p:spTree>
    <p:extLst>
      <p:ext uri="{BB962C8B-B14F-4D97-AF65-F5344CB8AC3E}">
        <p14:creationId xmlns:p14="http://schemas.microsoft.com/office/powerpoint/2010/main" val="900734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1303765-C7F4-BD4A-A9A1-D017A994140A}"/>
              </a:ext>
            </a:extLst>
          </p:cNvPr>
          <p:cNvSpPr>
            <a:spLocks noGrp="1" noRot="1" noChangeAspect="1" noChangeArrowheads="1" noTextEdit="1"/>
          </p:cNvSpPr>
          <p:nvPr>
            <p:ph type="sldImg"/>
          </p:nvPr>
        </p:nvSpPr>
        <p:spPr>
          <a:xfrm>
            <a:off x="139700" y="768350"/>
            <a:ext cx="6819900" cy="3836988"/>
          </a:xfrm>
          <a:ln/>
        </p:spPr>
      </p:sp>
      <p:sp>
        <p:nvSpPr>
          <p:cNvPr id="48131" name="Rectangle 3">
            <a:extLst>
              <a:ext uri="{FF2B5EF4-FFF2-40B4-BE49-F238E27FC236}">
                <a16:creationId xmlns:a16="http://schemas.microsoft.com/office/drawing/2014/main" id="{991ADBD3-63DD-9744-86F2-3C3E4AC198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3"/>
            <a:endParaRPr lang="de-AT" altLang="de-DE" sz="1000" dirty="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a:p>
        </p:txBody>
      </p:sp>
      <p:sp>
        <p:nvSpPr>
          <p:cNvPr id="4" name="Foliennummernplatzhalter 3"/>
          <p:cNvSpPr>
            <a:spLocks noGrp="1"/>
          </p:cNvSpPr>
          <p:nvPr>
            <p:ph type="sldNum" sz="quarter" idx="5"/>
          </p:nvPr>
        </p:nvSpPr>
        <p:spPr/>
        <p:txBody>
          <a:bodyPr/>
          <a:lstStyle/>
          <a:p>
            <a:fld id="{A91C5701-516C-1F46-87DE-602DC1871CF2}" type="slidenum">
              <a:rPr lang="en-AU" smtClean="0"/>
              <a:t>29</a:t>
            </a:fld>
            <a:endParaRPr lang="en-AU"/>
          </a:p>
        </p:txBody>
      </p:sp>
    </p:spTree>
    <p:extLst>
      <p:ext uri="{BB962C8B-B14F-4D97-AF65-F5344CB8AC3E}">
        <p14:creationId xmlns:p14="http://schemas.microsoft.com/office/powerpoint/2010/main" val="1181117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eaLnBrk="1" hangingPunct="1">
              <a:lnSpc>
                <a:spcPct val="80000"/>
              </a:lnSpc>
              <a:buFontTx/>
              <a:buChar char="•"/>
            </a:pPr>
            <a:r>
              <a:rPr lang="de-AT" altLang="de-DE" dirty="0">
                <a:latin typeface="Arial" panose="020B0604020202020204" pitchFamily="34" charset="0"/>
              </a:rPr>
              <a:t>Jürgen Habermas, 1929 in Düsseldorf geboren, deutscher Philosoph und Soziologe. Werke: Strukturwandel der Öffentlichkeit</a:t>
            </a:r>
          </a:p>
          <a:p>
            <a:pPr marL="228600" indent="-228600" eaLnBrk="1" hangingPunct="1">
              <a:lnSpc>
                <a:spcPct val="80000"/>
              </a:lnSpc>
              <a:buFontTx/>
              <a:buChar char="•"/>
            </a:pPr>
            <a:r>
              <a:rPr lang="de-AT" altLang="de-DE" dirty="0">
                <a:latin typeface="Arial" panose="020B0604020202020204" pitchFamily="34" charset="0"/>
              </a:rPr>
              <a:t>Theorie des Kommunikativen Handelns</a:t>
            </a:r>
          </a:p>
          <a:p>
            <a:pPr marL="228600" indent="-228600" eaLnBrk="1" hangingPunct="1">
              <a:lnSpc>
                <a:spcPct val="80000"/>
              </a:lnSpc>
              <a:buFontTx/>
              <a:buChar char="•"/>
            </a:pPr>
            <a:r>
              <a:rPr lang="de-AT" altLang="de-DE" dirty="0">
                <a:latin typeface="Arial" panose="020B0604020202020204" pitchFamily="34" charset="0"/>
              </a:rPr>
              <a:t>Habermas versteht Sprechen als Sprechakte, also als Sprechhandlungen, als sprachliche Handlungen. Sprache ist für Habermas das Medium menschlicher Verständigung, auch nonverbale Äußerungen etc. verweisen ihm zufolge wiederum auf Sprache.</a:t>
            </a:r>
          </a:p>
          <a:p>
            <a:pPr marL="228600" indent="-228600" eaLnBrk="1" hangingPunct="1">
              <a:lnSpc>
                <a:spcPct val="80000"/>
              </a:lnSpc>
            </a:pPr>
            <a:endParaRPr lang="de-AT" altLang="de-DE" dirty="0">
              <a:latin typeface="Arial" panose="020B0604020202020204" pitchFamily="34" charset="0"/>
            </a:endParaRPr>
          </a:p>
          <a:p>
            <a:pPr marL="228600" indent="-228600" eaLnBrk="1" hangingPunct="1">
              <a:lnSpc>
                <a:spcPct val="80000"/>
              </a:lnSpc>
            </a:pPr>
            <a:endParaRPr lang="de-AT" altLang="de-DE" dirty="0">
              <a:latin typeface="Arial" panose="020B0604020202020204" pitchFamily="34" charset="0"/>
            </a:endParaRPr>
          </a:p>
          <a:p>
            <a:pPr marL="228600" indent="-228600" eaLnBrk="1" hangingPunct="1">
              <a:lnSpc>
                <a:spcPct val="80000"/>
              </a:lnSpc>
            </a:pPr>
            <a:r>
              <a:rPr lang="de-AT" altLang="de-DE" dirty="0">
                <a:latin typeface="Arial" panose="020B0604020202020204" pitchFamily="34" charset="0"/>
              </a:rPr>
              <a:t>***</a:t>
            </a:r>
          </a:p>
          <a:p>
            <a:pPr marL="228600" indent="-228600" eaLnBrk="1" hangingPunct="1">
              <a:lnSpc>
                <a:spcPct val="80000"/>
              </a:lnSpc>
              <a:buFontTx/>
              <a:buChar char="•"/>
            </a:pPr>
            <a:r>
              <a:rPr lang="de-AT" altLang="de-DE" dirty="0">
                <a:latin typeface="Arial" panose="020B0604020202020204" pitchFamily="34" charset="0"/>
              </a:rPr>
              <a:t>Jürgen Habermas steht in der Tradition der kritischen Theorie, Frankfurter Schule, </a:t>
            </a:r>
            <a:r>
              <a:rPr lang="de-AT" altLang="de-DE" dirty="0" err="1">
                <a:latin typeface="Arial" panose="020B0604020202020204" pitchFamily="34" charset="0"/>
              </a:rPr>
              <a:t>Theoror</a:t>
            </a:r>
            <a:r>
              <a:rPr lang="de-AT" altLang="de-DE" dirty="0">
                <a:latin typeface="Arial" panose="020B0604020202020204" pitchFamily="34" charset="0"/>
              </a:rPr>
              <a:t> W. Adorno, Max Horkheimer</a:t>
            </a:r>
          </a:p>
          <a:p>
            <a:pPr marL="228600" indent="-228600" eaLnBrk="1" hangingPunct="1">
              <a:lnSpc>
                <a:spcPct val="80000"/>
              </a:lnSpc>
              <a:buFontTx/>
              <a:buChar char="•"/>
            </a:pPr>
            <a:r>
              <a:rPr lang="de-AT" altLang="de-DE" dirty="0">
                <a:latin typeface="Arial" panose="020B0604020202020204" pitchFamily="34" charset="0"/>
              </a:rPr>
              <a:t>Habermas entwickelt Gesellschaftstheorie als eine Theorie der Kommunikativen Handelns. Die kommunikativen Strukturen der Lebenswelt sind für ihn Bestandsbedingungen von Gesellschaft, aus deren Untersuchung sich zugleich Maßstäbe für eine Kritik gesellschaftlicher Herrschaftsverhältnisse gewinnen lässt. </a:t>
            </a:r>
          </a:p>
          <a:p>
            <a:pPr marL="228600" indent="-228600" eaLnBrk="1" hangingPunct="1">
              <a:lnSpc>
                <a:spcPct val="80000"/>
              </a:lnSpc>
              <a:buFontTx/>
              <a:buChar char="•"/>
            </a:pPr>
            <a:r>
              <a:rPr lang="de-AT" altLang="de-DE" dirty="0">
                <a:latin typeface="Arial" panose="020B0604020202020204" pitchFamily="34" charset="0"/>
              </a:rPr>
              <a:t>Unsere Kommunikation (Habermas spricht von „lebensweltlicher Kommunikation“) ist dadurch charakterisiert,  dass sprachliche Verständigung auf der Grundlage von Geltungsansprüchen basiert, die der Sprache und ihren </a:t>
            </a:r>
            <a:r>
              <a:rPr lang="de-AT" altLang="de-DE" dirty="0" err="1">
                <a:latin typeface="Arial" panose="020B0604020202020204" pitchFamily="34" charset="0"/>
              </a:rPr>
              <a:t>Sturkturen</a:t>
            </a:r>
            <a:r>
              <a:rPr lang="de-AT" altLang="de-DE" dirty="0">
                <a:latin typeface="Arial" panose="020B0604020202020204" pitchFamily="34" charset="0"/>
              </a:rPr>
              <a:t> bereits innewohnen. Geltungsansprüche sind: Verständlichkeit, Wahrheit, Wahrhaftigkeit, Richtigkeit</a:t>
            </a:r>
          </a:p>
          <a:p>
            <a:pPr marL="228600" indent="-228600" eaLnBrk="1" hangingPunct="1">
              <a:buFontTx/>
              <a:buChar char="•"/>
            </a:pPr>
            <a:r>
              <a:rPr lang="de-AT" altLang="de-DE" dirty="0">
                <a:latin typeface="Arial" panose="020B0604020202020204" pitchFamily="34" charset="0"/>
              </a:rPr>
              <a:t>Q: Schäfers, S. 158 f.</a:t>
            </a:r>
          </a:p>
          <a:p>
            <a:pPr marL="228600" indent="-228600" eaLnBrk="1" hangingPunct="1">
              <a:buFontTx/>
              <a:buChar char="•"/>
            </a:pPr>
            <a:endParaRPr lang="de-AT" altLang="de-DE" dirty="0">
              <a:latin typeface="Arial" panose="020B0604020202020204" pitchFamily="34" charset="0"/>
            </a:endParaRPr>
          </a:p>
          <a:p>
            <a:pPr marL="228600" indent="-228600" eaLnBrk="1" hangingPunct="1"/>
            <a:endParaRPr lang="de-AT" altLang="de-DE" dirty="0">
              <a:latin typeface="Arial" panose="020B0604020202020204" pitchFamily="34" charset="0"/>
            </a:endParaRPr>
          </a:p>
          <a:p>
            <a:pPr marL="228600" indent="-228600" eaLnBrk="1" hangingPunct="1"/>
            <a:endParaRPr lang="de-AT" altLang="de-DE" dirty="0">
              <a:latin typeface="Arial" panose="020B0604020202020204" pitchFamily="34" charset="0"/>
            </a:endParaRPr>
          </a:p>
          <a:p>
            <a:pPr marL="228600" indent="-228600" eaLnBrk="1" hangingPunct="1">
              <a:lnSpc>
                <a:spcPct val="80000"/>
              </a:lnSpc>
            </a:pPr>
            <a:endParaRPr lang="de-AT" altLang="de-DE" dirty="0">
              <a:latin typeface="Arial" panose="020B0604020202020204" pitchFamily="34" charset="0"/>
            </a:endParaRPr>
          </a:p>
          <a:p>
            <a:pPr marL="228600" indent="-228600" eaLnBrk="1" hangingPunct="1">
              <a:lnSpc>
                <a:spcPct val="80000"/>
              </a:lnSpc>
            </a:pPr>
            <a:endParaRPr lang="de-AT" altLang="de-DE" dirty="0">
              <a:latin typeface="Arial" panose="020B0604020202020204" pitchFamily="34" charset="0"/>
            </a:endParaRPr>
          </a:p>
          <a:p>
            <a:endParaRPr lang="en-AU" dirty="0"/>
          </a:p>
        </p:txBody>
      </p:sp>
      <p:sp>
        <p:nvSpPr>
          <p:cNvPr id="4" name="Foliennummernplatzhalter 3"/>
          <p:cNvSpPr>
            <a:spLocks noGrp="1"/>
          </p:cNvSpPr>
          <p:nvPr>
            <p:ph type="sldNum" sz="quarter" idx="5"/>
          </p:nvPr>
        </p:nvSpPr>
        <p:spPr/>
        <p:txBody>
          <a:bodyPr/>
          <a:lstStyle/>
          <a:p>
            <a:fld id="{A91C5701-516C-1F46-87DE-602DC1871CF2}" type="slidenum">
              <a:rPr lang="en-AU" smtClean="0"/>
              <a:t>30</a:t>
            </a:fld>
            <a:endParaRPr lang="en-AU"/>
          </a:p>
        </p:txBody>
      </p:sp>
    </p:spTree>
    <p:extLst>
      <p:ext uri="{BB962C8B-B14F-4D97-AF65-F5344CB8AC3E}">
        <p14:creationId xmlns:p14="http://schemas.microsoft.com/office/powerpoint/2010/main" val="1019584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Did</a:t>
            </a:r>
            <a:r>
              <a:rPr lang="de-DE" dirty="0"/>
              <a:t> </a:t>
            </a:r>
            <a:r>
              <a:rPr lang="de-DE" dirty="0" err="1"/>
              <a:t>you</a:t>
            </a:r>
            <a:r>
              <a:rPr lang="de-DE" dirty="0"/>
              <a:t> bring </a:t>
            </a:r>
            <a:r>
              <a:rPr lang="de-DE" dirty="0" err="1"/>
              <a:t>your</a:t>
            </a:r>
            <a:r>
              <a:rPr lang="de-DE" dirty="0"/>
              <a:t> „</a:t>
            </a:r>
            <a:r>
              <a:rPr lang="de-DE" dirty="0" err="1"/>
              <a:t>glasses</a:t>
            </a:r>
            <a:r>
              <a:rPr lang="de-DE" dirty="0"/>
              <a:t>“?!? </a:t>
            </a:r>
            <a:r>
              <a:rPr lang="de-DE" dirty="0" err="1"/>
              <a:t>What</a:t>
            </a:r>
            <a:r>
              <a:rPr lang="de-DE" dirty="0"/>
              <a:t> </a:t>
            </a:r>
            <a:r>
              <a:rPr lang="de-DE" dirty="0" err="1"/>
              <a:t>are</a:t>
            </a:r>
            <a:r>
              <a:rPr lang="de-DE" dirty="0"/>
              <a:t> </a:t>
            </a:r>
            <a:r>
              <a:rPr lang="de-DE" dirty="0" err="1"/>
              <a:t>the</a:t>
            </a:r>
            <a:r>
              <a:rPr lang="de-DE" dirty="0"/>
              <a:t> </a:t>
            </a:r>
            <a:r>
              <a:rPr lang="de-DE" dirty="0" err="1"/>
              <a:t>persepctives</a:t>
            </a:r>
            <a:r>
              <a:rPr lang="de-DE" dirty="0"/>
              <a:t> </a:t>
            </a:r>
            <a:r>
              <a:rPr lang="de-DE" dirty="0" err="1"/>
              <a:t>from</a:t>
            </a:r>
            <a:r>
              <a:rPr lang="de-DE" dirty="0"/>
              <a:t> </a:t>
            </a:r>
            <a:r>
              <a:rPr lang="de-DE" dirty="0" err="1"/>
              <a:t>which</a:t>
            </a:r>
            <a:r>
              <a:rPr lang="de-DE" dirty="0"/>
              <a:t> </a:t>
            </a:r>
            <a:r>
              <a:rPr lang="de-DE" dirty="0" err="1"/>
              <a:t>we‘re</a:t>
            </a:r>
            <a:r>
              <a:rPr lang="de-DE" dirty="0"/>
              <a:t> </a:t>
            </a:r>
            <a:r>
              <a:rPr lang="de-DE" dirty="0" err="1"/>
              <a:t>coming</a:t>
            </a:r>
            <a:r>
              <a:rPr lang="de-DE" dirty="0"/>
              <a:t> </a:t>
            </a:r>
            <a:r>
              <a:rPr lang="de-DE" dirty="0" err="1"/>
              <a:t>analysing</a:t>
            </a:r>
            <a:r>
              <a:rPr lang="de-DE" dirty="0"/>
              <a:t> </a:t>
            </a:r>
            <a:r>
              <a:rPr lang="de-DE" dirty="0" err="1"/>
              <a:t>wahts</a:t>
            </a:r>
            <a:r>
              <a:rPr lang="de-DE" dirty="0"/>
              <a:t> </a:t>
            </a:r>
            <a:r>
              <a:rPr lang="de-DE" dirty="0" err="1"/>
              <a:t>going</a:t>
            </a:r>
            <a:r>
              <a:rPr lang="de-DE" dirty="0"/>
              <a:t> on out </a:t>
            </a:r>
            <a:r>
              <a:rPr lang="de-DE" dirty="0" err="1"/>
              <a:t>there</a:t>
            </a:r>
            <a:r>
              <a:rPr lang="de-DE" dirty="0"/>
              <a:t>? ... </a:t>
            </a:r>
          </a:p>
          <a:p>
            <a:endParaRPr lang="de-DE" dirty="0"/>
          </a:p>
          <a:p>
            <a:r>
              <a:rPr lang="de-DE" dirty="0" err="1"/>
              <a:t>When</a:t>
            </a:r>
            <a:r>
              <a:rPr lang="de-DE" dirty="0"/>
              <a:t> </a:t>
            </a:r>
            <a:r>
              <a:rPr lang="de-DE" dirty="0" err="1"/>
              <a:t>we</a:t>
            </a:r>
            <a:r>
              <a:rPr lang="de-DE" dirty="0"/>
              <a:t> </a:t>
            </a:r>
            <a:r>
              <a:rPr lang="de-DE" dirty="0" err="1"/>
              <a:t>started</a:t>
            </a:r>
            <a:r>
              <a:rPr lang="de-DE" dirty="0"/>
              <a:t> on </a:t>
            </a:r>
            <a:r>
              <a:rPr lang="de-DE" dirty="0" err="1"/>
              <a:t>our</a:t>
            </a:r>
            <a:r>
              <a:rPr lang="de-DE" dirty="0"/>
              <a:t> „</a:t>
            </a:r>
            <a:r>
              <a:rPr lang="de-DE" dirty="0" err="1"/>
              <a:t>trip</a:t>
            </a:r>
            <a:r>
              <a:rPr lang="de-DE" dirty="0"/>
              <a:t>“ </a:t>
            </a:r>
            <a:r>
              <a:rPr lang="de-DE" dirty="0" err="1"/>
              <a:t>to</a:t>
            </a:r>
            <a:r>
              <a:rPr lang="de-DE" dirty="0"/>
              <a:t> </a:t>
            </a:r>
            <a:r>
              <a:rPr lang="de-DE" dirty="0" err="1"/>
              <a:t>understanding</a:t>
            </a:r>
            <a:r>
              <a:rPr lang="de-DE" dirty="0"/>
              <a:t> </a:t>
            </a:r>
            <a:r>
              <a:rPr lang="de-DE" dirty="0" err="1"/>
              <a:t>strategic</a:t>
            </a:r>
            <a:r>
              <a:rPr lang="de-DE" dirty="0"/>
              <a:t> </a:t>
            </a:r>
            <a:r>
              <a:rPr lang="de-DE" dirty="0" err="1"/>
              <a:t>communication</a:t>
            </a:r>
            <a:r>
              <a:rPr lang="de-DE" dirty="0"/>
              <a:t> </a:t>
            </a:r>
            <a:r>
              <a:rPr lang="de-DE" dirty="0" err="1"/>
              <a:t>we</a:t>
            </a:r>
            <a:r>
              <a:rPr lang="de-DE" dirty="0"/>
              <a:t> </a:t>
            </a:r>
            <a:r>
              <a:rPr lang="de-DE" dirty="0" err="1"/>
              <a:t>started</a:t>
            </a:r>
            <a:r>
              <a:rPr lang="de-DE" dirty="0"/>
              <a:t> </a:t>
            </a:r>
            <a:r>
              <a:rPr lang="de-DE" dirty="0" err="1"/>
              <a:t>with</a:t>
            </a:r>
            <a:r>
              <a:rPr lang="de-DE" dirty="0"/>
              <a:t> </a:t>
            </a:r>
            <a:r>
              <a:rPr lang="de-DE" dirty="0" err="1"/>
              <a:t>various</a:t>
            </a:r>
            <a:r>
              <a:rPr lang="de-DE" dirty="0"/>
              <a:t> </a:t>
            </a:r>
            <a:r>
              <a:rPr lang="de-DE" dirty="0" err="1"/>
              <a:t>theoretical</a:t>
            </a:r>
            <a:r>
              <a:rPr lang="de-DE" dirty="0"/>
              <a:t> </a:t>
            </a:r>
            <a:r>
              <a:rPr lang="de-DE" dirty="0" err="1"/>
              <a:t>approaches</a:t>
            </a:r>
            <a:r>
              <a:rPr lang="de-DE" dirty="0"/>
              <a:t> ... all </a:t>
            </a:r>
            <a:r>
              <a:rPr lang="de-DE" dirty="0" err="1"/>
              <a:t>exploring</a:t>
            </a:r>
            <a:r>
              <a:rPr lang="de-DE" dirty="0"/>
              <a:t> </a:t>
            </a:r>
            <a:r>
              <a:rPr lang="de-DE" dirty="0" err="1"/>
              <a:t>and</a:t>
            </a:r>
            <a:r>
              <a:rPr lang="de-DE" dirty="0"/>
              <a:t> </a:t>
            </a:r>
            <a:r>
              <a:rPr lang="de-DE" dirty="0" err="1"/>
              <a:t>explaining</a:t>
            </a:r>
            <a:r>
              <a:rPr lang="de-DE" dirty="0"/>
              <a:t> </a:t>
            </a:r>
            <a:r>
              <a:rPr lang="de-DE" dirty="0" err="1"/>
              <a:t>organizational</a:t>
            </a:r>
            <a:r>
              <a:rPr lang="de-DE" dirty="0"/>
              <a:t> </a:t>
            </a:r>
            <a:r>
              <a:rPr lang="de-DE" dirty="0" err="1"/>
              <a:t>communication</a:t>
            </a:r>
            <a:r>
              <a:rPr lang="de-DE" dirty="0"/>
              <a:t> </a:t>
            </a:r>
            <a:r>
              <a:rPr lang="de-DE" dirty="0" err="1"/>
              <a:t>and</a:t>
            </a:r>
            <a:r>
              <a:rPr lang="de-DE" dirty="0"/>
              <a:t> </a:t>
            </a:r>
            <a:r>
              <a:rPr lang="de-DE" dirty="0" err="1"/>
              <a:t>communictaio</a:t>
            </a:r>
            <a:r>
              <a:rPr lang="de-DE" dirty="0"/>
              <a:t> </a:t>
            </a:r>
            <a:r>
              <a:rPr lang="de-DE" dirty="0" err="1"/>
              <a:t>management</a:t>
            </a:r>
            <a:r>
              <a:rPr lang="de-DE" dirty="0"/>
              <a:t> </a:t>
            </a:r>
            <a:r>
              <a:rPr lang="de-DE" dirty="0" err="1"/>
              <a:t>with</a:t>
            </a:r>
            <a:r>
              <a:rPr lang="de-DE" dirty="0"/>
              <a:t> a „</a:t>
            </a:r>
            <a:r>
              <a:rPr lang="de-DE" dirty="0" err="1"/>
              <a:t>paradigm</a:t>
            </a:r>
            <a:r>
              <a:rPr lang="de-DE" dirty="0"/>
              <a:t>“/</a:t>
            </a:r>
            <a:r>
              <a:rPr lang="de-DE" dirty="0" err="1"/>
              <a:t>basic</a:t>
            </a:r>
            <a:r>
              <a:rPr lang="de-DE" dirty="0"/>
              <a:t> </a:t>
            </a:r>
            <a:r>
              <a:rPr lang="de-DE" dirty="0" err="1"/>
              <a:t>understanding</a:t>
            </a:r>
            <a:r>
              <a:rPr lang="de-DE" dirty="0"/>
              <a:t> in </a:t>
            </a:r>
            <a:r>
              <a:rPr lang="de-DE" dirty="0" err="1"/>
              <a:t>the</a:t>
            </a:r>
            <a:r>
              <a:rPr lang="de-DE" dirty="0"/>
              <a:t> </a:t>
            </a:r>
            <a:r>
              <a:rPr lang="de-DE" dirty="0" err="1"/>
              <a:t>background</a:t>
            </a:r>
            <a:r>
              <a:rPr lang="de-DE" dirty="0"/>
              <a:t> ... </a:t>
            </a:r>
          </a:p>
          <a:p>
            <a:endParaRPr lang="de-DE" dirty="0"/>
          </a:p>
          <a:p>
            <a:endParaRPr lang="de-DE" dirty="0"/>
          </a:p>
        </p:txBody>
      </p:sp>
      <p:sp>
        <p:nvSpPr>
          <p:cNvPr id="4" name="Foliennummernplatzhalter 3"/>
          <p:cNvSpPr>
            <a:spLocks noGrp="1"/>
          </p:cNvSpPr>
          <p:nvPr>
            <p:ph type="sldNum" sz="quarter" idx="5"/>
          </p:nvPr>
        </p:nvSpPr>
        <p:spPr/>
        <p:txBody>
          <a:bodyPr/>
          <a:lstStyle/>
          <a:p>
            <a:fld id="{9CAFC0AA-A021-C142-9D73-BF6F3A2B1936}" type="slidenum">
              <a:rPr lang="de-DE" smtClean="0"/>
              <a:t>31</a:t>
            </a:fld>
            <a:endParaRPr lang="de-DE"/>
          </a:p>
        </p:txBody>
      </p:sp>
    </p:spTree>
    <p:extLst>
      <p:ext uri="{BB962C8B-B14F-4D97-AF65-F5344CB8AC3E}">
        <p14:creationId xmlns:p14="http://schemas.microsoft.com/office/powerpoint/2010/main" val="542535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5793AEA-F648-4A97-8B34-E902FC3A13D3}" type="slidenum">
              <a:rPr lang="de-AT" smtClean="0"/>
              <a:t>32</a:t>
            </a:fld>
            <a:endParaRPr lang="de-AT"/>
          </a:p>
        </p:txBody>
      </p:sp>
    </p:spTree>
    <p:extLst>
      <p:ext uri="{BB962C8B-B14F-4D97-AF65-F5344CB8AC3E}">
        <p14:creationId xmlns:p14="http://schemas.microsoft.com/office/powerpoint/2010/main" val="1675261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E300E31-BE6B-41B7-B2AC-8E024A02AB1F}" type="slidenum">
              <a:rPr lang="de-DE" smtClean="0"/>
              <a:pPr/>
              <a:t>3</a:t>
            </a:fld>
            <a:endParaRPr lang="de-DE"/>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331062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5793AEA-F648-4A97-8B34-E902FC3A13D3}" type="slidenum">
              <a:rPr lang="de-AT" smtClean="0"/>
              <a:t>33</a:t>
            </a:fld>
            <a:endParaRPr lang="de-AT"/>
          </a:p>
        </p:txBody>
      </p:sp>
    </p:spTree>
    <p:extLst>
      <p:ext uri="{BB962C8B-B14F-4D97-AF65-F5344CB8AC3E}">
        <p14:creationId xmlns:p14="http://schemas.microsoft.com/office/powerpoint/2010/main" val="2618368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Communication as </a:t>
            </a:r>
            <a:r>
              <a:rPr lang="en-AU" b="1" dirty="0"/>
              <a:t>structure </a:t>
            </a:r>
            <a:r>
              <a:rPr lang="en-AU" dirty="0"/>
              <a:t>&amp; </a:t>
            </a:r>
            <a:r>
              <a:rPr lang="en-AU" b="1" dirty="0"/>
              <a:t>process</a:t>
            </a:r>
          </a:p>
          <a:p>
            <a:endParaRPr lang="en-AU" dirty="0"/>
          </a:p>
          <a:p>
            <a:r>
              <a:rPr lang="en-AU" dirty="0"/>
              <a:t>We can look at communication as structure and process on three different levels!… </a:t>
            </a:r>
          </a:p>
        </p:txBody>
      </p:sp>
      <p:sp>
        <p:nvSpPr>
          <p:cNvPr id="4" name="Foliennummernplatzhalter 3"/>
          <p:cNvSpPr>
            <a:spLocks noGrp="1"/>
          </p:cNvSpPr>
          <p:nvPr>
            <p:ph type="sldNum" sz="quarter" idx="5"/>
          </p:nvPr>
        </p:nvSpPr>
        <p:spPr/>
        <p:txBody>
          <a:bodyPr/>
          <a:lstStyle/>
          <a:p>
            <a:fld id="{83824780-DB00-4A87-AF52-AE94F8FBEF0E}" type="slidenum">
              <a:rPr lang="de-DE" smtClean="0"/>
              <a:pPr/>
              <a:t>34</a:t>
            </a:fld>
            <a:endParaRPr lang="de-DE"/>
          </a:p>
        </p:txBody>
      </p:sp>
    </p:spTree>
    <p:extLst>
      <p:ext uri="{BB962C8B-B14F-4D97-AF65-F5344CB8AC3E}">
        <p14:creationId xmlns:p14="http://schemas.microsoft.com/office/powerpoint/2010/main" val="801802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35</a:t>
            </a:fld>
            <a:endParaRPr lang="de-DE"/>
          </a:p>
        </p:txBody>
      </p:sp>
    </p:spTree>
    <p:extLst>
      <p:ext uri="{BB962C8B-B14F-4D97-AF65-F5344CB8AC3E}">
        <p14:creationId xmlns:p14="http://schemas.microsoft.com/office/powerpoint/2010/main" val="942363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4</a:t>
            </a:fld>
            <a:endParaRPr lang="de-DE"/>
          </a:p>
        </p:txBody>
      </p:sp>
    </p:spTree>
    <p:extLst>
      <p:ext uri="{BB962C8B-B14F-4D97-AF65-F5344CB8AC3E}">
        <p14:creationId xmlns:p14="http://schemas.microsoft.com/office/powerpoint/2010/main" val="1344268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5</a:t>
            </a:fld>
            <a:endParaRPr lang="de-DE"/>
          </a:p>
        </p:txBody>
      </p:sp>
    </p:spTree>
    <p:extLst>
      <p:ext uri="{BB962C8B-B14F-4D97-AF65-F5344CB8AC3E}">
        <p14:creationId xmlns:p14="http://schemas.microsoft.com/office/powerpoint/2010/main" val="1832057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6</a:t>
            </a:fld>
            <a:endParaRPr lang="de-DE"/>
          </a:p>
        </p:txBody>
      </p:sp>
    </p:spTree>
    <p:extLst>
      <p:ext uri="{BB962C8B-B14F-4D97-AF65-F5344CB8AC3E}">
        <p14:creationId xmlns:p14="http://schemas.microsoft.com/office/powerpoint/2010/main" val="25687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8</a:t>
            </a:fld>
            <a:endParaRPr lang="de-DE"/>
          </a:p>
        </p:txBody>
      </p:sp>
    </p:spTree>
    <p:extLst>
      <p:ext uri="{BB962C8B-B14F-4D97-AF65-F5344CB8AC3E}">
        <p14:creationId xmlns:p14="http://schemas.microsoft.com/office/powerpoint/2010/main" val="214769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But what is behind this? What is media / comm studies? What is the background, what do we need to understand to better understand the science of sustainability communication</a:t>
            </a:r>
          </a:p>
        </p:txBody>
      </p:sp>
      <p:sp>
        <p:nvSpPr>
          <p:cNvPr id="4" name="Foliennummernplatzhalter 3"/>
          <p:cNvSpPr>
            <a:spLocks noGrp="1"/>
          </p:cNvSpPr>
          <p:nvPr>
            <p:ph type="sldNum" sz="quarter" idx="5"/>
          </p:nvPr>
        </p:nvSpPr>
        <p:spPr/>
        <p:txBody>
          <a:bodyPr/>
          <a:lstStyle/>
          <a:p>
            <a:fld id="{83824780-DB00-4A87-AF52-AE94F8FBEF0E}" type="slidenum">
              <a:rPr lang="de-DE" smtClean="0"/>
              <a:pPr/>
              <a:t>9</a:t>
            </a:fld>
            <a:endParaRPr lang="de-DE"/>
          </a:p>
        </p:txBody>
      </p:sp>
    </p:spTree>
    <p:extLst>
      <p:ext uri="{BB962C8B-B14F-4D97-AF65-F5344CB8AC3E}">
        <p14:creationId xmlns:p14="http://schemas.microsoft.com/office/powerpoint/2010/main" val="1553819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DC837A0-3F0F-4539-87DB-BF73527050FF}" type="slidenum">
              <a:rPr lang="de-DE" smtClean="0"/>
              <a:pPr/>
              <a:t>10</a:t>
            </a:fld>
            <a:endParaRPr lang="de-DE"/>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4157110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18" name="Rechteck 17"/>
          <p:cNvSpPr/>
          <p:nvPr userDrawn="1"/>
        </p:nvSpPr>
        <p:spPr>
          <a:xfrm>
            <a:off x="0" y="1772816"/>
            <a:ext cx="12192000" cy="2304256"/>
          </a:xfrm>
          <a:prstGeom prst="rect">
            <a:avLst/>
          </a:prstGeom>
          <a:solidFill>
            <a:srgbClr val="861A59">
              <a:alpha val="80000"/>
            </a:srgbClr>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Verdana" pitchFamily="34" charset="0"/>
            </a:endParaRPr>
          </a:p>
        </p:txBody>
      </p:sp>
      <p:sp>
        <p:nvSpPr>
          <p:cNvPr id="11" name="Rechteck 10"/>
          <p:cNvSpPr/>
          <p:nvPr userDrawn="1"/>
        </p:nvSpPr>
        <p:spPr>
          <a:xfrm>
            <a:off x="0" y="3212976"/>
            <a:ext cx="11376587" cy="86409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166" name="Rectangle 46"/>
          <p:cNvSpPr>
            <a:spLocks noGrp="1" noChangeArrowheads="1"/>
          </p:cNvSpPr>
          <p:nvPr>
            <p:ph type="ctrTitle" sz="quarter" hasCustomPrompt="1"/>
          </p:nvPr>
        </p:nvSpPr>
        <p:spPr>
          <a:xfrm>
            <a:off x="1007533" y="1772817"/>
            <a:ext cx="10363200" cy="1470025"/>
          </a:xfrm>
          <a:prstGeom prst="rect">
            <a:avLst/>
          </a:prstGeom>
        </p:spPr>
        <p:txBody>
          <a:bodyPr>
            <a:normAutofit/>
          </a:bodyPr>
          <a:lstStyle>
            <a:lvl1pPr marL="0" indent="0" algn="l">
              <a:defRPr sz="4000" b="0" baseline="0">
                <a:solidFill>
                  <a:schemeClr val="bg1"/>
                </a:solidFill>
                <a:latin typeface="Verdana" pitchFamily="34" charset="0"/>
              </a:defRPr>
            </a:lvl1pPr>
          </a:lstStyle>
          <a:p>
            <a:r>
              <a:rPr lang="en-GB" noProof="0" dirty="0"/>
              <a:t>Title of the Chapter</a:t>
            </a:r>
          </a:p>
        </p:txBody>
      </p:sp>
      <p:sp>
        <p:nvSpPr>
          <p:cNvPr id="5167" name="Rectangle 47"/>
          <p:cNvSpPr>
            <a:spLocks noGrp="1" noChangeArrowheads="1"/>
          </p:cNvSpPr>
          <p:nvPr>
            <p:ph type="subTitle" sz="quarter" idx="1" hasCustomPrompt="1"/>
          </p:nvPr>
        </p:nvSpPr>
        <p:spPr>
          <a:xfrm>
            <a:off x="1007434" y="3429000"/>
            <a:ext cx="10369153" cy="432048"/>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2200" baseline="0">
                <a:solidFill>
                  <a:schemeClr val="bg1"/>
                </a:solidFill>
                <a:latin typeface="Verdana" pitchFamily="34" charset="0"/>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GB" noProof="0" dirty="0"/>
              <a:t>Lesson XX: Title</a:t>
            </a:r>
          </a:p>
          <a:p>
            <a:endParaRPr lang="en-GB" noProof="0" dirty="0"/>
          </a:p>
        </p:txBody>
      </p:sp>
      <p:sp>
        <p:nvSpPr>
          <p:cNvPr id="20" name="Rechteck 19"/>
          <p:cNvSpPr/>
          <p:nvPr userDrawn="1"/>
        </p:nvSpPr>
        <p:spPr>
          <a:xfrm>
            <a:off x="11376587" y="1772816"/>
            <a:ext cx="815413" cy="2304256"/>
          </a:xfrm>
          <a:prstGeom prst="rect">
            <a:avLst/>
          </a:prstGeom>
          <a:solidFill>
            <a:srgbClr val="95843F">
              <a:alpha val="80000"/>
            </a:srgbClr>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9" name="Textfeld 28"/>
          <p:cNvSpPr txBox="1"/>
          <p:nvPr userDrawn="1"/>
        </p:nvSpPr>
        <p:spPr>
          <a:xfrm>
            <a:off x="895912" y="6441952"/>
            <a:ext cx="9940269" cy="25391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noProof="0" dirty="0">
                <a:solidFill>
                  <a:schemeClr val="bg1">
                    <a:lumMod val="65000"/>
                  </a:schemeClr>
                </a:solidFill>
                <a:latin typeface="Verdana" pitchFamily="34" charset="0"/>
              </a:rPr>
              <a:t>Course: </a:t>
            </a:r>
            <a:r>
              <a:rPr lang="en-GB" sz="1050" kern="1200" noProof="0" dirty="0" smtClean="0">
                <a:solidFill>
                  <a:schemeClr val="bg1">
                    <a:lumMod val="65000"/>
                  </a:schemeClr>
                </a:solidFill>
                <a:effectLst/>
                <a:latin typeface="Verdana" panose="020B0604030504040204" pitchFamily="34" charset="0"/>
                <a:ea typeface="Verdana" panose="020B0604030504040204" pitchFamily="34" charset="0"/>
                <a:cs typeface="+mn-cs"/>
              </a:rPr>
              <a:t>Sustainability</a:t>
            </a:r>
            <a:r>
              <a:rPr lang="en-GB" sz="1050" kern="1200" baseline="0" noProof="0" dirty="0" smtClean="0">
                <a:solidFill>
                  <a:schemeClr val="bg1">
                    <a:lumMod val="65000"/>
                  </a:schemeClr>
                </a:solidFill>
                <a:effectLst/>
                <a:latin typeface="Verdana" panose="020B0604030504040204" pitchFamily="34" charset="0"/>
                <a:ea typeface="Verdana" panose="020B0604030504040204" pitchFamily="34" charset="0"/>
                <a:cs typeface="+mn-cs"/>
              </a:rPr>
              <a:t> Communication</a:t>
            </a:r>
            <a:r>
              <a:rPr lang="en-GB" sz="1050" kern="1200" noProof="0" dirty="0" smtClean="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i="1" noProof="0" dirty="0">
                <a:solidFill>
                  <a:schemeClr val="bg1">
                    <a:lumMod val="65000"/>
                  </a:schemeClr>
                </a:solidFill>
                <a:latin typeface="Verdana" panose="020B0604030504040204" pitchFamily="34" charset="0"/>
                <a:ea typeface="Verdana" panose="020B0604030504040204" pitchFamily="34" charset="0"/>
              </a:rPr>
              <a:t>produced by…</a:t>
            </a:r>
            <a:endParaRPr lang="en-GB" sz="1050" i="1" noProof="0" dirty="0">
              <a:solidFill>
                <a:schemeClr val="bg1">
                  <a:lumMod val="65000"/>
                </a:schemeClr>
              </a:solidFill>
              <a:latin typeface="Verdana" pitchFamily="34" charset="0"/>
            </a:endParaRPr>
          </a:p>
        </p:txBody>
      </p:sp>
      <p:sp>
        <p:nvSpPr>
          <p:cNvPr id="2" name="Textfeld 1"/>
          <p:cNvSpPr txBox="1"/>
          <p:nvPr userDrawn="1"/>
        </p:nvSpPr>
        <p:spPr>
          <a:xfrm>
            <a:off x="927319" y="4509651"/>
            <a:ext cx="8160907" cy="1077218"/>
          </a:xfrm>
          <a:prstGeom prst="rect">
            <a:avLst/>
          </a:prstGeom>
          <a:noFill/>
        </p:spPr>
        <p:txBody>
          <a:bodyPr wrap="square" rtlCol="0">
            <a:spAutoFit/>
          </a:bodyPr>
          <a:lstStyle/>
          <a:p>
            <a:r>
              <a:rPr lang="en-GB" sz="1600" noProof="0" dirty="0"/>
              <a:t>Assoc Prof. </a:t>
            </a:r>
            <a:r>
              <a:rPr lang="en-GB" sz="1600" noProof="0" dirty="0" err="1"/>
              <a:t>Dr.</a:t>
            </a:r>
            <a:r>
              <a:rPr lang="en-GB" sz="1600" noProof="0" dirty="0"/>
              <a:t> habil Franzisca Weder</a:t>
            </a:r>
            <a:endParaRPr lang="en-GB" sz="16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effectLst/>
                <a:latin typeface="+mn-lt"/>
                <a:ea typeface="+mn-ea"/>
                <a:cs typeface="+mn-cs"/>
              </a:rPr>
              <a:t>School of Communication and Arts</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effectLst/>
                <a:latin typeface="+mn-lt"/>
                <a:ea typeface="+mn-ea"/>
                <a:cs typeface="+mn-cs"/>
              </a:rPr>
              <a:t>The University of Queensland, Brisbane, Australia</a:t>
            </a:r>
          </a:p>
          <a:p>
            <a:endParaRPr lang="en-GB" sz="1600" noProof="0" dirty="0"/>
          </a:p>
        </p:txBody>
      </p:sp>
      <p:grpSp>
        <p:nvGrpSpPr>
          <p:cNvPr id="4" name="Gruppieren 3"/>
          <p:cNvGrpSpPr/>
          <p:nvPr userDrawn="1"/>
        </p:nvGrpSpPr>
        <p:grpSpPr>
          <a:xfrm>
            <a:off x="10384219" y="5420193"/>
            <a:ext cx="1622556" cy="805735"/>
            <a:chOff x="7610964" y="4365104"/>
            <a:chExt cx="1504950" cy="805735"/>
          </a:xfrm>
        </p:grpSpPr>
        <p:pic>
          <p:nvPicPr>
            <p:cNvPr id="15" name="Grafik 14" descr="logo4c"/>
            <p:cNvPicPr/>
            <p:nvPr userDrawn="1"/>
          </p:nvPicPr>
          <p:blipFill>
            <a:blip r:embed="rId2" cstate="print"/>
            <a:srcRect/>
            <a:stretch>
              <a:fillRect/>
            </a:stretch>
          </p:blipFill>
          <p:spPr bwMode="auto">
            <a:xfrm>
              <a:off x="7610964" y="4365104"/>
              <a:ext cx="1468100" cy="288032"/>
            </a:xfrm>
            <a:prstGeom prst="rect">
              <a:avLst/>
            </a:prstGeom>
            <a:noFill/>
            <a:ln w="9525">
              <a:noFill/>
              <a:miter lim="800000"/>
              <a:headEnd/>
              <a:tailEnd/>
            </a:ln>
          </p:spPr>
        </p:pic>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0964" y="4785076"/>
              <a:ext cx="150495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Grafik 15"/>
          <p:cNvPicPr>
            <a:picLocks noChangeAspect="1"/>
          </p:cNvPicPr>
          <p:nvPr userDrawn="1"/>
        </p:nvPicPr>
        <p:blipFill>
          <a:blip r:embed="rId4"/>
          <a:stretch>
            <a:fillRect/>
          </a:stretch>
        </p:blipFill>
        <p:spPr>
          <a:xfrm>
            <a:off x="11016660" y="6441300"/>
            <a:ext cx="1056004" cy="372076"/>
          </a:xfrm>
          <a:prstGeom prst="rect">
            <a:avLst/>
          </a:prstGeom>
        </p:spPr>
      </p:pic>
      <p:pic>
        <p:nvPicPr>
          <p:cNvPr id="7" name="Grafik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336" y="116632"/>
            <a:ext cx="2916070" cy="133325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a:noFill/>
          <a:ln>
            <a:noFill/>
          </a:ln>
        </p:spPr>
        <p:txBody>
          <a:bodyPr anchor="ctr">
            <a:normAutofit/>
          </a:bodyPr>
          <a:lstStyle>
            <a:lvl1pPr algn="ctr">
              <a:defRPr sz="2400"/>
            </a:lvl1pPr>
          </a:lstStyle>
          <a:p>
            <a:r>
              <a:rPr lang="de-DE" dirty="0"/>
              <a:t>Titelmasterformat durch Klicken bearbeiten</a:t>
            </a:r>
          </a:p>
        </p:txBody>
      </p:sp>
      <p:sp>
        <p:nvSpPr>
          <p:cNvPr id="3" name="Inhaltsplatzhalter 2"/>
          <p:cNvSpPr>
            <a:spLocks noGrp="1"/>
          </p:cNvSpPr>
          <p:nvPr>
            <p:ph idx="1"/>
          </p:nvPr>
        </p:nvSpPr>
        <p:spPr>
          <a:xfrm>
            <a:off x="1199456" y="1600201"/>
            <a:ext cx="10753196" cy="4525963"/>
          </a:xfrm>
        </p:spPr>
        <p:txBody>
          <a:bodyPr/>
          <a:lstStyle>
            <a:lvl1pPr>
              <a:defRPr sz="2200"/>
            </a:lvl1pPr>
            <a:lvl2pPr>
              <a:defRPr sz="2000"/>
            </a:lvl2pPr>
            <a:lvl3pPr>
              <a:defRPr sz="1800"/>
            </a:lvl3pPr>
            <a:lvl4pPr>
              <a:defRPr sz="1600"/>
            </a:lvl4pPr>
            <a:lvl5pPr>
              <a:defRPr sz="1400"/>
            </a:lvl5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p:spPr>
        <p:txBody>
          <a:bodyPr/>
          <a:lstStyle/>
          <a:p>
            <a:r>
              <a:rPr lang="de-DE" dirty="0"/>
              <a:t>Titelmasterformat durch Klicken bearbeiten</a:t>
            </a:r>
          </a:p>
        </p:txBody>
      </p:sp>
      <p:sp>
        <p:nvSpPr>
          <p:cNvPr id="3" name="Inhaltsplatzhalter 2"/>
          <p:cNvSpPr>
            <a:spLocks noGrp="1"/>
          </p:cNvSpPr>
          <p:nvPr>
            <p:ph sz="half" idx="1"/>
          </p:nvPr>
        </p:nvSpPr>
        <p:spPr>
          <a:xfrm>
            <a:off x="1199456" y="1600201"/>
            <a:ext cx="51687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Inhaltsplatzhalter 3"/>
          <p:cNvSpPr>
            <a:spLocks noGrp="1"/>
          </p:cNvSpPr>
          <p:nvPr>
            <p:ph sz="half" idx="2"/>
          </p:nvPr>
        </p:nvSpPr>
        <p:spPr>
          <a:xfrm>
            <a:off x="6600056" y="1600201"/>
            <a:ext cx="53561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992544" cy="504056"/>
          </a:xfrm>
        </p:spPr>
        <p:txBody>
          <a:bodyPr/>
          <a:lstStyle/>
          <a:p>
            <a:r>
              <a:rPr lang="de-DE" dirty="0"/>
              <a:t>Titelmasterformat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1187844" y="505119"/>
            <a:ext cx="10753195" cy="619625"/>
          </a:xfrm>
          <a:prstGeom prst="rect">
            <a:avLst/>
          </a:prstGeom>
          <a:solidFill>
            <a:srgbClr val="861A59"/>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platzhalter 1"/>
          <p:cNvSpPr>
            <a:spLocks noGrp="1"/>
          </p:cNvSpPr>
          <p:nvPr>
            <p:ph type="title"/>
          </p:nvPr>
        </p:nvSpPr>
        <p:spPr>
          <a:xfrm>
            <a:off x="1223718" y="500753"/>
            <a:ext cx="10728933" cy="504056"/>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1199456" y="1600201"/>
            <a:ext cx="10753196" cy="4525963"/>
          </a:xfrm>
          <a:prstGeom prst="rect">
            <a:avLst/>
          </a:prstGeom>
        </p:spPr>
        <p:txBody>
          <a:bodyPr vert="horz" lIns="91440" tIns="45720" rIns="91440" bIns="45720" rtlCol="0">
            <a:normAutofit/>
          </a:body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Fußzeilenplatzhalter 12"/>
          <p:cNvSpPr txBox="1">
            <a:spLocks/>
          </p:cNvSpPr>
          <p:nvPr userDrawn="1"/>
        </p:nvSpPr>
        <p:spPr>
          <a:xfrm>
            <a:off x="1104800" y="44624"/>
            <a:ext cx="10967864" cy="432048"/>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tint val="75000"/>
                  </a:schemeClr>
                </a:solidFill>
                <a:effectLst/>
                <a:latin typeface="+mn-lt"/>
                <a:ea typeface="+mn-ea"/>
                <a:cs typeface="+mn-cs"/>
              </a:rPr>
              <a:t>Sustainability </a:t>
            </a:r>
            <a:r>
              <a:rPr lang="en-GB" sz="1200" kern="1200" dirty="0">
                <a:solidFill>
                  <a:schemeClr val="tx1">
                    <a:tint val="75000"/>
                  </a:schemeClr>
                </a:solidFill>
                <a:effectLst/>
                <a:latin typeface="+mn-lt"/>
                <a:ea typeface="+mn-ea"/>
                <a:cs typeface="+mn-cs"/>
              </a:rPr>
              <a:t>Communication</a:t>
            </a:r>
          </a:p>
          <a:p>
            <a:r>
              <a:rPr lang="en-GB" sz="1200" kern="1200" dirty="0">
                <a:solidFill>
                  <a:schemeClr val="tx1">
                    <a:tint val="75000"/>
                  </a:schemeClr>
                </a:solidFill>
                <a:effectLst/>
                <a:latin typeface="+mn-lt"/>
                <a:ea typeface="Verdana" panose="020B0604030504040204" pitchFamily="34" charset="0"/>
                <a:cs typeface="+mn-cs"/>
              </a:rPr>
              <a:t>Theories and Perspectives </a:t>
            </a:r>
            <a:r>
              <a:rPr kumimoji="0" lang="en-GB" sz="1200" b="0" i="0" u="none" strike="noStrike" kern="1200" cap="none" spc="0" normalizeH="0" baseline="0" noProof="0" dirty="0">
                <a:ln>
                  <a:noFill/>
                </a:ln>
                <a:solidFill>
                  <a:schemeClr val="tx1">
                    <a:tint val="75000"/>
                  </a:schemeClr>
                </a:solidFill>
                <a:effectLst/>
                <a:uLnTx/>
                <a:uFillTx/>
                <a:latin typeface="+mn-lt"/>
                <a:ea typeface="Verdana" panose="020B0604030504040204" pitchFamily="34" charset="0"/>
                <a:cs typeface="+mn-cs"/>
              </a:rPr>
              <a:t>• </a:t>
            </a:r>
            <a:r>
              <a:rPr lang="de-DE" sz="1200" dirty="0" err="1" smtClean="0">
                <a:solidFill>
                  <a:schemeClr val="bg1">
                    <a:lumMod val="50000"/>
                  </a:schemeClr>
                </a:solidFill>
                <a:latin typeface="+mn-lt"/>
              </a:rPr>
              <a:t>Lesson</a:t>
            </a:r>
            <a:r>
              <a:rPr lang="de-DE" sz="1200" dirty="0" smtClean="0">
                <a:solidFill>
                  <a:schemeClr val="bg1">
                    <a:lumMod val="50000"/>
                  </a:schemeClr>
                </a:solidFill>
                <a:latin typeface="+mn-lt"/>
              </a:rPr>
              <a:t> 01: </a:t>
            </a:r>
            <a:r>
              <a:rPr lang="de-DE" sz="1200" dirty="0" err="1" smtClean="0">
                <a:solidFill>
                  <a:schemeClr val="bg1">
                    <a:lumMod val="50000"/>
                  </a:schemeClr>
                </a:solidFill>
                <a:latin typeface="+mn-lt"/>
              </a:rPr>
              <a:t>Social</a:t>
            </a:r>
            <a:r>
              <a:rPr lang="de-DE" sz="1200" dirty="0" smtClean="0">
                <a:solidFill>
                  <a:schemeClr val="bg1">
                    <a:lumMod val="50000"/>
                  </a:schemeClr>
                </a:solidFill>
                <a:latin typeface="+mn-lt"/>
              </a:rPr>
              <a:t> </a:t>
            </a:r>
            <a:r>
              <a:rPr lang="de-DE" sz="1200" dirty="0" err="1" smtClean="0">
                <a:solidFill>
                  <a:schemeClr val="bg1">
                    <a:lumMod val="50000"/>
                  </a:schemeClr>
                </a:solidFill>
                <a:latin typeface="+mn-lt"/>
              </a:rPr>
              <a:t>and</a:t>
            </a:r>
            <a:r>
              <a:rPr lang="de-DE" sz="1200" dirty="0" smtClean="0">
                <a:solidFill>
                  <a:schemeClr val="bg1">
                    <a:lumMod val="50000"/>
                  </a:schemeClr>
                </a:solidFill>
                <a:latin typeface="+mn-lt"/>
              </a:rPr>
              <a:t> Cultural </a:t>
            </a:r>
            <a:r>
              <a:rPr lang="de-DE" sz="1200" dirty="0" err="1" smtClean="0">
                <a:solidFill>
                  <a:schemeClr val="bg1">
                    <a:lumMod val="50000"/>
                  </a:schemeClr>
                </a:solidFill>
                <a:latin typeface="+mn-lt"/>
              </a:rPr>
              <a:t>Sciences</a:t>
            </a:r>
            <a:r>
              <a:rPr lang="de-DE" sz="1200" dirty="0" smtClean="0">
                <a:solidFill>
                  <a:schemeClr val="bg1">
                    <a:lumMod val="50000"/>
                  </a:schemeClr>
                </a:solidFill>
                <a:latin typeface="+mn-lt"/>
              </a:rPr>
              <a:t> &amp; </a:t>
            </a:r>
            <a:r>
              <a:rPr lang="de-DE" sz="1200" dirty="0" err="1" smtClean="0">
                <a:solidFill>
                  <a:schemeClr val="bg1">
                    <a:lumMod val="50000"/>
                  </a:schemeClr>
                </a:solidFill>
                <a:latin typeface="+mn-lt"/>
              </a:rPr>
              <a:t>Paradigms</a:t>
            </a:r>
            <a:endParaRPr lang="de-DE" sz="1200" dirty="0">
              <a:solidFill>
                <a:schemeClr val="bg1">
                  <a:lumMod val="50000"/>
                </a:schemeClr>
              </a:solidFill>
              <a:latin typeface="+mn-lt"/>
            </a:endParaRPr>
          </a:p>
        </p:txBody>
      </p:sp>
      <p:sp>
        <p:nvSpPr>
          <p:cNvPr id="12" name="Rechteck 11"/>
          <p:cNvSpPr/>
          <p:nvPr userDrawn="1"/>
        </p:nvSpPr>
        <p:spPr>
          <a:xfrm>
            <a:off x="11941039" y="476672"/>
            <a:ext cx="250961" cy="648072"/>
          </a:xfrm>
          <a:prstGeom prst="rect">
            <a:avLst/>
          </a:prstGeom>
          <a:solidFill>
            <a:srgbClr val="95843F">
              <a:alpha val="80000"/>
            </a:srgbClr>
          </a:solidFill>
          <a:ln w="3175">
            <a:solidFill>
              <a:srgbClr val="BEB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Rechteck 12"/>
          <p:cNvSpPr/>
          <p:nvPr userDrawn="1"/>
        </p:nvSpPr>
        <p:spPr>
          <a:xfrm>
            <a:off x="1091834" y="992769"/>
            <a:ext cx="10849205" cy="14401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p:cNvPicPr>
            <a:picLocks noChangeAspect="1"/>
          </p:cNvPicPr>
          <p:nvPr userDrawn="1"/>
        </p:nvPicPr>
        <p:blipFill>
          <a:blip r:embed="rId6"/>
          <a:stretch>
            <a:fillRect/>
          </a:stretch>
        </p:blipFill>
        <p:spPr>
          <a:xfrm>
            <a:off x="10896647" y="6309320"/>
            <a:ext cx="1056004" cy="372076"/>
          </a:xfrm>
          <a:prstGeom prst="rect">
            <a:avLst/>
          </a:prstGeom>
        </p:spPr>
      </p:pic>
      <p:pic>
        <p:nvPicPr>
          <p:cNvPr id="8" name="Grafik 7"/>
          <p:cNvPicPr>
            <a:picLocks noChangeAspect="1"/>
          </p:cNvPicPr>
          <p:nvPr userDrawn="1"/>
        </p:nvPicPr>
        <p:blipFill>
          <a:blip r:embed="rId7"/>
          <a:stretch>
            <a:fillRect/>
          </a:stretch>
        </p:blipFill>
        <p:spPr>
          <a:xfrm>
            <a:off x="163902" y="158442"/>
            <a:ext cx="916320" cy="1347038"/>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63" r:id="rId2"/>
    <p:sldLayoutId id="2147483665" r:id="rId3"/>
    <p:sldLayoutId id="2147483667" r:id="rId4"/>
  </p:sldLayoutIdLst>
  <p:hf sldNum="0" hdr="0" dt="0"/>
  <p:txStyles>
    <p:titleStyle>
      <a:lvl1pPr marL="0" indent="0" algn="ctr" defTabSz="914400" rtl="0" eaLnBrk="1" latinLnBrk="0" hangingPunct="1">
        <a:spcBef>
          <a:spcPct val="0"/>
        </a:spcBef>
        <a:buNone/>
        <a:defRPr sz="2400" b="0" kern="120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jp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2.jp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3.sv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sz="quarter"/>
          </p:nvPr>
        </p:nvSpPr>
        <p:spPr/>
        <p:txBody>
          <a:bodyPr/>
          <a:lstStyle/>
          <a:p>
            <a:r>
              <a:rPr lang="de-DE" dirty="0" err="1" smtClean="0">
                <a:solidFill>
                  <a:schemeClr val="bg1"/>
                </a:solidFill>
              </a:rPr>
              <a:t>Theories</a:t>
            </a:r>
            <a:r>
              <a:rPr lang="de-DE" dirty="0" smtClean="0">
                <a:solidFill>
                  <a:schemeClr val="bg1"/>
                </a:solidFill>
              </a:rPr>
              <a:t> </a:t>
            </a:r>
            <a:r>
              <a:rPr lang="de-DE" dirty="0">
                <a:solidFill>
                  <a:schemeClr val="bg1"/>
                </a:solidFill>
              </a:rPr>
              <a:t>&amp; </a:t>
            </a:r>
            <a:r>
              <a:rPr lang="de-DE" dirty="0" err="1">
                <a:solidFill>
                  <a:schemeClr val="bg1"/>
                </a:solidFill>
              </a:rPr>
              <a:t>Perspectives</a:t>
            </a:r>
            <a:endParaRPr lang="en-US" dirty="0">
              <a:solidFill>
                <a:schemeClr val="bg1"/>
              </a:solidFill>
            </a:endParaRPr>
          </a:p>
        </p:txBody>
      </p:sp>
      <p:sp>
        <p:nvSpPr>
          <p:cNvPr id="10" name="Untertitel 9"/>
          <p:cNvSpPr>
            <a:spLocks noGrp="1"/>
          </p:cNvSpPr>
          <p:nvPr>
            <p:ph type="subTitle" sz="quarter" idx="1"/>
          </p:nvPr>
        </p:nvSpPr>
        <p:spPr/>
        <p:txBody>
          <a:bodyPr/>
          <a:lstStyle/>
          <a:p>
            <a:r>
              <a:rPr lang="de-DE" dirty="0" err="1" smtClean="0"/>
              <a:t>Lesson</a:t>
            </a:r>
            <a:r>
              <a:rPr lang="de-DE" dirty="0" smtClean="0"/>
              <a:t> </a:t>
            </a:r>
            <a:r>
              <a:rPr lang="de-DE" dirty="0" smtClean="0">
                <a:solidFill>
                  <a:schemeClr val="bg1"/>
                </a:solidFill>
              </a:rPr>
              <a:t>01</a:t>
            </a:r>
            <a:r>
              <a:rPr lang="de-DE" dirty="0">
                <a:solidFill>
                  <a:schemeClr val="bg1"/>
                </a:solidFill>
              </a:rPr>
              <a:t>: </a:t>
            </a:r>
            <a:r>
              <a:rPr lang="de-DE" dirty="0" err="1">
                <a:solidFill>
                  <a:schemeClr val="bg1"/>
                </a:solidFill>
              </a:rPr>
              <a:t>Social</a:t>
            </a:r>
            <a:r>
              <a:rPr lang="de-DE" dirty="0">
                <a:solidFill>
                  <a:schemeClr val="bg1"/>
                </a:solidFill>
              </a:rPr>
              <a:t> </a:t>
            </a:r>
            <a:r>
              <a:rPr lang="de-DE" dirty="0" err="1">
                <a:solidFill>
                  <a:schemeClr val="bg1"/>
                </a:solidFill>
              </a:rPr>
              <a:t>and</a:t>
            </a:r>
            <a:r>
              <a:rPr lang="de-DE" dirty="0">
                <a:solidFill>
                  <a:schemeClr val="bg1"/>
                </a:solidFill>
              </a:rPr>
              <a:t> Cultural </a:t>
            </a:r>
            <a:r>
              <a:rPr lang="de-DE" dirty="0" err="1">
                <a:solidFill>
                  <a:schemeClr val="bg1"/>
                </a:solidFill>
              </a:rPr>
              <a:t>Sciences</a:t>
            </a:r>
            <a:r>
              <a:rPr lang="de-DE" dirty="0">
                <a:solidFill>
                  <a:schemeClr val="bg1"/>
                </a:solidFill>
              </a:rPr>
              <a:t> &amp; </a:t>
            </a:r>
            <a:r>
              <a:rPr lang="de-DE" dirty="0" err="1">
                <a:solidFill>
                  <a:schemeClr val="bg1"/>
                </a:solidFill>
              </a:rPr>
              <a:t>Paradigms</a:t>
            </a:r>
            <a:endParaRPr lang="de-DE" dirty="0">
              <a:solidFill>
                <a:schemeClr val="bg1"/>
              </a:solidFill>
            </a:endParaRPr>
          </a:p>
          <a:p>
            <a:endParaRPr lang="en-US"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99456" y="476672"/>
            <a:ext cx="10753200" cy="505528"/>
          </a:xfrm>
        </p:spPr>
        <p:txBody>
          <a:bodyPr/>
          <a:lstStyle/>
          <a:p>
            <a:pPr algn="ctr"/>
            <a:r>
              <a:rPr lang="de-DE" dirty="0" err="1">
                <a:solidFill>
                  <a:schemeClr val="bg1"/>
                </a:solidFill>
              </a:rPr>
              <a:t>Where</a:t>
            </a:r>
            <a:r>
              <a:rPr lang="de-DE" dirty="0">
                <a:solidFill>
                  <a:schemeClr val="bg1"/>
                </a:solidFill>
              </a:rPr>
              <a:t> </a:t>
            </a:r>
            <a:r>
              <a:rPr lang="de-DE" dirty="0" err="1">
                <a:solidFill>
                  <a:schemeClr val="bg1"/>
                </a:solidFill>
              </a:rPr>
              <a:t>are</a:t>
            </a:r>
            <a:r>
              <a:rPr lang="de-DE" dirty="0">
                <a:solidFill>
                  <a:schemeClr val="bg1"/>
                </a:solidFill>
              </a:rPr>
              <a:t> </a:t>
            </a:r>
            <a:r>
              <a:rPr lang="de-DE" dirty="0" err="1">
                <a:solidFill>
                  <a:schemeClr val="bg1"/>
                </a:solidFill>
              </a:rPr>
              <a:t>we</a:t>
            </a:r>
            <a:r>
              <a:rPr lang="de-DE" dirty="0">
                <a:solidFill>
                  <a:schemeClr val="bg1"/>
                </a:solidFill>
              </a:rPr>
              <a:t> (</a:t>
            </a:r>
            <a:r>
              <a:rPr lang="de-DE" dirty="0" err="1">
                <a:solidFill>
                  <a:schemeClr val="bg1"/>
                </a:solidFill>
              </a:rPr>
              <a:t>again</a:t>
            </a:r>
            <a:r>
              <a:rPr lang="de-DE" dirty="0">
                <a:solidFill>
                  <a:schemeClr val="bg1"/>
                </a:solidFill>
              </a:rPr>
              <a:t> </a:t>
            </a:r>
            <a:r>
              <a:rPr lang="de-DE" dirty="0">
                <a:solidFill>
                  <a:schemeClr val="bg1"/>
                </a:solidFill>
                <a:sym typeface="Wingdings" pitchFamily="2" charset="2"/>
              </a:rPr>
              <a:t>)?</a:t>
            </a:r>
            <a:endParaRPr lang="de-DE" dirty="0">
              <a:solidFill>
                <a:schemeClr val="bg1"/>
              </a:solidFill>
            </a:endParaRPr>
          </a:p>
        </p:txBody>
      </p:sp>
      <p:sp>
        <p:nvSpPr>
          <p:cNvPr id="4099" name="Rectangle 3"/>
          <p:cNvSpPr>
            <a:spLocks noGrp="1" noChangeArrowheads="1"/>
          </p:cNvSpPr>
          <p:nvPr>
            <p:ph type="body" idx="1"/>
          </p:nvPr>
        </p:nvSpPr>
        <p:spPr>
          <a:xfrm>
            <a:off x="1199456" y="1484784"/>
            <a:ext cx="10753200" cy="4525200"/>
          </a:xfrm>
        </p:spPr>
        <p:txBody>
          <a:bodyPr/>
          <a:lstStyle/>
          <a:p>
            <a:pPr>
              <a:buNone/>
            </a:pPr>
            <a:r>
              <a:rPr lang="de-DE" b="1" dirty="0">
                <a:solidFill>
                  <a:srgbClr val="95843F"/>
                </a:solidFill>
              </a:rPr>
              <a:t>Episode </a:t>
            </a:r>
            <a:r>
              <a:rPr lang="de-DE" b="1" dirty="0" smtClean="0">
                <a:solidFill>
                  <a:srgbClr val="95843F"/>
                </a:solidFill>
              </a:rPr>
              <a:t>1</a:t>
            </a:r>
            <a:r>
              <a:rPr lang="de-DE" b="1" dirty="0">
                <a:solidFill>
                  <a:srgbClr val="95843F"/>
                </a:solidFill>
              </a:rPr>
              <a:t>: </a:t>
            </a:r>
            <a:r>
              <a:rPr lang="de-DE" b="1" dirty="0" smtClean="0">
                <a:solidFill>
                  <a:srgbClr val="95843F"/>
                </a:solidFill>
              </a:rPr>
              <a:t>	</a:t>
            </a:r>
            <a:r>
              <a:rPr lang="de-DE" b="1" dirty="0" err="1" smtClean="0">
                <a:solidFill>
                  <a:srgbClr val="95843F"/>
                </a:solidFill>
              </a:rPr>
              <a:t>Social</a:t>
            </a:r>
            <a:r>
              <a:rPr lang="de-DE" b="1" dirty="0" smtClean="0">
                <a:solidFill>
                  <a:srgbClr val="95843F"/>
                </a:solidFill>
              </a:rPr>
              <a:t> </a:t>
            </a:r>
            <a:r>
              <a:rPr lang="de-DE" b="1" dirty="0">
                <a:solidFill>
                  <a:srgbClr val="95843F"/>
                </a:solidFill>
              </a:rPr>
              <a:t>&amp; Cultural </a:t>
            </a:r>
            <a:r>
              <a:rPr lang="de-DE" b="1" dirty="0" err="1">
                <a:solidFill>
                  <a:srgbClr val="95843F"/>
                </a:solidFill>
              </a:rPr>
              <a:t>Sciences</a:t>
            </a:r>
            <a:r>
              <a:rPr lang="de-DE" b="1" dirty="0">
                <a:solidFill>
                  <a:srgbClr val="95843F"/>
                </a:solidFill>
              </a:rPr>
              <a:t> &amp; </a:t>
            </a:r>
            <a:r>
              <a:rPr lang="de-DE" b="1" dirty="0" err="1">
                <a:solidFill>
                  <a:srgbClr val="95843F"/>
                </a:solidFill>
              </a:rPr>
              <a:t>Paradigms</a:t>
            </a:r>
            <a:endParaRPr lang="de-DE" b="1" dirty="0">
              <a:solidFill>
                <a:srgbClr val="95843F"/>
              </a:solidFill>
            </a:endParaRPr>
          </a:p>
          <a:p>
            <a:pPr>
              <a:buFontTx/>
              <a:buNone/>
            </a:pPr>
            <a:endParaRPr lang="de-DE" dirty="0" smtClean="0"/>
          </a:p>
          <a:p>
            <a:pPr>
              <a:buFontTx/>
              <a:buNone/>
            </a:pPr>
            <a:r>
              <a:rPr lang="de-DE" dirty="0" smtClean="0"/>
              <a:t>Episode </a:t>
            </a:r>
            <a:r>
              <a:rPr lang="de-DE" dirty="0" smtClean="0"/>
              <a:t>2</a:t>
            </a:r>
            <a:r>
              <a:rPr lang="de-DE" dirty="0"/>
              <a:t>: </a:t>
            </a:r>
            <a:r>
              <a:rPr lang="de-DE" dirty="0" smtClean="0"/>
              <a:t>	Communication </a:t>
            </a:r>
            <a:r>
              <a:rPr lang="de-DE" dirty="0"/>
              <a:t>on an individual </a:t>
            </a:r>
            <a:r>
              <a:rPr lang="de-DE" dirty="0" err="1"/>
              <a:t>level</a:t>
            </a:r>
            <a:endParaRPr lang="de-DE" dirty="0"/>
          </a:p>
          <a:p>
            <a:pPr>
              <a:buFontTx/>
              <a:buNone/>
            </a:pPr>
            <a:endParaRPr lang="de-DE" dirty="0" smtClean="0"/>
          </a:p>
          <a:p>
            <a:pPr>
              <a:buFontTx/>
              <a:buNone/>
            </a:pPr>
            <a:r>
              <a:rPr lang="de-DE" dirty="0" smtClean="0"/>
              <a:t>Episode </a:t>
            </a:r>
            <a:r>
              <a:rPr lang="de-DE" dirty="0" smtClean="0"/>
              <a:t>3</a:t>
            </a:r>
            <a:r>
              <a:rPr lang="de-DE" dirty="0"/>
              <a:t>: </a:t>
            </a:r>
            <a:r>
              <a:rPr lang="de-DE" dirty="0" smtClean="0"/>
              <a:t>	Communication </a:t>
            </a:r>
            <a:r>
              <a:rPr lang="de-DE" dirty="0"/>
              <a:t>on an </a:t>
            </a:r>
            <a:r>
              <a:rPr lang="de-DE" dirty="0" err="1"/>
              <a:t>organizational</a:t>
            </a:r>
            <a:r>
              <a:rPr lang="de-DE" dirty="0"/>
              <a:t> </a:t>
            </a:r>
            <a:r>
              <a:rPr lang="de-DE" dirty="0" err="1"/>
              <a:t>level</a:t>
            </a:r>
            <a:endParaRPr lang="de-DE" dirty="0"/>
          </a:p>
          <a:p>
            <a:pPr>
              <a:buFontTx/>
              <a:buNone/>
            </a:pPr>
            <a:endParaRPr lang="de-DE" dirty="0" smtClean="0"/>
          </a:p>
          <a:p>
            <a:pPr>
              <a:buFontTx/>
              <a:buNone/>
            </a:pPr>
            <a:r>
              <a:rPr lang="de-DE" dirty="0" smtClean="0"/>
              <a:t>Episode </a:t>
            </a:r>
            <a:r>
              <a:rPr lang="de-DE" dirty="0" smtClean="0"/>
              <a:t>4</a:t>
            </a:r>
            <a:r>
              <a:rPr lang="de-DE" dirty="0"/>
              <a:t>: </a:t>
            </a:r>
            <a:r>
              <a:rPr lang="de-DE" dirty="0" smtClean="0"/>
              <a:t>	</a:t>
            </a:r>
            <a:r>
              <a:rPr lang="de-DE" dirty="0" err="1" smtClean="0"/>
              <a:t>Communiation</a:t>
            </a:r>
            <a:r>
              <a:rPr lang="de-DE" dirty="0" smtClean="0"/>
              <a:t> </a:t>
            </a:r>
            <a:r>
              <a:rPr lang="de-DE" dirty="0"/>
              <a:t>on a </a:t>
            </a:r>
            <a:r>
              <a:rPr lang="de-DE" dirty="0" err="1"/>
              <a:t>social</a:t>
            </a:r>
            <a:r>
              <a:rPr lang="de-DE" dirty="0"/>
              <a:t> </a:t>
            </a:r>
            <a:r>
              <a:rPr lang="de-DE" dirty="0" err="1"/>
              <a:t>level</a:t>
            </a:r>
            <a:r>
              <a:rPr lang="de-DE" dirty="0"/>
              <a:t>, </a:t>
            </a:r>
            <a:r>
              <a:rPr lang="de-DE" dirty="0" err="1"/>
              <a:t>communication</a:t>
            </a:r>
            <a:r>
              <a:rPr lang="de-DE" dirty="0"/>
              <a:t> </a:t>
            </a:r>
            <a:r>
              <a:rPr lang="de-DE" dirty="0" err="1"/>
              <a:t>as</a:t>
            </a:r>
            <a:r>
              <a:rPr lang="de-DE" dirty="0"/>
              <a:t> </a:t>
            </a:r>
            <a:r>
              <a:rPr lang="de-DE" dirty="0" smtClean="0"/>
              <a:t>				</a:t>
            </a:r>
            <a:r>
              <a:rPr lang="de-DE" dirty="0" err="1" smtClean="0"/>
              <a:t>culture</a:t>
            </a:r>
            <a:endParaRPr lang="de-DE" dirty="0"/>
          </a:p>
          <a:p>
            <a:pPr>
              <a:buNone/>
            </a:pPr>
            <a:endParaRPr lang="de-DE" b="1" dirty="0">
              <a:solidFill>
                <a:srgbClr val="DFC638"/>
              </a:solidFill>
            </a:endParaRPr>
          </a:p>
          <a:p>
            <a:pPr>
              <a:buFontTx/>
              <a:buNone/>
            </a:pPr>
            <a:endParaRPr lang="de-DE" b="0" dirty="0"/>
          </a:p>
        </p:txBody>
      </p:sp>
    </p:spTree>
    <p:extLst>
      <p:ext uri="{BB962C8B-B14F-4D97-AF65-F5344CB8AC3E}">
        <p14:creationId xmlns:p14="http://schemas.microsoft.com/office/powerpoint/2010/main" val="1977563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err="1">
                <a:solidFill>
                  <a:schemeClr val="bg1"/>
                </a:solidFill>
              </a:rPr>
              <a:t>Overview</a:t>
            </a:r>
            <a:endParaRPr lang="de-DE" dirty="0">
              <a:solidFill>
                <a:schemeClr val="bg1"/>
              </a:solidFill>
            </a:endParaRPr>
          </a:p>
        </p:txBody>
      </p:sp>
      <p:sp>
        <p:nvSpPr>
          <p:cNvPr id="26627" name="Rectangle 4"/>
          <p:cNvSpPr>
            <a:spLocks noGrp="1" noChangeArrowheads="1"/>
          </p:cNvSpPr>
          <p:nvPr>
            <p:ph type="body" idx="1"/>
          </p:nvPr>
        </p:nvSpPr>
        <p:spPr>
          <a:xfrm>
            <a:off x="1199455" y="1617682"/>
            <a:ext cx="10753195" cy="4525963"/>
          </a:xfrm>
        </p:spPr>
        <p:txBody>
          <a:bodyPr>
            <a:normAutofit/>
          </a:bodyPr>
          <a:lstStyle/>
          <a:p>
            <a:pPr marL="457200" indent="-457200">
              <a:spcBef>
                <a:spcPts val="1200"/>
              </a:spcBef>
              <a:buAutoNum type="alphaUcPeriod"/>
            </a:pPr>
            <a:r>
              <a:rPr lang="de-DE" dirty="0"/>
              <a:t>Science </a:t>
            </a:r>
            <a:r>
              <a:rPr lang="de-DE" dirty="0" err="1"/>
              <a:t>Theory</a:t>
            </a:r>
            <a:endParaRPr lang="de-DE" dirty="0"/>
          </a:p>
          <a:p>
            <a:pPr marL="457200" indent="-457200">
              <a:spcBef>
                <a:spcPts val="1200"/>
              </a:spcBef>
              <a:buAutoNum type="alphaUcPeriod"/>
            </a:pPr>
            <a:r>
              <a:rPr lang="de-DE" dirty="0"/>
              <a:t>„</a:t>
            </a:r>
            <a:r>
              <a:rPr lang="de-DE" dirty="0" err="1"/>
              <a:t>Theories</a:t>
            </a:r>
            <a:r>
              <a:rPr lang="de-DE" dirty="0"/>
              <a:t>“ – </a:t>
            </a:r>
            <a:r>
              <a:rPr lang="de-DE" dirty="0" err="1"/>
              <a:t>what</a:t>
            </a:r>
            <a:r>
              <a:rPr lang="de-DE" dirty="0"/>
              <a:t> </a:t>
            </a:r>
            <a:r>
              <a:rPr lang="de-DE" dirty="0" err="1"/>
              <a:t>for</a:t>
            </a:r>
            <a:r>
              <a:rPr lang="de-DE" dirty="0"/>
              <a:t>?</a:t>
            </a:r>
          </a:p>
          <a:p>
            <a:pPr marL="457200" indent="-457200">
              <a:spcBef>
                <a:spcPts val="1200"/>
              </a:spcBef>
              <a:buAutoNum type="alphaUcPeriod"/>
            </a:pPr>
            <a:r>
              <a:rPr lang="de-DE" dirty="0" err="1"/>
              <a:t>Paradigms</a:t>
            </a:r>
            <a:r>
              <a:rPr lang="de-DE" dirty="0"/>
              <a:t> </a:t>
            </a:r>
            <a:r>
              <a:rPr lang="de-DE" dirty="0" err="1"/>
              <a:t>of</a:t>
            </a:r>
            <a:r>
              <a:rPr lang="de-DE" dirty="0"/>
              <a:t> </a:t>
            </a:r>
            <a:r>
              <a:rPr lang="de-DE" dirty="0" err="1"/>
              <a:t>Sustainability</a:t>
            </a:r>
            <a:r>
              <a:rPr lang="de-DE" dirty="0"/>
              <a:t> Communication</a:t>
            </a:r>
          </a:p>
          <a:p>
            <a:pPr marL="0" indent="0">
              <a:spcBef>
                <a:spcPts val="1200"/>
              </a:spcBef>
              <a:buNone/>
            </a:pPr>
            <a:endParaRPr lang="de-DE" dirty="0"/>
          </a:p>
          <a:p>
            <a:pPr marL="0" indent="0">
              <a:spcBef>
                <a:spcPts val="1200"/>
              </a:spcBef>
              <a:buNone/>
            </a:pPr>
            <a:endParaRPr lang="de-DE" dirty="0"/>
          </a:p>
        </p:txBody>
      </p:sp>
    </p:spTree>
    <p:extLst>
      <p:ext uri="{BB962C8B-B14F-4D97-AF65-F5344CB8AC3E}">
        <p14:creationId xmlns:p14="http://schemas.microsoft.com/office/powerpoint/2010/main" val="3222658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de-DE" dirty="0"/>
              <a:t>A. Science </a:t>
            </a:r>
            <a:r>
              <a:rPr lang="de-DE" dirty="0" err="1"/>
              <a:t>theory</a:t>
            </a:r>
            <a:endParaRPr lang="de-DE" dirty="0"/>
          </a:p>
        </p:txBody>
      </p:sp>
      <p:sp>
        <p:nvSpPr>
          <p:cNvPr id="9221" name="Rectangle 5"/>
          <p:cNvSpPr>
            <a:spLocks noGrp="1" noChangeArrowheads="1"/>
          </p:cNvSpPr>
          <p:nvPr>
            <p:ph sz="half" idx="1"/>
          </p:nvPr>
        </p:nvSpPr>
        <p:spPr>
          <a:xfrm>
            <a:off x="1245973" y="1965960"/>
            <a:ext cx="7704138" cy="3949700"/>
          </a:xfrm>
        </p:spPr>
        <p:txBody>
          <a:bodyPr>
            <a:normAutofit fontScale="85000" lnSpcReduction="10000"/>
          </a:bodyPr>
          <a:lstStyle/>
          <a:p>
            <a:pPr marL="502920" indent="-457200">
              <a:lnSpc>
                <a:spcPct val="100000"/>
              </a:lnSpc>
              <a:buFont typeface="+mj-lt"/>
              <a:buAutoNum type="arabicPeriod"/>
            </a:pPr>
            <a:r>
              <a:rPr lang="en-US" dirty="0"/>
              <a:t>Ontological exploration (How is it?)</a:t>
            </a:r>
          </a:p>
          <a:p>
            <a:pPr marL="502920" indent="-457200">
              <a:lnSpc>
                <a:spcPct val="100000"/>
              </a:lnSpc>
              <a:buFont typeface="+mj-lt"/>
              <a:buAutoNum type="arabicPeriod"/>
            </a:pPr>
            <a:r>
              <a:rPr lang="en-US" dirty="0"/>
              <a:t>Phenomenological (What happens?)</a:t>
            </a:r>
          </a:p>
          <a:p>
            <a:pPr marL="502920" indent="-457200">
              <a:lnSpc>
                <a:spcPct val="100000"/>
              </a:lnSpc>
              <a:buFont typeface="+mj-lt"/>
              <a:buAutoNum type="arabicPeriod"/>
            </a:pPr>
            <a:r>
              <a:rPr lang="en-US" dirty="0"/>
              <a:t>Causal (Why is it like that?)</a:t>
            </a:r>
          </a:p>
          <a:p>
            <a:pPr marL="502920" indent="-457200">
              <a:lnSpc>
                <a:spcPct val="100000"/>
              </a:lnSpc>
              <a:buFont typeface="+mj-lt"/>
              <a:buAutoNum type="arabicPeriod"/>
            </a:pPr>
            <a:r>
              <a:rPr lang="en-US" dirty="0"/>
              <a:t>Normative (What should we do? What has to be done?)</a:t>
            </a:r>
          </a:p>
          <a:p>
            <a:pPr marL="502920" indent="-457200">
              <a:lnSpc>
                <a:spcPct val="100000"/>
              </a:lnSpc>
              <a:buFont typeface="+mj-lt"/>
              <a:buAutoNum type="arabicPeriod"/>
            </a:pPr>
            <a:r>
              <a:rPr lang="en-US" dirty="0"/>
              <a:t>Critical (What can be changed – and how?)</a:t>
            </a:r>
          </a:p>
          <a:p>
            <a:pPr marL="502920" indent="-457200">
              <a:lnSpc>
                <a:spcPct val="100000"/>
              </a:lnSpc>
              <a:buFont typeface="+mj-lt"/>
              <a:buAutoNum type="arabicPeriod"/>
            </a:pPr>
            <a:r>
              <a:rPr lang="en-US" dirty="0"/>
              <a:t>Prognostic (What will be the future? How will xx develop?)</a:t>
            </a:r>
          </a:p>
          <a:p>
            <a:pPr marL="502920" indent="-457200">
              <a:lnSpc>
                <a:spcPct val="100000"/>
              </a:lnSpc>
              <a:buFont typeface="+mj-lt"/>
              <a:buAutoNum type="arabicPeriod"/>
            </a:pPr>
            <a:r>
              <a:rPr lang="en-US" dirty="0"/>
              <a:t>Pragmatic (generating practical knowledge, „work knowledge“, knowledge for education)</a:t>
            </a:r>
          </a:p>
        </p:txBody>
      </p:sp>
    </p:spTree>
    <p:extLst>
      <p:ext uri="{BB962C8B-B14F-4D97-AF65-F5344CB8AC3E}">
        <p14:creationId xmlns:p14="http://schemas.microsoft.com/office/powerpoint/2010/main" val="2134103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063440" y="6320441"/>
            <a:ext cx="8353160" cy="261610"/>
          </a:xfrm>
          <a:prstGeom prst="rect">
            <a:avLst/>
          </a:prstGeom>
          <a:noFill/>
        </p:spPr>
        <p:txBody>
          <a:bodyPr vert="horz" wrap="square" rtlCol="0">
            <a:spAutoFit/>
          </a:bodyPr>
          <a:lstStyle/>
          <a:p>
            <a:r>
              <a:rPr lang="en-US" sz="1100" dirty="0" smtClean="0">
                <a:latin typeface="Trebuchet MS" pitchFamily="34" charset="0"/>
              </a:rPr>
              <a:t>Source: </a:t>
            </a:r>
            <a:r>
              <a:rPr lang="en-US" sz="1100" dirty="0" err="1">
                <a:latin typeface="Trebuchet MS" pitchFamily="34" charset="0"/>
              </a:rPr>
              <a:t>Astleitner</a:t>
            </a:r>
            <a:r>
              <a:rPr lang="en-US" sz="1100" dirty="0">
                <a:latin typeface="Trebuchet MS" pitchFamily="34" charset="0"/>
              </a:rPr>
              <a:t>, Hermann. </a:t>
            </a:r>
            <a:r>
              <a:rPr lang="en-US" sz="1100" dirty="0" err="1">
                <a:latin typeface="Trebuchet MS" pitchFamily="34" charset="0"/>
              </a:rPr>
              <a:t>Theorieentwicklung</a:t>
            </a:r>
            <a:r>
              <a:rPr lang="en-US" sz="1100" dirty="0">
                <a:latin typeface="Trebuchet MS" pitchFamily="34" charset="0"/>
              </a:rPr>
              <a:t> für </a:t>
            </a:r>
            <a:r>
              <a:rPr lang="en-US" sz="1100" dirty="0" err="1">
                <a:latin typeface="Trebuchet MS" pitchFamily="34" charset="0"/>
              </a:rPr>
              <a:t>SozialwissenschaftlerInnen</a:t>
            </a:r>
            <a:r>
              <a:rPr lang="en-US" sz="1100" dirty="0">
                <a:latin typeface="Trebuchet MS" pitchFamily="34" charset="0"/>
              </a:rPr>
              <a:t>. Wien 2011, </a:t>
            </a:r>
            <a:r>
              <a:rPr lang="en-US" sz="1100" dirty="0" err="1">
                <a:latin typeface="Trebuchet MS" pitchFamily="34" charset="0"/>
              </a:rPr>
              <a:t>Böhlau</a:t>
            </a:r>
            <a:r>
              <a:rPr lang="en-US" sz="1100" dirty="0">
                <a:latin typeface="Trebuchet MS" pitchFamily="34" charset="0"/>
              </a:rPr>
              <a:t> </a:t>
            </a:r>
            <a:r>
              <a:rPr lang="en-US" sz="1100" dirty="0" err="1">
                <a:latin typeface="Trebuchet MS" pitchFamily="34" charset="0"/>
              </a:rPr>
              <a:t>Verlag</a:t>
            </a:r>
            <a:r>
              <a:rPr lang="en-US" sz="1100" dirty="0">
                <a:latin typeface="Trebuchet MS" pitchFamily="34" charset="0"/>
              </a:rPr>
              <a:t>, S. 115</a:t>
            </a:r>
          </a:p>
        </p:txBody>
      </p:sp>
      <p:cxnSp>
        <p:nvCxnSpPr>
          <p:cNvPr id="6" name="Gerade Verbindung 5"/>
          <p:cNvCxnSpPr>
            <a:endCxn id="14" idx="1"/>
          </p:cNvCxnSpPr>
          <p:nvPr/>
        </p:nvCxnSpPr>
        <p:spPr>
          <a:xfrm>
            <a:off x="4801094" y="1707156"/>
            <a:ext cx="1008140" cy="194427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Gerade Verbindung 6"/>
          <p:cNvCxnSpPr>
            <a:stCxn id="11" idx="3"/>
            <a:endCxn id="14" idx="1"/>
          </p:cNvCxnSpPr>
          <p:nvPr/>
        </p:nvCxnSpPr>
        <p:spPr>
          <a:xfrm>
            <a:off x="4801094" y="2931326"/>
            <a:ext cx="1008140" cy="7201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Gerade Verbindung 7"/>
          <p:cNvCxnSpPr>
            <a:stCxn id="12" idx="3"/>
            <a:endCxn id="14" idx="1"/>
          </p:cNvCxnSpPr>
          <p:nvPr/>
        </p:nvCxnSpPr>
        <p:spPr>
          <a:xfrm flipV="1">
            <a:off x="4801094" y="3651426"/>
            <a:ext cx="1008140" cy="64809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Gerade Verbindung 8"/>
          <p:cNvCxnSpPr>
            <a:stCxn id="13" idx="3"/>
            <a:endCxn id="14" idx="1"/>
          </p:cNvCxnSpPr>
          <p:nvPr/>
        </p:nvCxnSpPr>
        <p:spPr>
          <a:xfrm flipV="1">
            <a:off x="4801094" y="3651426"/>
            <a:ext cx="1008140" cy="201628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Rechteck 9"/>
          <p:cNvSpPr/>
          <p:nvPr/>
        </p:nvSpPr>
        <p:spPr>
          <a:xfrm>
            <a:off x="2208734" y="1275096"/>
            <a:ext cx="2592360" cy="864120"/>
          </a:xfrm>
          <a:prstGeom prst="rect">
            <a:avLst/>
          </a:prstGeom>
          <a:solidFill>
            <a:srgbClr val="BEBC32"/>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Everyday Theories</a:t>
            </a:r>
          </a:p>
        </p:txBody>
      </p:sp>
      <p:sp>
        <p:nvSpPr>
          <p:cNvPr id="11" name="Rechteck 10"/>
          <p:cNvSpPr/>
          <p:nvPr/>
        </p:nvSpPr>
        <p:spPr>
          <a:xfrm>
            <a:off x="2208734" y="2355246"/>
            <a:ext cx="2592360" cy="1152160"/>
          </a:xfrm>
          <a:prstGeom prst="rect">
            <a:avLst/>
          </a:prstGeom>
          <a:solidFill>
            <a:srgbClr val="DFC638"/>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Scientific Theories and Hypotheses</a:t>
            </a:r>
          </a:p>
        </p:txBody>
      </p:sp>
      <p:sp>
        <p:nvSpPr>
          <p:cNvPr id="12" name="Rechteck 11"/>
          <p:cNvSpPr/>
          <p:nvPr/>
        </p:nvSpPr>
        <p:spPr>
          <a:xfrm>
            <a:off x="2208734" y="3723436"/>
            <a:ext cx="2592360" cy="1152160"/>
          </a:xfrm>
          <a:prstGeom prst="rect">
            <a:avLst/>
          </a:prstGeom>
          <a:solidFill>
            <a:srgbClr val="A9909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Background knowledge on problem area(s)</a:t>
            </a:r>
          </a:p>
        </p:txBody>
      </p:sp>
      <p:sp>
        <p:nvSpPr>
          <p:cNvPr id="13" name="Rechteck 12"/>
          <p:cNvSpPr/>
          <p:nvPr/>
        </p:nvSpPr>
        <p:spPr>
          <a:xfrm>
            <a:off x="2208734" y="5091626"/>
            <a:ext cx="2592360" cy="1152160"/>
          </a:xfrm>
          <a:prstGeom prst="rect">
            <a:avLst/>
          </a:prstGeom>
          <a:solidFill>
            <a:srgbClr val="C1D694"/>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Survey Data respectively Results </a:t>
            </a:r>
          </a:p>
        </p:txBody>
      </p:sp>
      <p:sp>
        <p:nvSpPr>
          <p:cNvPr id="14" name="Rechteck 13"/>
          <p:cNvSpPr/>
          <p:nvPr/>
        </p:nvSpPr>
        <p:spPr>
          <a:xfrm>
            <a:off x="5809234" y="3219366"/>
            <a:ext cx="2592360" cy="864120"/>
          </a:xfrm>
          <a:prstGeom prst="rect">
            <a:avLst/>
          </a:prstGeom>
          <a:solidFill>
            <a:srgbClr val="95843F"/>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rPr>
              <a:t>T H E O R Y</a:t>
            </a:r>
          </a:p>
        </p:txBody>
      </p:sp>
      <p:sp>
        <p:nvSpPr>
          <p:cNvPr id="2" name="Titel 1">
            <a:extLst>
              <a:ext uri="{FF2B5EF4-FFF2-40B4-BE49-F238E27FC236}">
                <a16:creationId xmlns:a16="http://schemas.microsoft.com/office/drawing/2014/main" id="{08C93E34-72FB-CE4C-8E01-8E5EC45D54C3}"/>
              </a:ext>
            </a:extLst>
          </p:cNvPr>
          <p:cNvSpPr>
            <a:spLocks noGrp="1"/>
          </p:cNvSpPr>
          <p:nvPr>
            <p:ph type="title"/>
          </p:nvPr>
        </p:nvSpPr>
        <p:spPr/>
        <p:txBody>
          <a:bodyPr/>
          <a:lstStyle/>
          <a:p>
            <a:r>
              <a:rPr lang="en-AU" dirty="0"/>
              <a:t>B. Theories</a:t>
            </a:r>
          </a:p>
        </p:txBody>
      </p:sp>
    </p:spTree>
    <p:extLst>
      <p:ext uri="{BB962C8B-B14F-4D97-AF65-F5344CB8AC3E}">
        <p14:creationId xmlns:p14="http://schemas.microsoft.com/office/powerpoint/2010/main" val="213588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 </a:t>
            </a:r>
            <a:r>
              <a:rPr lang="de-AT" dirty="0" err="1"/>
              <a:t>Theories</a:t>
            </a:r>
            <a:endParaRPr lang="de-AT" dirty="0"/>
          </a:p>
        </p:txBody>
      </p:sp>
      <p:sp>
        <p:nvSpPr>
          <p:cNvPr id="25603" name="Inhaltsplatzhalter 2"/>
          <p:cNvSpPr>
            <a:spLocks noGrp="1"/>
          </p:cNvSpPr>
          <p:nvPr>
            <p:ph idx="1"/>
          </p:nvPr>
        </p:nvSpPr>
        <p:spPr/>
        <p:txBody>
          <a:bodyPr/>
          <a:lstStyle/>
          <a:p>
            <a:pPr eaLnBrk="1" hangingPunct="1">
              <a:buFont typeface="Wingdings" panose="05000000000000000000" pitchFamily="2" charset="2"/>
              <a:buNone/>
            </a:pPr>
            <a:r>
              <a:rPr lang="de-DE" altLang="de-DE" sz="2400" dirty="0" err="1"/>
              <a:t>Theories</a:t>
            </a:r>
            <a:r>
              <a:rPr lang="de-DE" altLang="de-DE" sz="2400" dirty="0"/>
              <a:t> </a:t>
            </a:r>
            <a:r>
              <a:rPr lang="de-DE" altLang="de-DE" sz="2400" dirty="0" err="1"/>
              <a:t>are</a:t>
            </a:r>
            <a:r>
              <a:rPr lang="de-DE" altLang="de-DE" sz="2400" dirty="0"/>
              <a:t> ...</a:t>
            </a:r>
          </a:p>
          <a:p>
            <a:pPr eaLnBrk="1" hangingPunct="1">
              <a:buFont typeface="Wingdings" panose="05000000000000000000" pitchFamily="2" charset="2"/>
              <a:buNone/>
            </a:pPr>
            <a:endParaRPr lang="de-DE" altLang="de-DE" sz="2400" dirty="0"/>
          </a:p>
          <a:p>
            <a:pPr eaLnBrk="1" hangingPunct="1">
              <a:buFont typeface="Wingdings" panose="05000000000000000000" pitchFamily="2" charset="2"/>
              <a:buNone/>
            </a:pPr>
            <a:r>
              <a:rPr lang="de-DE" altLang="de-DE" sz="2400" dirty="0" err="1"/>
              <a:t>Greek</a:t>
            </a:r>
            <a:r>
              <a:rPr lang="de-DE" altLang="de-DE" sz="2400" dirty="0"/>
              <a:t>: „</a:t>
            </a:r>
            <a:r>
              <a:rPr lang="de-DE" altLang="de-DE" sz="2400" i="1" dirty="0" err="1"/>
              <a:t>the</a:t>
            </a:r>
            <a:r>
              <a:rPr lang="de-DE" altLang="de-DE" sz="2400" dirty="0"/>
              <a:t>“ = </a:t>
            </a:r>
            <a:r>
              <a:rPr lang="de-DE" altLang="de-DE" sz="2400" dirty="0" err="1"/>
              <a:t>look</a:t>
            </a:r>
            <a:r>
              <a:rPr lang="de-DE" altLang="de-DE" sz="2400" dirty="0"/>
              <a:t> at, „</a:t>
            </a:r>
            <a:r>
              <a:rPr lang="de-DE" altLang="de-DE" sz="2400" i="1" dirty="0" err="1"/>
              <a:t>theoria</a:t>
            </a:r>
            <a:r>
              <a:rPr lang="de-DE" altLang="de-DE" sz="2400" dirty="0"/>
              <a:t>“ = </a:t>
            </a:r>
            <a:r>
              <a:rPr lang="de-DE" altLang="de-DE" sz="2400" dirty="0" err="1"/>
              <a:t>scientific</a:t>
            </a:r>
            <a:r>
              <a:rPr lang="de-DE" altLang="de-DE" sz="2400" dirty="0"/>
              <a:t> </a:t>
            </a:r>
            <a:r>
              <a:rPr lang="de-DE" altLang="de-DE" sz="2400" dirty="0" err="1"/>
              <a:t>examination</a:t>
            </a:r>
            <a:endParaRPr lang="de-DE" altLang="de-DE" sz="2400" dirty="0"/>
          </a:p>
          <a:p>
            <a:pPr eaLnBrk="1" hangingPunct="1">
              <a:buFont typeface="Wingdings" panose="05000000000000000000" pitchFamily="2" charset="2"/>
              <a:buNone/>
            </a:pPr>
            <a:r>
              <a:rPr lang="de-DE" altLang="de-DE" sz="2400" dirty="0"/>
              <a:t>The </a:t>
            </a:r>
            <a:r>
              <a:rPr lang="de-DE" altLang="de-DE" sz="2400" dirty="0" err="1"/>
              <a:t>act</a:t>
            </a:r>
            <a:r>
              <a:rPr lang="de-DE" altLang="de-DE" sz="2400" dirty="0"/>
              <a:t> </a:t>
            </a:r>
            <a:r>
              <a:rPr lang="de-DE" altLang="de-DE" sz="2400" dirty="0" err="1"/>
              <a:t>of</a:t>
            </a:r>
            <a:r>
              <a:rPr lang="de-DE" altLang="de-DE" sz="2400" dirty="0"/>
              <a:t> </a:t>
            </a:r>
            <a:r>
              <a:rPr lang="de-DE" altLang="de-DE" sz="2400" dirty="0" err="1"/>
              <a:t>seeing</a:t>
            </a:r>
            <a:r>
              <a:rPr lang="de-DE" altLang="de-DE" sz="2400" dirty="0"/>
              <a:t>, </a:t>
            </a:r>
            <a:r>
              <a:rPr lang="de-DE" altLang="de-DE" sz="2400" dirty="0" err="1"/>
              <a:t>beholding</a:t>
            </a:r>
            <a:endParaRPr lang="de-DE" altLang="de-DE" sz="2400" dirty="0"/>
          </a:p>
          <a:p>
            <a:pPr eaLnBrk="1" hangingPunct="1">
              <a:buFont typeface="Wingdings" panose="05000000000000000000" pitchFamily="2" charset="2"/>
              <a:buNone/>
            </a:pPr>
            <a:endParaRPr lang="de-DE" altLang="de-DE" sz="2400" dirty="0"/>
          </a:p>
          <a:p>
            <a:pPr eaLnBrk="1" hangingPunct="1">
              <a:buFont typeface="Wingdings" panose="05000000000000000000" pitchFamily="2" charset="2"/>
              <a:buNone/>
            </a:pPr>
            <a:r>
              <a:rPr lang="de-DE" altLang="de-DE" sz="2400" dirty="0"/>
              <a:t>„</a:t>
            </a:r>
            <a:r>
              <a:rPr lang="de-DE" altLang="de-DE" sz="2400" dirty="0" err="1"/>
              <a:t>To</a:t>
            </a:r>
            <a:r>
              <a:rPr lang="de-DE" altLang="de-DE" sz="2400" dirty="0"/>
              <a:t> </a:t>
            </a:r>
            <a:r>
              <a:rPr lang="de-DE" altLang="de-DE" sz="2400" dirty="0" err="1"/>
              <a:t>understand</a:t>
            </a:r>
            <a:r>
              <a:rPr lang="de-DE" altLang="de-DE" sz="2400" dirty="0"/>
              <a:t> &amp; </a:t>
            </a:r>
            <a:r>
              <a:rPr lang="de-DE" altLang="de-DE" sz="2400" dirty="0" err="1"/>
              <a:t>explain</a:t>
            </a:r>
            <a:r>
              <a:rPr lang="de-DE" altLang="de-DE" sz="2400" dirty="0"/>
              <a:t> </a:t>
            </a:r>
            <a:r>
              <a:rPr lang="de-DE" altLang="de-DE" sz="2400" dirty="0" err="1"/>
              <a:t>something</a:t>
            </a:r>
            <a:r>
              <a:rPr lang="de-DE" altLang="de-DE" sz="2400" dirty="0"/>
              <a:t> </a:t>
            </a:r>
            <a:r>
              <a:rPr lang="de-DE" altLang="de-DE" sz="2400" dirty="0" err="1"/>
              <a:t>by</a:t>
            </a:r>
            <a:r>
              <a:rPr lang="de-DE" altLang="de-DE" sz="2400" dirty="0"/>
              <a:t> </a:t>
            </a:r>
            <a:r>
              <a:rPr lang="de-DE" altLang="de-DE" sz="2400" dirty="0" err="1"/>
              <a:t>looking</a:t>
            </a:r>
            <a:r>
              <a:rPr lang="de-DE" altLang="de-DE" sz="2400" dirty="0"/>
              <a:t> at </a:t>
            </a:r>
            <a:r>
              <a:rPr lang="de-DE" altLang="de-DE" sz="2400" dirty="0" err="1"/>
              <a:t>it</a:t>
            </a:r>
            <a:r>
              <a:rPr lang="de-DE" altLang="de-DE" sz="2400" dirty="0"/>
              <a:t> </a:t>
            </a:r>
            <a:r>
              <a:rPr lang="de-DE" altLang="de-DE" sz="2400" dirty="0" err="1"/>
              <a:t>or</a:t>
            </a:r>
            <a:r>
              <a:rPr lang="de-DE" altLang="de-DE" sz="2400" dirty="0"/>
              <a:t> </a:t>
            </a:r>
            <a:r>
              <a:rPr lang="de-DE" altLang="de-DE" sz="2400" dirty="0" err="1"/>
              <a:t>examining</a:t>
            </a:r>
            <a:r>
              <a:rPr lang="de-DE" altLang="de-DE" sz="2400" dirty="0"/>
              <a:t> </a:t>
            </a:r>
            <a:r>
              <a:rPr lang="de-DE" altLang="de-DE" sz="2400" dirty="0" err="1"/>
              <a:t>it</a:t>
            </a:r>
            <a:r>
              <a:rPr lang="de-DE" altLang="de-DE" sz="2400" dirty="0"/>
              <a:t>“</a:t>
            </a:r>
          </a:p>
          <a:p>
            <a:pPr eaLnBrk="1" hangingPunct="1">
              <a:buFont typeface="Wingdings" panose="05000000000000000000" pitchFamily="2" charset="2"/>
              <a:buNone/>
            </a:pPr>
            <a:endParaRPr lang="de-DE" altLang="de-DE" sz="2400" dirty="0"/>
          </a:p>
          <a:p>
            <a:pPr eaLnBrk="1" hangingPunct="1">
              <a:buFont typeface="Wingdings" panose="05000000000000000000" pitchFamily="2" charset="2"/>
              <a:buNone/>
            </a:pPr>
            <a:endParaRPr lang="de-DE" altLang="de-DE" sz="2400" dirty="0"/>
          </a:p>
        </p:txBody>
      </p:sp>
    </p:spTree>
    <p:extLst>
      <p:ext uri="{BB962C8B-B14F-4D97-AF65-F5344CB8AC3E}">
        <p14:creationId xmlns:p14="http://schemas.microsoft.com/office/powerpoint/2010/main" val="240137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 </a:t>
            </a:r>
            <a:r>
              <a:rPr lang="de-AT" dirty="0" err="1"/>
              <a:t>Theories</a:t>
            </a:r>
            <a:endParaRPr lang="de-AT" dirty="0"/>
          </a:p>
        </p:txBody>
      </p:sp>
      <p:sp>
        <p:nvSpPr>
          <p:cNvPr id="27651" name="Inhaltsplatzhalter 2"/>
          <p:cNvSpPr>
            <a:spLocks noGrp="1"/>
          </p:cNvSpPr>
          <p:nvPr>
            <p:ph idx="1"/>
          </p:nvPr>
        </p:nvSpPr>
        <p:spPr/>
        <p:txBody>
          <a:bodyPr/>
          <a:lstStyle/>
          <a:p>
            <a:pPr eaLnBrk="1" hangingPunct="1"/>
            <a:r>
              <a:rPr lang="en-US" altLang="de-DE" sz="2400" dirty="0"/>
              <a:t>Theories shape our reality</a:t>
            </a:r>
          </a:p>
          <a:p>
            <a:pPr eaLnBrk="1" hangingPunct="1"/>
            <a:r>
              <a:rPr lang="en-US" altLang="de-DE" sz="2400" dirty="0"/>
              <a:t>They can determine how we perceive reality</a:t>
            </a:r>
          </a:p>
          <a:p>
            <a:pPr eaLnBrk="1" hangingPunct="1"/>
            <a:r>
              <a:rPr lang="en-US" altLang="de-DE" sz="2400" dirty="0"/>
              <a:t>Theories provide a ‚</a:t>
            </a:r>
            <a:r>
              <a:rPr lang="en-US" altLang="de-DE" sz="2400" dirty="0" err="1"/>
              <a:t>lense</a:t>
            </a:r>
            <a:r>
              <a:rPr lang="en-US" altLang="de-DE" sz="2400" dirty="0"/>
              <a:t>‘ through which we can interpret/make sense of our reality/experiences</a:t>
            </a:r>
          </a:p>
          <a:p>
            <a:pPr eaLnBrk="1" hangingPunct="1">
              <a:buFont typeface="Wingdings" panose="05000000000000000000" pitchFamily="2" charset="2"/>
              <a:buNone/>
            </a:pPr>
            <a:endParaRPr lang="en-US" altLang="de-DE" sz="2400" dirty="0"/>
          </a:p>
          <a:p>
            <a:pPr eaLnBrk="1" hangingPunct="1">
              <a:buFont typeface="Wingdings" panose="05000000000000000000" pitchFamily="2" charset="2"/>
              <a:buNone/>
            </a:pPr>
            <a:r>
              <a:rPr lang="en-US" altLang="de-DE" sz="2400" dirty="0"/>
              <a:t>The biggest question:</a:t>
            </a:r>
          </a:p>
          <a:p>
            <a:pPr eaLnBrk="1" hangingPunct="1">
              <a:buFont typeface="Wingdings" panose="05000000000000000000" pitchFamily="2" charset="2"/>
              <a:buNone/>
            </a:pPr>
            <a:r>
              <a:rPr lang="en-US" altLang="de-DE" sz="2400" i="1" dirty="0"/>
              <a:t>What ‚</a:t>
            </a:r>
            <a:r>
              <a:rPr lang="en-US" altLang="de-DE" sz="2400" i="1" dirty="0" err="1"/>
              <a:t>lense</a:t>
            </a:r>
            <a:r>
              <a:rPr lang="en-US" altLang="de-DE" sz="2400" i="1" dirty="0"/>
              <a:t>‘, in our words: which tools will we select? </a:t>
            </a:r>
          </a:p>
          <a:p>
            <a:pPr eaLnBrk="1" hangingPunct="1">
              <a:buFont typeface="Wingdings" panose="05000000000000000000" pitchFamily="2" charset="2"/>
              <a:buNone/>
            </a:pPr>
            <a:r>
              <a:rPr lang="en-US" altLang="de-DE" sz="2400" i="1" dirty="0"/>
              <a:t>Which tools help to understand sustainability, sustainable development and all related phenomena?</a:t>
            </a:r>
          </a:p>
          <a:p>
            <a:pPr eaLnBrk="1" hangingPunct="1">
              <a:buFont typeface="Wingdings" panose="05000000000000000000" pitchFamily="2" charset="2"/>
              <a:buNone/>
            </a:pPr>
            <a:endParaRPr lang="en-US" altLang="de-DE" sz="2400" dirty="0"/>
          </a:p>
          <a:p>
            <a:pPr eaLnBrk="1" hangingPunct="1">
              <a:buFont typeface="Wingdings" panose="05000000000000000000" pitchFamily="2" charset="2"/>
              <a:buNone/>
            </a:pPr>
            <a:endParaRPr lang="en-US" altLang="de-DE" sz="2400" dirty="0"/>
          </a:p>
        </p:txBody>
      </p:sp>
    </p:spTree>
    <p:extLst>
      <p:ext uri="{BB962C8B-B14F-4D97-AF65-F5344CB8AC3E}">
        <p14:creationId xmlns:p14="http://schemas.microsoft.com/office/powerpoint/2010/main" val="1824591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 </a:t>
            </a:r>
            <a:r>
              <a:rPr lang="de-AT" dirty="0" err="1"/>
              <a:t>Theories</a:t>
            </a:r>
            <a:endParaRPr lang="de-AT" dirty="0"/>
          </a:p>
        </p:txBody>
      </p:sp>
      <p:sp>
        <p:nvSpPr>
          <p:cNvPr id="30723" name="Inhaltsplatzhalter 2"/>
          <p:cNvSpPr>
            <a:spLocks noGrp="1"/>
          </p:cNvSpPr>
          <p:nvPr>
            <p:ph idx="1"/>
          </p:nvPr>
        </p:nvSpPr>
        <p:spPr/>
        <p:txBody>
          <a:bodyPr>
            <a:normAutofit/>
          </a:bodyPr>
          <a:lstStyle/>
          <a:p>
            <a:pPr eaLnBrk="1" hangingPunct="1">
              <a:buFont typeface="Wingdings" panose="05000000000000000000" pitchFamily="2" charset="2"/>
              <a:buNone/>
            </a:pPr>
            <a:r>
              <a:rPr lang="en-US" altLang="de-DE" sz="2400" dirty="0"/>
              <a:t>... are</a:t>
            </a:r>
          </a:p>
          <a:p>
            <a:pPr eaLnBrk="1" hangingPunct="1"/>
            <a:r>
              <a:rPr lang="en-US" altLang="de-DE" sz="2400" dirty="0"/>
              <a:t>thinking about ideas</a:t>
            </a:r>
          </a:p>
          <a:p>
            <a:pPr eaLnBrk="1" hangingPunct="1"/>
            <a:r>
              <a:rPr lang="en-US" altLang="de-DE" sz="2400" dirty="0"/>
              <a:t>extracting regularities </a:t>
            </a:r>
          </a:p>
          <a:p>
            <a:pPr eaLnBrk="1" hangingPunct="1"/>
            <a:r>
              <a:rPr lang="en-US" altLang="de-DE" sz="2400" dirty="0"/>
              <a:t>reducing complexity</a:t>
            </a:r>
          </a:p>
          <a:p>
            <a:pPr eaLnBrk="1" hangingPunct="1"/>
            <a:r>
              <a:rPr lang="en-US" altLang="de-DE" sz="2400" dirty="0"/>
              <a:t>structuring ideas</a:t>
            </a:r>
          </a:p>
          <a:p>
            <a:pPr eaLnBrk="1" hangingPunct="1"/>
            <a:endParaRPr lang="en-US" altLang="de-DE" sz="2400" dirty="0"/>
          </a:p>
          <a:p>
            <a:pPr eaLnBrk="1" hangingPunct="1"/>
            <a:r>
              <a:rPr lang="en-US" altLang="de-DE" sz="2400" dirty="0"/>
              <a:t>Theories can </a:t>
            </a:r>
            <a:r>
              <a:rPr lang="en-US" altLang="de-DE" sz="2400" dirty="0">
                <a:solidFill>
                  <a:srgbClr val="95843F"/>
                </a:solidFill>
              </a:rPr>
              <a:t>explain</a:t>
            </a:r>
            <a:r>
              <a:rPr lang="en-US" altLang="de-DE" sz="2400" dirty="0"/>
              <a:t> how/why things are the way they are</a:t>
            </a:r>
          </a:p>
          <a:p>
            <a:pPr eaLnBrk="1" hangingPunct="1"/>
            <a:r>
              <a:rPr lang="en-US" altLang="de-DE" sz="2400" dirty="0"/>
              <a:t>Theories help us to </a:t>
            </a:r>
            <a:r>
              <a:rPr lang="en-US" altLang="de-DE" sz="2400" dirty="0">
                <a:solidFill>
                  <a:srgbClr val="95843F"/>
                </a:solidFill>
              </a:rPr>
              <a:t>understand</a:t>
            </a:r>
          </a:p>
          <a:p>
            <a:pPr eaLnBrk="1" hangingPunct="1"/>
            <a:r>
              <a:rPr lang="en-US" altLang="de-DE" sz="2400" dirty="0"/>
              <a:t>Theories can </a:t>
            </a:r>
            <a:r>
              <a:rPr lang="en-US" altLang="de-DE" sz="2400" dirty="0">
                <a:solidFill>
                  <a:srgbClr val="95843F"/>
                </a:solidFill>
              </a:rPr>
              <a:t>predict </a:t>
            </a:r>
            <a:r>
              <a:rPr lang="en-US" altLang="de-DE" sz="2400" dirty="0"/>
              <a:t>how things might be in the future</a:t>
            </a:r>
          </a:p>
          <a:p>
            <a:pPr eaLnBrk="1" hangingPunct="1"/>
            <a:r>
              <a:rPr lang="en-US" altLang="de-DE" sz="2400" dirty="0"/>
              <a:t>Theories can </a:t>
            </a:r>
            <a:r>
              <a:rPr lang="en-US" altLang="de-DE" sz="2400" dirty="0">
                <a:solidFill>
                  <a:srgbClr val="95843F"/>
                </a:solidFill>
              </a:rPr>
              <a:t>effect</a:t>
            </a:r>
            <a:r>
              <a:rPr lang="en-US" altLang="de-DE" sz="2400" dirty="0"/>
              <a:t> social change and empowerment</a:t>
            </a:r>
          </a:p>
          <a:p>
            <a:pPr eaLnBrk="1" hangingPunct="1">
              <a:buFont typeface="Wingdings" panose="05000000000000000000" pitchFamily="2" charset="2"/>
              <a:buNone/>
            </a:pPr>
            <a:endParaRPr lang="de-DE" altLang="de-DE" sz="2400" i="1" dirty="0"/>
          </a:p>
          <a:p>
            <a:pPr eaLnBrk="1" hangingPunct="1">
              <a:buFont typeface="Wingdings" panose="05000000000000000000" pitchFamily="2" charset="2"/>
              <a:buNone/>
            </a:pPr>
            <a:endParaRPr lang="de-DE" altLang="de-DE" sz="2400" dirty="0"/>
          </a:p>
          <a:p>
            <a:pPr eaLnBrk="1" hangingPunct="1">
              <a:buFont typeface="Wingdings" panose="05000000000000000000" pitchFamily="2" charset="2"/>
              <a:buNone/>
            </a:pPr>
            <a:endParaRPr lang="de-DE" altLang="de-DE" sz="2400" dirty="0"/>
          </a:p>
        </p:txBody>
      </p:sp>
    </p:spTree>
    <p:extLst>
      <p:ext uri="{BB962C8B-B14F-4D97-AF65-F5344CB8AC3E}">
        <p14:creationId xmlns:p14="http://schemas.microsoft.com/office/powerpoint/2010/main" val="1378335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 </a:t>
            </a:r>
            <a:r>
              <a:rPr lang="de-AT" dirty="0" err="1"/>
              <a:t>Theories</a:t>
            </a:r>
            <a:endParaRPr lang="de-AT" dirty="0"/>
          </a:p>
        </p:txBody>
      </p:sp>
      <p:sp>
        <p:nvSpPr>
          <p:cNvPr id="32771" name="Inhaltsplatzhalter 2"/>
          <p:cNvSpPr>
            <a:spLocks noGrp="1"/>
          </p:cNvSpPr>
          <p:nvPr>
            <p:ph idx="1"/>
          </p:nvPr>
        </p:nvSpPr>
        <p:spPr/>
        <p:txBody>
          <a:bodyPr>
            <a:normAutofit/>
          </a:bodyPr>
          <a:lstStyle/>
          <a:p>
            <a:pPr eaLnBrk="1" hangingPunct="1">
              <a:buFont typeface="Wingdings" panose="05000000000000000000" pitchFamily="2" charset="2"/>
              <a:buNone/>
            </a:pPr>
            <a:r>
              <a:rPr lang="en-US" altLang="de-DE" dirty="0"/>
              <a:t>Some theories ...</a:t>
            </a:r>
          </a:p>
          <a:p>
            <a:pPr eaLnBrk="1" hangingPunct="1"/>
            <a:r>
              <a:rPr lang="en-US" altLang="de-DE" dirty="0"/>
              <a:t>are based on research and are the product of carefully-designed studies of phenomena, e.g. theories of media effects</a:t>
            </a:r>
          </a:p>
          <a:p>
            <a:pPr eaLnBrk="1" hangingPunct="1"/>
            <a:r>
              <a:rPr lang="en-US" altLang="de-DE" dirty="0"/>
              <a:t>Others are philosophically derived, e.g. – semiotics – a philosophical theory of the functions of signs and symbols</a:t>
            </a:r>
          </a:p>
          <a:p>
            <a:pPr eaLnBrk="1" hangingPunct="1">
              <a:buFont typeface="Wingdings" panose="05000000000000000000" pitchFamily="2" charset="2"/>
              <a:buNone/>
            </a:pPr>
            <a:endParaRPr lang="en-US" altLang="de-DE" dirty="0"/>
          </a:p>
          <a:p>
            <a:pPr eaLnBrk="1" hangingPunct="1">
              <a:buFont typeface="Wingdings" panose="05000000000000000000" pitchFamily="2" charset="2"/>
              <a:buNone/>
            </a:pPr>
            <a:r>
              <a:rPr lang="en-US" altLang="de-DE" dirty="0"/>
              <a:t>On the other hand ...</a:t>
            </a:r>
          </a:p>
          <a:p>
            <a:pPr eaLnBrk="1" hangingPunct="1"/>
            <a:r>
              <a:rPr lang="en-US" altLang="de-DE" dirty="0"/>
              <a:t>Is most of the research based on theory – the theory produces a way of working, a methodology</a:t>
            </a:r>
          </a:p>
          <a:p>
            <a:pPr eaLnBrk="1" hangingPunct="1"/>
            <a:r>
              <a:rPr lang="en-US" altLang="de-DE" dirty="0"/>
              <a:t>then research tests and challenges the thesis, hypothesis</a:t>
            </a:r>
          </a:p>
          <a:p>
            <a:pPr eaLnBrk="1" hangingPunct="1"/>
            <a:r>
              <a:rPr lang="en-US" altLang="de-DE" dirty="0"/>
              <a:t>and – maybe – develops (new) theory</a:t>
            </a:r>
          </a:p>
          <a:p>
            <a:pPr eaLnBrk="1" hangingPunct="1">
              <a:buFont typeface="Wingdings" panose="05000000000000000000" pitchFamily="2" charset="2"/>
              <a:buNone/>
            </a:pPr>
            <a:endParaRPr lang="de-DE" altLang="de-DE" dirty="0"/>
          </a:p>
          <a:p>
            <a:pPr eaLnBrk="1" hangingPunct="1">
              <a:buFont typeface="Wingdings" panose="05000000000000000000" pitchFamily="2" charset="2"/>
              <a:buNone/>
            </a:pPr>
            <a:endParaRPr lang="de-DE" altLang="de-DE" dirty="0"/>
          </a:p>
        </p:txBody>
      </p:sp>
    </p:spTree>
    <p:extLst>
      <p:ext uri="{BB962C8B-B14F-4D97-AF65-F5344CB8AC3E}">
        <p14:creationId xmlns:p14="http://schemas.microsoft.com/office/powerpoint/2010/main" val="3961212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 </a:t>
            </a:r>
            <a:r>
              <a:rPr lang="de-AT" dirty="0" err="1"/>
              <a:t>Theories</a:t>
            </a:r>
            <a:endParaRPr lang="de-AT" dirty="0"/>
          </a:p>
        </p:txBody>
      </p:sp>
      <p:sp>
        <p:nvSpPr>
          <p:cNvPr id="33795" name="Inhaltsplatzhalter 2"/>
          <p:cNvSpPr>
            <a:spLocks noGrp="1"/>
          </p:cNvSpPr>
          <p:nvPr>
            <p:ph idx="1"/>
          </p:nvPr>
        </p:nvSpPr>
        <p:spPr/>
        <p:txBody>
          <a:bodyPr/>
          <a:lstStyle/>
          <a:p>
            <a:pPr eaLnBrk="1" hangingPunct="1">
              <a:buFont typeface="Wingdings" panose="05000000000000000000" pitchFamily="2" charset="2"/>
              <a:buNone/>
            </a:pPr>
            <a:r>
              <a:rPr lang="en-GB" altLang="de-DE" sz="2400" dirty="0" smtClean="0"/>
              <a:t>So a theory is </a:t>
            </a:r>
          </a:p>
          <a:p>
            <a:pPr eaLnBrk="1" hangingPunct="1">
              <a:buFont typeface="Wingdings" panose="05000000000000000000" pitchFamily="2" charset="2"/>
              <a:buNone/>
            </a:pPr>
            <a:r>
              <a:rPr lang="en-GB" altLang="de-DE" sz="2400" dirty="0" smtClean="0"/>
              <a:t>a) a framework that helps us structure our own behaviours as well as society more broadly</a:t>
            </a:r>
          </a:p>
          <a:p>
            <a:pPr eaLnBrk="1" hangingPunct="1">
              <a:buFont typeface="Wingdings" panose="05000000000000000000" pitchFamily="2" charset="2"/>
              <a:buNone/>
            </a:pPr>
            <a:r>
              <a:rPr lang="en-GB" altLang="de-DE" sz="2400" dirty="0" smtClean="0"/>
              <a:t>b) an abstract system of </a:t>
            </a:r>
            <a:r>
              <a:rPr lang="en-GB" altLang="de-DE" sz="2400" b="1" dirty="0" smtClean="0"/>
              <a:t>concepts</a:t>
            </a:r>
            <a:r>
              <a:rPr lang="en-GB" altLang="de-DE" sz="2400" dirty="0" smtClean="0"/>
              <a:t> with indications of the relationships among these concepts that help us to understand a phenomenon (West &amp; Turner, 2004)</a:t>
            </a:r>
          </a:p>
          <a:p>
            <a:pPr eaLnBrk="1" hangingPunct="1">
              <a:buFont typeface="Wingdings" panose="05000000000000000000" pitchFamily="2" charset="2"/>
              <a:buNone/>
            </a:pPr>
            <a:endParaRPr lang="en-GB" altLang="de-DE" sz="2400" dirty="0" smtClean="0"/>
          </a:p>
          <a:p>
            <a:pPr eaLnBrk="1" hangingPunct="1">
              <a:buFont typeface="Wingdings" panose="05000000000000000000" pitchFamily="2" charset="2"/>
              <a:buNone/>
            </a:pPr>
            <a:endParaRPr lang="en-GB" altLang="de-DE" sz="2400" dirty="0"/>
          </a:p>
        </p:txBody>
      </p:sp>
    </p:spTree>
    <p:extLst>
      <p:ext uri="{BB962C8B-B14F-4D97-AF65-F5344CB8AC3E}">
        <p14:creationId xmlns:p14="http://schemas.microsoft.com/office/powerpoint/2010/main" val="1376614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Inhaltsplatzhalter 2"/>
          <p:cNvSpPr>
            <a:spLocks noGrp="1"/>
          </p:cNvSpPr>
          <p:nvPr>
            <p:ph sz="quarter" idx="1"/>
          </p:nvPr>
        </p:nvSpPr>
        <p:spPr>
          <a:xfrm>
            <a:off x="1143000" y="1484784"/>
            <a:ext cx="8153400" cy="4495800"/>
          </a:xfrm>
        </p:spPr>
        <p:txBody>
          <a:bodyPr>
            <a:normAutofit fontScale="92500" lnSpcReduction="10000"/>
          </a:bodyPr>
          <a:lstStyle/>
          <a:p>
            <a:pPr eaLnBrk="1" hangingPunct="1"/>
            <a:endParaRPr lang="en-GB" altLang="de-DE" sz="2400" dirty="0" smtClean="0">
              <a:solidFill>
                <a:srgbClr val="FFC000"/>
              </a:solidFill>
            </a:endParaRPr>
          </a:p>
          <a:p>
            <a:pPr>
              <a:defRPr/>
            </a:pPr>
            <a:r>
              <a:rPr lang="en-GB" altLang="de-DE" sz="2400" dirty="0" smtClean="0">
                <a:solidFill>
                  <a:srgbClr val="95843F"/>
                </a:solidFill>
              </a:rPr>
              <a:t>Paradigm</a:t>
            </a:r>
            <a:r>
              <a:rPr lang="en-GB" altLang="de-DE" sz="2400" dirty="0" smtClean="0">
                <a:solidFill>
                  <a:srgbClr val="FFC000"/>
                </a:solidFill>
              </a:rPr>
              <a:t> </a:t>
            </a:r>
            <a:r>
              <a:rPr lang="en-GB" altLang="de-DE" sz="2400" dirty="0" smtClean="0"/>
              <a:t>– a way of viewing the world; an intellectual tradition with its own values, goals, research approaches</a:t>
            </a:r>
            <a:endParaRPr lang="en-GB" altLang="de-DE" sz="2400" dirty="0" smtClean="0">
              <a:solidFill>
                <a:srgbClr val="FFC000"/>
              </a:solidFill>
            </a:endParaRPr>
          </a:p>
          <a:p>
            <a:pPr eaLnBrk="1" hangingPunct="1"/>
            <a:r>
              <a:rPr lang="en-GB" altLang="de-DE" sz="2400" dirty="0" smtClean="0">
                <a:solidFill>
                  <a:srgbClr val="95843F"/>
                </a:solidFill>
              </a:rPr>
              <a:t>Grand theories </a:t>
            </a:r>
            <a:r>
              <a:rPr lang="en-GB" altLang="de-DE" sz="2400" dirty="0" smtClean="0"/>
              <a:t>– all instances (abstract, theorising in which the formal organisation and arrangement of concepts takes priority over understanding the social world)</a:t>
            </a:r>
          </a:p>
          <a:p>
            <a:pPr eaLnBrk="1" hangingPunct="1"/>
            <a:r>
              <a:rPr lang="en-GB" altLang="de-DE" sz="2400" dirty="0" smtClean="0">
                <a:solidFill>
                  <a:srgbClr val="95843F"/>
                </a:solidFill>
              </a:rPr>
              <a:t>Mid-range theories </a:t>
            </a:r>
            <a:r>
              <a:rPr lang="en-GB" altLang="de-DE" sz="2400" dirty="0" smtClean="0"/>
              <a:t>– specific group (moderately abstract and inclusive but are composed of concepts and propositions that are measurable)</a:t>
            </a:r>
          </a:p>
          <a:p>
            <a:pPr eaLnBrk="1" hangingPunct="1"/>
            <a:r>
              <a:rPr lang="en-GB" altLang="de-DE" sz="2400" dirty="0" smtClean="0">
                <a:solidFill>
                  <a:srgbClr val="95843F"/>
                </a:solidFill>
              </a:rPr>
              <a:t>Narrow theories </a:t>
            </a:r>
            <a:r>
              <a:rPr lang="en-GB" altLang="de-DE" sz="2400" dirty="0" smtClean="0"/>
              <a:t>– certain people, certain situations (not abstract, context specific – precise, measurable)</a:t>
            </a:r>
          </a:p>
          <a:p>
            <a:pPr eaLnBrk="1" hangingPunct="1">
              <a:buFont typeface="Wingdings" panose="05000000000000000000" pitchFamily="2" charset="2"/>
              <a:buNone/>
            </a:pPr>
            <a:endParaRPr lang="en-GB" altLang="de-DE" sz="2400" dirty="0" smtClean="0"/>
          </a:p>
          <a:p>
            <a:pPr eaLnBrk="1" hangingPunct="1">
              <a:buFont typeface="Wingdings" panose="05000000000000000000" pitchFamily="2" charset="2"/>
              <a:buNone/>
            </a:pPr>
            <a:endParaRPr lang="en-GB" altLang="de-DE" sz="2400" dirty="0"/>
          </a:p>
        </p:txBody>
      </p:sp>
      <p:sp>
        <p:nvSpPr>
          <p:cNvPr id="2" name="Titel 1"/>
          <p:cNvSpPr>
            <a:spLocks noGrp="1"/>
          </p:cNvSpPr>
          <p:nvPr>
            <p:ph type="title"/>
          </p:nvPr>
        </p:nvSpPr>
        <p:spPr/>
        <p:txBody>
          <a:bodyPr/>
          <a:lstStyle/>
          <a:p>
            <a:r>
              <a:rPr lang="de-AT" dirty="0"/>
              <a:t>B. </a:t>
            </a:r>
            <a:r>
              <a:rPr lang="de-AT" dirty="0" err="1"/>
              <a:t>Theories</a:t>
            </a:r>
            <a:endParaRPr lang="de-AT" dirty="0"/>
          </a:p>
        </p:txBody>
      </p:sp>
      <p:sp>
        <p:nvSpPr>
          <p:cNvPr id="3" name="Textfeld 2"/>
          <p:cNvSpPr txBox="1"/>
          <p:nvPr/>
        </p:nvSpPr>
        <p:spPr>
          <a:xfrm>
            <a:off x="10363201" y="3448050"/>
            <a:ext cx="762000" cy="1077218"/>
          </a:xfrm>
          <a:prstGeom prst="rect">
            <a:avLst/>
          </a:prstGeom>
          <a:noFill/>
        </p:spPr>
        <p:txBody>
          <a:bodyPr wrap="square" rtlCol="0">
            <a:spAutoFit/>
          </a:bodyPr>
          <a:lstStyle/>
          <a:p>
            <a:r>
              <a:rPr lang="de-AT" sz="6400" dirty="0">
                <a:solidFill>
                  <a:srgbClr val="FF0000"/>
                </a:solidFill>
              </a:rPr>
              <a:t>!</a:t>
            </a:r>
          </a:p>
        </p:txBody>
      </p:sp>
    </p:spTree>
    <p:extLst>
      <p:ext uri="{BB962C8B-B14F-4D97-AF65-F5344CB8AC3E}">
        <p14:creationId xmlns:p14="http://schemas.microsoft.com/office/powerpoint/2010/main" val="3198187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99456" y="476672"/>
            <a:ext cx="10753200" cy="505528"/>
          </a:xfrm>
        </p:spPr>
        <p:txBody>
          <a:bodyPr/>
          <a:lstStyle/>
          <a:p>
            <a:pPr algn="ctr"/>
            <a:r>
              <a:rPr lang="de-DE" dirty="0" err="1">
                <a:solidFill>
                  <a:schemeClr val="bg1"/>
                </a:solidFill>
              </a:rPr>
              <a:t>Where</a:t>
            </a:r>
            <a:r>
              <a:rPr lang="de-DE" dirty="0">
                <a:solidFill>
                  <a:schemeClr val="bg1"/>
                </a:solidFill>
              </a:rPr>
              <a:t> </a:t>
            </a:r>
            <a:r>
              <a:rPr lang="de-DE" dirty="0" err="1">
                <a:solidFill>
                  <a:schemeClr val="bg1"/>
                </a:solidFill>
              </a:rPr>
              <a:t>are</a:t>
            </a:r>
            <a:r>
              <a:rPr lang="de-DE" dirty="0">
                <a:solidFill>
                  <a:schemeClr val="bg1"/>
                </a:solidFill>
              </a:rPr>
              <a:t> </a:t>
            </a:r>
            <a:r>
              <a:rPr lang="de-DE" dirty="0" err="1">
                <a:solidFill>
                  <a:schemeClr val="bg1"/>
                </a:solidFill>
              </a:rPr>
              <a:t>we</a:t>
            </a:r>
            <a:r>
              <a:rPr lang="de-DE" dirty="0">
                <a:solidFill>
                  <a:schemeClr val="bg1"/>
                </a:solidFill>
              </a:rPr>
              <a:t>?</a:t>
            </a:r>
          </a:p>
        </p:txBody>
      </p:sp>
      <p:sp>
        <p:nvSpPr>
          <p:cNvPr id="4099" name="Rectangle 3"/>
          <p:cNvSpPr>
            <a:spLocks noGrp="1" noChangeArrowheads="1"/>
          </p:cNvSpPr>
          <p:nvPr>
            <p:ph type="body" idx="1"/>
          </p:nvPr>
        </p:nvSpPr>
        <p:spPr>
          <a:xfrm>
            <a:off x="1199456" y="1484784"/>
            <a:ext cx="10753200" cy="4525200"/>
          </a:xfrm>
        </p:spPr>
        <p:txBody>
          <a:bodyPr/>
          <a:lstStyle/>
          <a:p>
            <a:pPr>
              <a:buNone/>
            </a:pPr>
            <a:r>
              <a:rPr lang="de-DE" b="1" dirty="0">
                <a:solidFill>
                  <a:srgbClr val="95843F"/>
                </a:solidFill>
              </a:rPr>
              <a:t>Episode </a:t>
            </a:r>
            <a:r>
              <a:rPr lang="de-DE" b="1" dirty="0" smtClean="0">
                <a:solidFill>
                  <a:srgbClr val="95843F"/>
                </a:solidFill>
              </a:rPr>
              <a:t>1</a:t>
            </a:r>
            <a:r>
              <a:rPr lang="de-DE" b="1" dirty="0">
                <a:solidFill>
                  <a:srgbClr val="95843F"/>
                </a:solidFill>
              </a:rPr>
              <a:t>: </a:t>
            </a:r>
            <a:r>
              <a:rPr lang="de-DE" b="1" dirty="0" smtClean="0">
                <a:solidFill>
                  <a:srgbClr val="95843F"/>
                </a:solidFill>
              </a:rPr>
              <a:t>	</a:t>
            </a:r>
            <a:r>
              <a:rPr lang="de-DE" b="1" dirty="0" err="1" smtClean="0">
                <a:solidFill>
                  <a:srgbClr val="95843F"/>
                </a:solidFill>
              </a:rPr>
              <a:t>Social</a:t>
            </a:r>
            <a:r>
              <a:rPr lang="de-DE" b="1" dirty="0" smtClean="0">
                <a:solidFill>
                  <a:srgbClr val="95843F"/>
                </a:solidFill>
              </a:rPr>
              <a:t> </a:t>
            </a:r>
            <a:r>
              <a:rPr lang="de-DE" b="1" dirty="0">
                <a:solidFill>
                  <a:srgbClr val="95843F"/>
                </a:solidFill>
              </a:rPr>
              <a:t>&amp; Cultural </a:t>
            </a:r>
            <a:r>
              <a:rPr lang="de-DE" b="1" dirty="0" err="1">
                <a:solidFill>
                  <a:srgbClr val="95843F"/>
                </a:solidFill>
              </a:rPr>
              <a:t>Sciences</a:t>
            </a:r>
            <a:r>
              <a:rPr lang="de-DE" b="1" dirty="0">
                <a:solidFill>
                  <a:srgbClr val="95843F"/>
                </a:solidFill>
              </a:rPr>
              <a:t> &amp; </a:t>
            </a:r>
            <a:r>
              <a:rPr lang="de-DE" b="1" dirty="0" err="1">
                <a:solidFill>
                  <a:srgbClr val="95843F"/>
                </a:solidFill>
              </a:rPr>
              <a:t>Paradigms</a:t>
            </a:r>
            <a:endParaRPr lang="de-DE" b="1" dirty="0">
              <a:solidFill>
                <a:srgbClr val="95843F"/>
              </a:solidFill>
            </a:endParaRPr>
          </a:p>
          <a:p>
            <a:pPr>
              <a:buFontTx/>
              <a:buNone/>
            </a:pPr>
            <a:endParaRPr lang="de-DE" dirty="0" smtClean="0"/>
          </a:p>
          <a:p>
            <a:pPr>
              <a:buFontTx/>
              <a:buNone/>
            </a:pPr>
            <a:r>
              <a:rPr lang="de-DE" dirty="0" smtClean="0"/>
              <a:t>Episode </a:t>
            </a:r>
            <a:r>
              <a:rPr lang="de-DE" dirty="0" smtClean="0"/>
              <a:t>2</a:t>
            </a:r>
            <a:r>
              <a:rPr lang="de-DE" dirty="0"/>
              <a:t>: </a:t>
            </a:r>
            <a:r>
              <a:rPr lang="de-DE" dirty="0" smtClean="0"/>
              <a:t>	Communication </a:t>
            </a:r>
            <a:r>
              <a:rPr lang="de-DE" dirty="0"/>
              <a:t>on an individual </a:t>
            </a:r>
            <a:r>
              <a:rPr lang="de-DE" dirty="0" err="1"/>
              <a:t>level</a:t>
            </a:r>
            <a:endParaRPr lang="de-DE" dirty="0"/>
          </a:p>
          <a:p>
            <a:pPr>
              <a:buFontTx/>
              <a:buNone/>
            </a:pPr>
            <a:endParaRPr lang="de-DE" dirty="0" smtClean="0"/>
          </a:p>
          <a:p>
            <a:pPr>
              <a:buFontTx/>
              <a:buNone/>
            </a:pPr>
            <a:r>
              <a:rPr lang="de-DE" dirty="0" smtClean="0"/>
              <a:t>Episode </a:t>
            </a:r>
            <a:r>
              <a:rPr lang="de-DE" dirty="0" smtClean="0"/>
              <a:t>3</a:t>
            </a:r>
            <a:r>
              <a:rPr lang="de-DE" dirty="0"/>
              <a:t>: </a:t>
            </a:r>
            <a:r>
              <a:rPr lang="de-DE" dirty="0" smtClean="0"/>
              <a:t>	Communication </a:t>
            </a:r>
            <a:r>
              <a:rPr lang="de-DE" dirty="0"/>
              <a:t>on an </a:t>
            </a:r>
            <a:r>
              <a:rPr lang="de-DE" dirty="0" err="1"/>
              <a:t>organizational</a:t>
            </a:r>
            <a:r>
              <a:rPr lang="de-DE" dirty="0"/>
              <a:t> </a:t>
            </a:r>
            <a:r>
              <a:rPr lang="de-DE" dirty="0" err="1"/>
              <a:t>level</a:t>
            </a:r>
            <a:endParaRPr lang="de-DE" dirty="0"/>
          </a:p>
          <a:p>
            <a:pPr>
              <a:buFontTx/>
              <a:buNone/>
            </a:pPr>
            <a:endParaRPr lang="de-DE" dirty="0" smtClean="0"/>
          </a:p>
          <a:p>
            <a:pPr>
              <a:buFontTx/>
              <a:buNone/>
            </a:pPr>
            <a:r>
              <a:rPr lang="de-DE" dirty="0" smtClean="0"/>
              <a:t>Episode </a:t>
            </a:r>
            <a:r>
              <a:rPr lang="de-DE" dirty="0" smtClean="0"/>
              <a:t>4</a:t>
            </a:r>
            <a:r>
              <a:rPr lang="de-DE" dirty="0"/>
              <a:t>: </a:t>
            </a:r>
            <a:r>
              <a:rPr lang="de-DE" dirty="0" smtClean="0"/>
              <a:t>	</a:t>
            </a:r>
            <a:r>
              <a:rPr lang="de-DE" dirty="0" err="1" smtClean="0"/>
              <a:t>Communiation</a:t>
            </a:r>
            <a:r>
              <a:rPr lang="de-DE" dirty="0" smtClean="0"/>
              <a:t> </a:t>
            </a:r>
            <a:r>
              <a:rPr lang="de-DE" dirty="0"/>
              <a:t>on a </a:t>
            </a:r>
            <a:r>
              <a:rPr lang="de-DE" dirty="0" err="1"/>
              <a:t>social</a:t>
            </a:r>
            <a:r>
              <a:rPr lang="de-DE" dirty="0"/>
              <a:t> </a:t>
            </a:r>
            <a:r>
              <a:rPr lang="de-DE" dirty="0" err="1"/>
              <a:t>level</a:t>
            </a:r>
            <a:r>
              <a:rPr lang="de-DE" dirty="0"/>
              <a:t>, </a:t>
            </a:r>
            <a:r>
              <a:rPr lang="de-DE" dirty="0" err="1"/>
              <a:t>communication</a:t>
            </a:r>
            <a:r>
              <a:rPr lang="de-DE" dirty="0"/>
              <a:t> </a:t>
            </a:r>
            <a:r>
              <a:rPr lang="de-DE" dirty="0" err="1"/>
              <a:t>as</a:t>
            </a:r>
            <a:r>
              <a:rPr lang="de-DE" dirty="0"/>
              <a:t> </a:t>
            </a:r>
            <a:r>
              <a:rPr lang="de-DE" dirty="0" smtClean="0"/>
              <a:t>				</a:t>
            </a:r>
            <a:r>
              <a:rPr lang="de-DE" dirty="0" err="1" smtClean="0"/>
              <a:t>culture</a:t>
            </a:r>
            <a:endParaRPr lang="de-DE" dirty="0"/>
          </a:p>
          <a:p>
            <a:pPr>
              <a:buNone/>
            </a:pPr>
            <a:endParaRPr lang="de-DE" b="1" dirty="0">
              <a:solidFill>
                <a:srgbClr val="DFC638"/>
              </a:solidFill>
            </a:endParaRPr>
          </a:p>
          <a:p>
            <a:pPr>
              <a:buFontTx/>
              <a:buNone/>
            </a:pPr>
            <a:endParaRPr lang="de-DE" b="0" dirty="0"/>
          </a:p>
        </p:txBody>
      </p:sp>
    </p:spTree>
    <p:extLst>
      <p:ext uri="{BB962C8B-B14F-4D97-AF65-F5344CB8AC3E}">
        <p14:creationId xmlns:p14="http://schemas.microsoft.com/office/powerpoint/2010/main" val="1909140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p:cNvSpPr/>
          <p:nvPr/>
        </p:nvSpPr>
        <p:spPr>
          <a:xfrm>
            <a:off x="6680201" y="3214689"/>
            <a:ext cx="2428875" cy="1285875"/>
          </a:xfrm>
          <a:prstGeom prst="ellipse">
            <a:avLst/>
          </a:prstGeom>
          <a:solidFill>
            <a:srgbClr val="F62C0A"/>
          </a:solidFill>
          <a:ln>
            <a:solidFill>
              <a:srgbClr val="F62C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a:solidFill>
                <a:srgbClr val="FFFFFF"/>
              </a:solidFill>
              <a:latin typeface="Tw Cen MT" pitchFamily="34" charset="0"/>
            </a:endParaRPr>
          </a:p>
        </p:txBody>
      </p:sp>
      <p:sp>
        <p:nvSpPr>
          <p:cNvPr id="7" name="Ellipse 6"/>
          <p:cNvSpPr/>
          <p:nvPr/>
        </p:nvSpPr>
        <p:spPr>
          <a:xfrm>
            <a:off x="2881314" y="3214689"/>
            <a:ext cx="2428875" cy="12858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a:solidFill>
                <a:srgbClr val="FFFFFF"/>
              </a:solidFill>
              <a:latin typeface="Tw Cen MT" pitchFamily="34" charset="0"/>
            </a:endParaRPr>
          </a:p>
        </p:txBody>
      </p:sp>
      <p:sp>
        <p:nvSpPr>
          <p:cNvPr id="2" name="Titel 1"/>
          <p:cNvSpPr>
            <a:spLocks noGrp="1"/>
          </p:cNvSpPr>
          <p:nvPr>
            <p:ph type="title"/>
          </p:nvPr>
        </p:nvSpPr>
        <p:spPr/>
        <p:txBody>
          <a:bodyPr/>
          <a:lstStyle/>
          <a:p>
            <a:r>
              <a:rPr lang="de-AT" dirty="0"/>
              <a:t>C. </a:t>
            </a:r>
            <a:r>
              <a:rPr lang="de-AT" dirty="0" err="1"/>
              <a:t>Paradigms</a:t>
            </a:r>
            <a:r>
              <a:rPr lang="de-AT" dirty="0"/>
              <a:t> </a:t>
            </a:r>
            <a:r>
              <a:rPr lang="de-AT" dirty="0" err="1"/>
              <a:t>of</a:t>
            </a:r>
            <a:r>
              <a:rPr lang="de-AT" dirty="0"/>
              <a:t> </a:t>
            </a:r>
            <a:r>
              <a:rPr lang="de-AT" dirty="0" err="1"/>
              <a:t>Sustainability</a:t>
            </a:r>
            <a:r>
              <a:rPr lang="de-AT" dirty="0"/>
              <a:t> Communication</a:t>
            </a:r>
          </a:p>
        </p:txBody>
      </p:sp>
      <p:sp>
        <p:nvSpPr>
          <p:cNvPr id="58373" name="Inhaltsplatzhalter 2"/>
          <p:cNvSpPr>
            <a:spLocks noGrp="1"/>
          </p:cNvSpPr>
          <p:nvPr>
            <p:ph idx="1"/>
          </p:nvPr>
        </p:nvSpPr>
        <p:spPr/>
        <p:txBody>
          <a:bodyPr/>
          <a:lstStyle/>
          <a:p>
            <a:pPr marL="0" indent="0">
              <a:buNone/>
            </a:pPr>
            <a:r>
              <a:rPr lang="de-DE" altLang="de-DE" sz="2400" dirty="0" err="1"/>
              <a:t>Two</a:t>
            </a:r>
            <a:r>
              <a:rPr lang="de-DE" altLang="de-DE" sz="2400" dirty="0"/>
              <a:t> ‚</a:t>
            </a:r>
            <a:r>
              <a:rPr lang="de-DE" altLang="de-DE" sz="2400" dirty="0" err="1"/>
              <a:t>poles</a:t>
            </a:r>
            <a:r>
              <a:rPr lang="de-DE" altLang="de-DE" sz="2400" dirty="0"/>
              <a:t>‘, </a:t>
            </a:r>
            <a:r>
              <a:rPr lang="de-DE" altLang="de-DE" sz="2400" dirty="0" err="1"/>
              <a:t>two</a:t>
            </a:r>
            <a:r>
              <a:rPr lang="de-DE" altLang="de-DE" sz="2400" dirty="0"/>
              <a:t> </a:t>
            </a:r>
            <a:r>
              <a:rPr lang="de-DE" altLang="de-DE" sz="2400" dirty="0" err="1"/>
              <a:t>distinct</a:t>
            </a:r>
            <a:r>
              <a:rPr lang="de-DE" altLang="de-DE" sz="2400" dirty="0"/>
              <a:t> </a:t>
            </a:r>
            <a:r>
              <a:rPr lang="de-DE" altLang="de-DE" sz="2400" dirty="0" err="1"/>
              <a:t>approaches</a:t>
            </a:r>
            <a:r>
              <a:rPr lang="de-DE" altLang="de-DE" sz="2400" dirty="0"/>
              <a:t> in </a:t>
            </a:r>
            <a:r>
              <a:rPr lang="de-DE" altLang="de-DE" sz="2400" dirty="0" err="1"/>
              <a:t>theory</a:t>
            </a:r>
            <a:endParaRPr lang="de-DE" altLang="de-DE" sz="2400" dirty="0"/>
          </a:p>
        </p:txBody>
      </p:sp>
      <p:sp>
        <p:nvSpPr>
          <p:cNvPr id="5" name="Textfeld 4"/>
          <p:cNvSpPr txBox="1"/>
          <p:nvPr/>
        </p:nvSpPr>
        <p:spPr>
          <a:xfrm>
            <a:off x="3453205" y="3602037"/>
            <a:ext cx="7822529" cy="492125"/>
          </a:xfrm>
          <a:prstGeom prst="rect">
            <a:avLst/>
          </a:prstGeom>
          <a:noFill/>
        </p:spPr>
        <p:txBody>
          <a:bodyPr wrap="square">
            <a:spAutoFit/>
          </a:bodyPr>
          <a:lstStyle/>
          <a:p>
            <a:pPr>
              <a:defRPr/>
            </a:pPr>
            <a:r>
              <a:rPr lang="de-DE" sz="2600" dirty="0"/>
              <a:t>objective			</a:t>
            </a:r>
            <a:r>
              <a:rPr lang="de-DE" sz="2600" dirty="0" err="1"/>
              <a:t>interpretive</a:t>
            </a:r>
            <a:endParaRPr lang="de-DE" sz="2600" dirty="0"/>
          </a:p>
        </p:txBody>
      </p:sp>
      <p:sp>
        <p:nvSpPr>
          <p:cNvPr id="3" name="Textfeld 2"/>
          <p:cNvSpPr txBox="1"/>
          <p:nvPr/>
        </p:nvSpPr>
        <p:spPr>
          <a:xfrm>
            <a:off x="2792900" y="5081190"/>
            <a:ext cx="2517289" cy="369332"/>
          </a:xfrm>
          <a:prstGeom prst="rect">
            <a:avLst/>
          </a:prstGeom>
          <a:noFill/>
        </p:spPr>
        <p:txBody>
          <a:bodyPr wrap="square" rtlCol="0">
            <a:spAutoFit/>
          </a:bodyPr>
          <a:lstStyle/>
          <a:p>
            <a:pPr algn="ctr"/>
            <a:r>
              <a:rPr lang="de-AT" dirty="0" err="1"/>
              <a:t>pragmatic</a:t>
            </a:r>
            <a:endParaRPr lang="de-AT" dirty="0"/>
          </a:p>
        </p:txBody>
      </p:sp>
      <p:sp>
        <p:nvSpPr>
          <p:cNvPr id="9" name="Textfeld 8"/>
          <p:cNvSpPr txBox="1"/>
          <p:nvPr/>
        </p:nvSpPr>
        <p:spPr>
          <a:xfrm>
            <a:off x="6753497" y="5082979"/>
            <a:ext cx="2517289" cy="369332"/>
          </a:xfrm>
          <a:prstGeom prst="rect">
            <a:avLst/>
          </a:prstGeom>
          <a:noFill/>
        </p:spPr>
        <p:txBody>
          <a:bodyPr wrap="square" rtlCol="0">
            <a:spAutoFit/>
          </a:bodyPr>
          <a:lstStyle/>
          <a:p>
            <a:pPr algn="ctr"/>
            <a:r>
              <a:rPr lang="de-AT" dirty="0" err="1"/>
              <a:t>constitutive</a:t>
            </a:r>
            <a:endParaRPr lang="de-AT" dirty="0"/>
          </a:p>
        </p:txBody>
      </p:sp>
    </p:spTree>
    <p:extLst>
      <p:ext uri="{BB962C8B-B14F-4D97-AF65-F5344CB8AC3E}">
        <p14:creationId xmlns:p14="http://schemas.microsoft.com/office/powerpoint/2010/main" val="4248296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C. </a:t>
            </a:r>
            <a:r>
              <a:rPr lang="de-AT" dirty="0" err="1"/>
              <a:t>Paradigms</a:t>
            </a:r>
            <a:r>
              <a:rPr lang="de-AT" dirty="0"/>
              <a:t> </a:t>
            </a:r>
            <a:r>
              <a:rPr lang="de-AT" dirty="0" err="1"/>
              <a:t>of</a:t>
            </a:r>
            <a:r>
              <a:rPr lang="de-AT" dirty="0"/>
              <a:t> </a:t>
            </a:r>
            <a:r>
              <a:rPr lang="de-AT" dirty="0" err="1"/>
              <a:t>Sustainability</a:t>
            </a:r>
            <a:r>
              <a:rPr lang="de-AT" dirty="0"/>
              <a:t> Communication</a:t>
            </a:r>
          </a:p>
        </p:txBody>
      </p:sp>
      <p:sp>
        <p:nvSpPr>
          <p:cNvPr id="60418" name="Inhaltsplatzhalter 2"/>
          <p:cNvSpPr>
            <a:spLocks noGrp="1"/>
          </p:cNvSpPr>
          <p:nvPr>
            <p:ph idx="1"/>
          </p:nvPr>
        </p:nvSpPr>
        <p:spPr/>
        <p:txBody>
          <a:bodyPr/>
          <a:lstStyle/>
          <a:p>
            <a:pPr marL="45720" indent="0" eaLnBrk="1" hangingPunct="1">
              <a:buNone/>
            </a:pPr>
            <a:r>
              <a:rPr lang="de-DE" altLang="de-DE" sz="2400" dirty="0" err="1"/>
              <a:t>Differences</a:t>
            </a:r>
            <a:endParaRPr lang="de-DE" altLang="de-DE" sz="2400" dirty="0"/>
          </a:p>
        </p:txBody>
      </p:sp>
      <p:sp>
        <p:nvSpPr>
          <p:cNvPr id="9" name="Textfeld 8"/>
          <p:cNvSpPr txBox="1"/>
          <p:nvPr/>
        </p:nvSpPr>
        <p:spPr>
          <a:xfrm>
            <a:off x="1952625" y="2357438"/>
            <a:ext cx="1428750" cy="646112"/>
          </a:xfrm>
          <a:prstGeom prst="rect">
            <a:avLst/>
          </a:prstGeom>
          <a:noFill/>
        </p:spPr>
        <p:txBody>
          <a:bodyPr>
            <a:spAutoFit/>
          </a:bodyPr>
          <a:lstStyle/>
          <a:p>
            <a:pPr>
              <a:defRPr/>
            </a:pPr>
            <a:r>
              <a:rPr lang="de-DE" dirty="0"/>
              <a:t>Explanation of the data</a:t>
            </a:r>
          </a:p>
        </p:txBody>
      </p:sp>
      <p:sp>
        <p:nvSpPr>
          <p:cNvPr id="10" name="Textfeld 9"/>
          <p:cNvSpPr txBox="1"/>
          <p:nvPr/>
        </p:nvSpPr>
        <p:spPr>
          <a:xfrm>
            <a:off x="3881439" y="2500313"/>
            <a:ext cx="2143125" cy="646112"/>
          </a:xfrm>
          <a:prstGeom prst="rect">
            <a:avLst/>
          </a:prstGeom>
          <a:noFill/>
        </p:spPr>
        <p:txBody>
          <a:bodyPr>
            <a:spAutoFit/>
          </a:bodyPr>
          <a:lstStyle/>
          <a:p>
            <a:pPr>
              <a:defRPr/>
            </a:pPr>
            <a:r>
              <a:rPr lang="de-DE" dirty="0"/>
              <a:t>Prediction of future events</a:t>
            </a:r>
          </a:p>
        </p:txBody>
      </p:sp>
      <p:sp>
        <p:nvSpPr>
          <p:cNvPr id="11" name="Textfeld 10"/>
          <p:cNvSpPr txBox="1"/>
          <p:nvPr/>
        </p:nvSpPr>
        <p:spPr>
          <a:xfrm>
            <a:off x="1952625" y="4714875"/>
            <a:ext cx="2571750" cy="369888"/>
          </a:xfrm>
          <a:prstGeom prst="rect">
            <a:avLst/>
          </a:prstGeom>
          <a:noFill/>
        </p:spPr>
        <p:txBody>
          <a:bodyPr>
            <a:spAutoFit/>
          </a:bodyPr>
          <a:lstStyle/>
          <a:p>
            <a:pPr>
              <a:defRPr/>
            </a:pPr>
            <a:r>
              <a:rPr lang="de-DE" dirty="0"/>
              <a:t>Simplicity</a:t>
            </a:r>
          </a:p>
        </p:txBody>
      </p:sp>
      <p:sp>
        <p:nvSpPr>
          <p:cNvPr id="12" name="Textfeld 11"/>
          <p:cNvSpPr txBox="1"/>
          <p:nvPr/>
        </p:nvSpPr>
        <p:spPr>
          <a:xfrm>
            <a:off x="4484688" y="4757738"/>
            <a:ext cx="2254250" cy="646112"/>
          </a:xfrm>
          <a:prstGeom prst="rect">
            <a:avLst/>
          </a:prstGeom>
          <a:noFill/>
        </p:spPr>
        <p:txBody>
          <a:bodyPr>
            <a:spAutoFit/>
          </a:bodyPr>
          <a:lstStyle/>
          <a:p>
            <a:pPr>
              <a:defRPr/>
            </a:pPr>
            <a:r>
              <a:rPr lang="de-DE" dirty="0"/>
              <a:t>Hypothesis/can be tested</a:t>
            </a:r>
          </a:p>
        </p:txBody>
      </p:sp>
      <p:sp>
        <p:nvSpPr>
          <p:cNvPr id="13" name="Textfeld 12"/>
          <p:cNvSpPr txBox="1"/>
          <p:nvPr/>
        </p:nvSpPr>
        <p:spPr>
          <a:xfrm>
            <a:off x="2095500" y="5357814"/>
            <a:ext cx="2571750" cy="369887"/>
          </a:xfrm>
          <a:prstGeom prst="rect">
            <a:avLst/>
          </a:prstGeom>
          <a:noFill/>
        </p:spPr>
        <p:txBody>
          <a:bodyPr>
            <a:spAutoFit/>
          </a:bodyPr>
          <a:lstStyle/>
          <a:p>
            <a:pPr>
              <a:defRPr/>
            </a:pPr>
            <a:r>
              <a:rPr lang="de-DE" dirty="0"/>
              <a:t>Practical utility</a:t>
            </a:r>
          </a:p>
        </p:txBody>
      </p:sp>
      <p:sp>
        <p:nvSpPr>
          <p:cNvPr id="14" name="Textfeld 13"/>
          <p:cNvSpPr txBox="1"/>
          <p:nvPr/>
        </p:nvSpPr>
        <p:spPr>
          <a:xfrm>
            <a:off x="3810000" y="5643564"/>
            <a:ext cx="2571750" cy="369887"/>
          </a:xfrm>
          <a:prstGeom prst="rect">
            <a:avLst/>
          </a:prstGeom>
          <a:noFill/>
        </p:spPr>
        <p:txBody>
          <a:bodyPr>
            <a:spAutoFit/>
          </a:bodyPr>
          <a:lstStyle/>
          <a:p>
            <a:pPr>
              <a:defRPr/>
            </a:pPr>
            <a:r>
              <a:rPr lang="de-DE" dirty="0"/>
              <a:t>Quantiative research</a:t>
            </a:r>
          </a:p>
        </p:txBody>
      </p:sp>
      <p:sp>
        <p:nvSpPr>
          <p:cNvPr id="15" name="Textfeld 14"/>
          <p:cNvSpPr txBox="1"/>
          <p:nvPr/>
        </p:nvSpPr>
        <p:spPr>
          <a:xfrm>
            <a:off x="6524625" y="2000251"/>
            <a:ext cx="2571750" cy="646113"/>
          </a:xfrm>
          <a:prstGeom prst="rect">
            <a:avLst/>
          </a:prstGeom>
          <a:noFill/>
        </p:spPr>
        <p:txBody>
          <a:bodyPr>
            <a:spAutoFit/>
          </a:bodyPr>
          <a:lstStyle/>
          <a:p>
            <a:pPr>
              <a:defRPr/>
            </a:pPr>
            <a:r>
              <a:rPr lang="de-DE" dirty="0"/>
              <a:t>New understanding of people/society</a:t>
            </a:r>
          </a:p>
        </p:txBody>
      </p:sp>
      <p:sp>
        <p:nvSpPr>
          <p:cNvPr id="16" name="Textfeld 15"/>
          <p:cNvSpPr txBox="1"/>
          <p:nvPr/>
        </p:nvSpPr>
        <p:spPr>
          <a:xfrm>
            <a:off x="8096250" y="2500314"/>
            <a:ext cx="2571750" cy="369887"/>
          </a:xfrm>
          <a:prstGeom prst="rect">
            <a:avLst/>
          </a:prstGeom>
          <a:noFill/>
        </p:spPr>
        <p:txBody>
          <a:bodyPr>
            <a:spAutoFit/>
          </a:bodyPr>
          <a:lstStyle/>
          <a:p>
            <a:pPr>
              <a:defRPr/>
            </a:pPr>
            <a:r>
              <a:rPr lang="de-DE" dirty="0"/>
              <a:t>Clarification of values</a:t>
            </a:r>
          </a:p>
        </p:txBody>
      </p:sp>
      <p:sp>
        <p:nvSpPr>
          <p:cNvPr id="17" name="Textfeld 16"/>
          <p:cNvSpPr txBox="1"/>
          <p:nvPr/>
        </p:nvSpPr>
        <p:spPr>
          <a:xfrm>
            <a:off x="6738938" y="4857750"/>
            <a:ext cx="2571750" cy="369888"/>
          </a:xfrm>
          <a:prstGeom prst="rect">
            <a:avLst/>
          </a:prstGeom>
          <a:noFill/>
        </p:spPr>
        <p:txBody>
          <a:bodyPr>
            <a:spAutoFit/>
          </a:bodyPr>
          <a:lstStyle/>
          <a:p>
            <a:pPr>
              <a:defRPr/>
            </a:pPr>
            <a:r>
              <a:rPr lang="de-DE" dirty="0"/>
              <a:t>Aesthetic appeal</a:t>
            </a:r>
          </a:p>
        </p:txBody>
      </p:sp>
      <p:sp>
        <p:nvSpPr>
          <p:cNvPr id="18" name="Textfeld 17"/>
          <p:cNvSpPr txBox="1"/>
          <p:nvPr/>
        </p:nvSpPr>
        <p:spPr>
          <a:xfrm>
            <a:off x="7381875" y="5429251"/>
            <a:ext cx="2571750" cy="646331"/>
          </a:xfrm>
          <a:prstGeom prst="rect">
            <a:avLst/>
          </a:prstGeom>
          <a:noFill/>
        </p:spPr>
        <p:txBody>
          <a:bodyPr>
            <a:spAutoFit/>
          </a:bodyPr>
          <a:lstStyle/>
          <a:p>
            <a:pPr>
              <a:defRPr/>
            </a:pPr>
            <a:r>
              <a:rPr lang="de-DE" dirty="0"/>
              <a:t>Community of agreement</a:t>
            </a:r>
          </a:p>
        </p:txBody>
      </p:sp>
      <p:sp>
        <p:nvSpPr>
          <p:cNvPr id="19" name="Textfeld 18"/>
          <p:cNvSpPr txBox="1"/>
          <p:nvPr/>
        </p:nvSpPr>
        <p:spPr>
          <a:xfrm>
            <a:off x="8453438" y="4572000"/>
            <a:ext cx="2571750" cy="369888"/>
          </a:xfrm>
          <a:prstGeom prst="rect">
            <a:avLst/>
          </a:prstGeom>
          <a:noFill/>
        </p:spPr>
        <p:txBody>
          <a:bodyPr>
            <a:spAutoFit/>
          </a:bodyPr>
          <a:lstStyle/>
          <a:p>
            <a:pPr>
              <a:defRPr/>
            </a:pPr>
            <a:r>
              <a:rPr lang="de-DE" dirty="0"/>
              <a:t>Reform of society</a:t>
            </a:r>
          </a:p>
        </p:txBody>
      </p:sp>
      <p:sp>
        <p:nvSpPr>
          <p:cNvPr id="20" name="Textfeld 19"/>
          <p:cNvSpPr txBox="1"/>
          <p:nvPr/>
        </p:nvSpPr>
        <p:spPr>
          <a:xfrm>
            <a:off x="8524875" y="3000375"/>
            <a:ext cx="2571750" cy="369888"/>
          </a:xfrm>
          <a:prstGeom prst="rect">
            <a:avLst/>
          </a:prstGeom>
          <a:noFill/>
        </p:spPr>
        <p:txBody>
          <a:bodyPr>
            <a:spAutoFit/>
          </a:bodyPr>
          <a:lstStyle/>
          <a:p>
            <a:pPr>
              <a:defRPr/>
            </a:pPr>
            <a:r>
              <a:rPr lang="de-DE" dirty="0"/>
              <a:t>Qualitative research</a:t>
            </a:r>
          </a:p>
        </p:txBody>
      </p:sp>
      <p:cxnSp>
        <p:nvCxnSpPr>
          <p:cNvPr id="24" name="Gerade Verbindung 23"/>
          <p:cNvCxnSpPr/>
          <p:nvPr/>
        </p:nvCxnSpPr>
        <p:spPr>
          <a:xfrm rot="16200000" flipH="1">
            <a:off x="7203282" y="2750345"/>
            <a:ext cx="571500" cy="357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rot="5400000">
            <a:off x="8167688" y="2928938"/>
            <a:ext cx="357188" cy="2143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rot="10800000" flipV="1">
            <a:off x="9024938" y="3357563"/>
            <a:ext cx="571500" cy="214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rot="10800000">
            <a:off x="8667750" y="4357688"/>
            <a:ext cx="357188" cy="285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rot="5400000" flipH="1" flipV="1">
            <a:off x="7453314" y="4643439"/>
            <a:ext cx="357187" cy="71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rot="5400000">
            <a:off x="4595814" y="3071814"/>
            <a:ext cx="357187" cy="71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rot="16200000" flipH="1">
            <a:off x="2809876" y="3071813"/>
            <a:ext cx="357187" cy="357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flipV="1">
            <a:off x="2595563" y="4286251"/>
            <a:ext cx="571500" cy="428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rot="16200000" flipV="1">
            <a:off x="4345782" y="4536282"/>
            <a:ext cx="285750" cy="2143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rot="5400000" flipH="1" flipV="1">
            <a:off x="2738438" y="4500563"/>
            <a:ext cx="928688" cy="7858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rot="16200000" flipV="1">
            <a:off x="3702844" y="4964907"/>
            <a:ext cx="1143000" cy="214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rot="16200000" flipV="1">
            <a:off x="8024813" y="4643438"/>
            <a:ext cx="1071563" cy="642938"/>
          </a:xfrm>
          <a:prstGeom prst="line">
            <a:avLst/>
          </a:prstGeom>
        </p:spPr>
        <p:style>
          <a:lnRef idx="1">
            <a:schemeClr val="accent1"/>
          </a:lnRef>
          <a:fillRef idx="0">
            <a:schemeClr val="accent1"/>
          </a:fillRef>
          <a:effectRef idx="0">
            <a:schemeClr val="accent1"/>
          </a:effectRef>
          <a:fontRef idx="minor">
            <a:schemeClr val="tx1"/>
          </a:fontRef>
        </p:style>
      </p:cxnSp>
      <p:sp>
        <p:nvSpPr>
          <p:cNvPr id="8" name="Ellipse 7"/>
          <p:cNvSpPr/>
          <p:nvPr/>
        </p:nvSpPr>
        <p:spPr>
          <a:xfrm>
            <a:off x="6680201" y="3214689"/>
            <a:ext cx="2428875" cy="1285875"/>
          </a:xfrm>
          <a:prstGeom prst="ellipse">
            <a:avLst/>
          </a:prstGeom>
          <a:solidFill>
            <a:srgbClr val="F62C0A"/>
          </a:solidFill>
          <a:ln>
            <a:solidFill>
              <a:srgbClr val="F62C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a:solidFill>
                <a:srgbClr val="FFFFFF"/>
              </a:solidFill>
              <a:latin typeface="Tw Cen MT" pitchFamily="34" charset="0"/>
            </a:endParaRPr>
          </a:p>
        </p:txBody>
      </p:sp>
      <p:sp>
        <p:nvSpPr>
          <p:cNvPr id="7" name="Ellipse 6"/>
          <p:cNvSpPr/>
          <p:nvPr/>
        </p:nvSpPr>
        <p:spPr>
          <a:xfrm>
            <a:off x="2881314" y="3214689"/>
            <a:ext cx="2428875" cy="12858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a:solidFill>
                <a:srgbClr val="FFFFFF"/>
              </a:solidFill>
              <a:latin typeface="Tw Cen MT" pitchFamily="34" charset="0"/>
            </a:endParaRPr>
          </a:p>
        </p:txBody>
      </p:sp>
      <p:sp>
        <p:nvSpPr>
          <p:cNvPr id="5" name="Textfeld 4"/>
          <p:cNvSpPr txBox="1"/>
          <p:nvPr/>
        </p:nvSpPr>
        <p:spPr>
          <a:xfrm>
            <a:off x="3394076" y="3614739"/>
            <a:ext cx="6429375" cy="492443"/>
          </a:xfrm>
          <a:prstGeom prst="rect">
            <a:avLst/>
          </a:prstGeom>
          <a:noFill/>
        </p:spPr>
        <p:txBody>
          <a:bodyPr>
            <a:spAutoFit/>
          </a:bodyPr>
          <a:lstStyle/>
          <a:p>
            <a:pPr>
              <a:defRPr/>
            </a:pPr>
            <a:r>
              <a:rPr lang="de-DE" sz="2600" dirty="0"/>
              <a:t>objective			</a:t>
            </a:r>
            <a:r>
              <a:rPr lang="de-DE" sz="2600" dirty="0" err="1"/>
              <a:t>interpretive</a:t>
            </a:r>
            <a:endParaRPr lang="de-DE" sz="2600" dirty="0"/>
          </a:p>
        </p:txBody>
      </p:sp>
    </p:spTree>
    <p:extLst>
      <p:ext uri="{BB962C8B-B14F-4D97-AF65-F5344CB8AC3E}">
        <p14:creationId xmlns:p14="http://schemas.microsoft.com/office/powerpoint/2010/main" val="2780833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p:cNvSpPr/>
          <p:nvPr/>
        </p:nvSpPr>
        <p:spPr>
          <a:xfrm>
            <a:off x="3424844" y="1886989"/>
            <a:ext cx="4347556" cy="1280160"/>
          </a:xfrm>
          <a:prstGeom prst="ellipse">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Ellipse 6"/>
          <p:cNvSpPr/>
          <p:nvPr/>
        </p:nvSpPr>
        <p:spPr>
          <a:xfrm>
            <a:off x="3909527" y="3167148"/>
            <a:ext cx="4523735" cy="2440549"/>
          </a:xfrm>
          <a:prstGeom prst="ellipse">
            <a:avLst/>
          </a:prstGeom>
          <a:pattFill prst="pct20">
            <a:fgClr>
              <a:schemeClr val="accent1">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863693675"/>
              </p:ext>
            </p:extLst>
          </p:nvPr>
        </p:nvGraphicFramePr>
        <p:xfrm>
          <a:off x="1143000" y="2452254"/>
          <a:ext cx="8857211" cy="3643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el 1"/>
          <p:cNvSpPr>
            <a:spLocks noGrp="1"/>
          </p:cNvSpPr>
          <p:nvPr>
            <p:ph type="title"/>
          </p:nvPr>
        </p:nvSpPr>
        <p:spPr/>
        <p:txBody>
          <a:bodyPr/>
          <a:lstStyle/>
          <a:p>
            <a:r>
              <a:rPr lang="de-AT" dirty="0"/>
              <a:t>C. </a:t>
            </a:r>
            <a:r>
              <a:rPr lang="de-AT" dirty="0" err="1"/>
              <a:t>Paradigms</a:t>
            </a:r>
            <a:r>
              <a:rPr lang="de-AT" dirty="0"/>
              <a:t> </a:t>
            </a:r>
            <a:r>
              <a:rPr lang="de-AT" dirty="0" err="1"/>
              <a:t>of</a:t>
            </a:r>
            <a:r>
              <a:rPr lang="de-AT" dirty="0"/>
              <a:t> </a:t>
            </a:r>
            <a:r>
              <a:rPr lang="de-AT" dirty="0" err="1"/>
              <a:t>Sustainability</a:t>
            </a:r>
            <a:r>
              <a:rPr lang="de-AT" dirty="0"/>
              <a:t> Communication</a:t>
            </a:r>
          </a:p>
        </p:txBody>
      </p:sp>
      <p:sp>
        <p:nvSpPr>
          <p:cNvPr id="5" name="Textfeld 4"/>
          <p:cNvSpPr txBox="1"/>
          <p:nvPr/>
        </p:nvSpPr>
        <p:spPr>
          <a:xfrm>
            <a:off x="3264823" y="2082922"/>
            <a:ext cx="4613564" cy="369332"/>
          </a:xfrm>
          <a:prstGeom prst="rect">
            <a:avLst/>
          </a:prstGeom>
          <a:noFill/>
        </p:spPr>
        <p:txBody>
          <a:bodyPr wrap="square" rtlCol="0">
            <a:spAutoFit/>
          </a:bodyPr>
          <a:lstStyle/>
          <a:p>
            <a:pPr algn="ctr"/>
            <a:r>
              <a:rPr lang="de-AT" dirty="0"/>
              <a:t>Grand </a:t>
            </a:r>
            <a:r>
              <a:rPr lang="de-AT" dirty="0" err="1"/>
              <a:t>Theory</a:t>
            </a:r>
            <a:endParaRPr lang="de-AT" dirty="0"/>
          </a:p>
        </p:txBody>
      </p:sp>
      <p:sp>
        <p:nvSpPr>
          <p:cNvPr id="8" name="Textfeld 7"/>
          <p:cNvSpPr txBox="1"/>
          <p:nvPr/>
        </p:nvSpPr>
        <p:spPr>
          <a:xfrm>
            <a:off x="6216407" y="3627795"/>
            <a:ext cx="1779927" cy="646331"/>
          </a:xfrm>
          <a:prstGeom prst="rect">
            <a:avLst/>
          </a:prstGeom>
          <a:noFill/>
        </p:spPr>
        <p:txBody>
          <a:bodyPr wrap="square" rtlCol="0">
            <a:spAutoFit/>
          </a:bodyPr>
          <a:lstStyle/>
          <a:p>
            <a:pPr algn="ctr"/>
            <a:r>
              <a:rPr lang="de-AT" dirty="0"/>
              <a:t>Approach/ </a:t>
            </a:r>
            <a:r>
              <a:rPr lang="de-AT" dirty="0" err="1"/>
              <a:t>Perspective</a:t>
            </a:r>
            <a:endParaRPr lang="de-AT" dirty="0"/>
          </a:p>
        </p:txBody>
      </p:sp>
      <p:sp>
        <p:nvSpPr>
          <p:cNvPr id="9" name="Ellipse 8"/>
          <p:cNvSpPr/>
          <p:nvPr/>
        </p:nvSpPr>
        <p:spPr>
          <a:xfrm>
            <a:off x="3918744" y="4074621"/>
            <a:ext cx="914400" cy="914400"/>
          </a:xfrm>
          <a:prstGeom prst="ellipse">
            <a:avLst/>
          </a:prstGeom>
          <a:pattFill prst="pct20">
            <a:fgClr>
              <a:schemeClr val="accent1">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Textfeld 9"/>
          <p:cNvSpPr txBox="1"/>
          <p:nvPr/>
        </p:nvSpPr>
        <p:spPr>
          <a:xfrm>
            <a:off x="3862872" y="4274126"/>
            <a:ext cx="1017037" cy="523220"/>
          </a:xfrm>
          <a:prstGeom prst="rect">
            <a:avLst/>
          </a:prstGeom>
          <a:noFill/>
        </p:spPr>
        <p:txBody>
          <a:bodyPr wrap="square" rtlCol="0">
            <a:spAutoFit/>
          </a:bodyPr>
          <a:lstStyle/>
          <a:p>
            <a:pPr algn="ctr"/>
            <a:r>
              <a:rPr lang="de-AT" sz="1400" dirty="0"/>
              <a:t>Quant./ </a:t>
            </a:r>
            <a:r>
              <a:rPr lang="de-AT" sz="1400" dirty="0" err="1"/>
              <a:t>qual</a:t>
            </a:r>
            <a:r>
              <a:rPr lang="de-AT" sz="1400" dirty="0"/>
              <a:t>.</a:t>
            </a:r>
          </a:p>
        </p:txBody>
      </p:sp>
      <p:sp>
        <p:nvSpPr>
          <p:cNvPr id="11" name="Ellipse 10"/>
          <p:cNvSpPr/>
          <p:nvPr/>
        </p:nvSpPr>
        <p:spPr>
          <a:xfrm>
            <a:off x="6453794" y="2082922"/>
            <a:ext cx="914400" cy="914400"/>
          </a:xfrm>
          <a:prstGeom prst="ellipse">
            <a:avLst/>
          </a:prstGeom>
          <a:pattFill prst="pct20">
            <a:fgClr>
              <a:schemeClr val="accent1">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extfeld 11"/>
          <p:cNvSpPr txBox="1"/>
          <p:nvPr/>
        </p:nvSpPr>
        <p:spPr>
          <a:xfrm>
            <a:off x="6405825" y="2365870"/>
            <a:ext cx="1017037" cy="307777"/>
          </a:xfrm>
          <a:prstGeom prst="rect">
            <a:avLst/>
          </a:prstGeom>
          <a:noFill/>
        </p:spPr>
        <p:txBody>
          <a:bodyPr wrap="square" rtlCol="0">
            <a:spAutoFit/>
          </a:bodyPr>
          <a:lstStyle/>
          <a:p>
            <a:pPr algn="ctr"/>
            <a:r>
              <a:rPr lang="de-AT" sz="1400" dirty="0" err="1"/>
              <a:t>paradigms</a:t>
            </a:r>
            <a:endParaRPr lang="de-AT" sz="1400" dirty="0"/>
          </a:p>
        </p:txBody>
      </p:sp>
      <p:sp>
        <p:nvSpPr>
          <p:cNvPr id="3" name="Textfeld 2">
            <a:extLst>
              <a:ext uri="{FF2B5EF4-FFF2-40B4-BE49-F238E27FC236}">
                <a16:creationId xmlns:a16="http://schemas.microsoft.com/office/drawing/2014/main" id="{D4293D54-50F1-CE4F-9689-C6C97B56DE9B}"/>
              </a:ext>
            </a:extLst>
          </p:cNvPr>
          <p:cNvSpPr txBox="1"/>
          <p:nvPr/>
        </p:nvSpPr>
        <p:spPr>
          <a:xfrm>
            <a:off x="9214518" y="2082922"/>
            <a:ext cx="2232248" cy="923330"/>
          </a:xfrm>
          <a:prstGeom prst="rect">
            <a:avLst/>
          </a:prstGeom>
          <a:noFill/>
        </p:spPr>
        <p:txBody>
          <a:bodyPr wrap="square" rtlCol="0">
            <a:spAutoFit/>
          </a:bodyPr>
          <a:lstStyle/>
          <a:p>
            <a:r>
              <a:rPr lang="en-AU" dirty="0"/>
              <a:t>Media &amp; communication studies</a:t>
            </a:r>
          </a:p>
        </p:txBody>
      </p:sp>
    </p:spTree>
    <p:extLst>
      <p:ext uri="{BB962C8B-B14F-4D97-AF65-F5344CB8AC3E}">
        <p14:creationId xmlns:p14="http://schemas.microsoft.com/office/powerpoint/2010/main" val="1672821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B42B8-D63A-FE4B-BF0E-92E9F8F49FA0}"/>
              </a:ext>
            </a:extLst>
          </p:cNvPr>
          <p:cNvSpPr>
            <a:spLocks noGrp="1"/>
          </p:cNvSpPr>
          <p:nvPr>
            <p:ph type="title"/>
          </p:nvPr>
        </p:nvSpPr>
        <p:spPr/>
        <p:txBody>
          <a:bodyPr/>
          <a:lstStyle/>
          <a:p>
            <a:r>
              <a:rPr lang="de-AT" dirty="0"/>
              <a:t>C. </a:t>
            </a:r>
            <a:r>
              <a:rPr lang="de-AT" dirty="0" err="1"/>
              <a:t>Paradigms</a:t>
            </a:r>
            <a:r>
              <a:rPr lang="de-AT" dirty="0"/>
              <a:t> </a:t>
            </a:r>
            <a:r>
              <a:rPr lang="de-AT" dirty="0" err="1"/>
              <a:t>of</a:t>
            </a:r>
            <a:r>
              <a:rPr lang="de-AT" dirty="0"/>
              <a:t> </a:t>
            </a:r>
            <a:r>
              <a:rPr lang="de-AT" dirty="0" err="1"/>
              <a:t>Sustainability</a:t>
            </a:r>
            <a:r>
              <a:rPr lang="de-AT" dirty="0"/>
              <a:t> Communication</a:t>
            </a:r>
            <a:endParaRPr lang="en-AU" dirty="0"/>
          </a:p>
        </p:txBody>
      </p:sp>
      <p:sp>
        <p:nvSpPr>
          <p:cNvPr id="4" name="Ellipse 7">
            <a:extLst>
              <a:ext uri="{FF2B5EF4-FFF2-40B4-BE49-F238E27FC236}">
                <a16:creationId xmlns:a16="http://schemas.microsoft.com/office/drawing/2014/main" id="{CBB4E019-A849-4545-84E4-BF2898DF4817}"/>
              </a:ext>
            </a:extLst>
          </p:cNvPr>
          <p:cNvSpPr/>
          <p:nvPr/>
        </p:nvSpPr>
        <p:spPr>
          <a:xfrm>
            <a:off x="6680201" y="3214689"/>
            <a:ext cx="2428875" cy="1285875"/>
          </a:xfrm>
          <a:prstGeom prst="ellipse">
            <a:avLst/>
          </a:prstGeom>
          <a:solidFill>
            <a:srgbClr val="F62C0A"/>
          </a:solidFill>
          <a:ln>
            <a:solidFill>
              <a:srgbClr val="F62C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a:solidFill>
                <a:srgbClr val="FFFFFF"/>
              </a:solidFill>
              <a:latin typeface="Tw Cen MT" pitchFamily="34" charset="0"/>
            </a:endParaRPr>
          </a:p>
        </p:txBody>
      </p:sp>
      <p:sp>
        <p:nvSpPr>
          <p:cNvPr id="5" name="Ellipse 6">
            <a:extLst>
              <a:ext uri="{FF2B5EF4-FFF2-40B4-BE49-F238E27FC236}">
                <a16:creationId xmlns:a16="http://schemas.microsoft.com/office/drawing/2014/main" id="{EC0FEF2B-7EB1-EE41-A208-414AE7D180E0}"/>
              </a:ext>
            </a:extLst>
          </p:cNvPr>
          <p:cNvSpPr/>
          <p:nvPr/>
        </p:nvSpPr>
        <p:spPr>
          <a:xfrm>
            <a:off x="2881314" y="3214689"/>
            <a:ext cx="2428875" cy="12858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a:solidFill>
                <a:srgbClr val="FFFFFF"/>
              </a:solidFill>
              <a:latin typeface="Tw Cen MT" pitchFamily="34" charset="0"/>
            </a:endParaRPr>
          </a:p>
        </p:txBody>
      </p:sp>
      <p:sp>
        <p:nvSpPr>
          <p:cNvPr id="6" name="Textfeld 5">
            <a:extLst>
              <a:ext uri="{FF2B5EF4-FFF2-40B4-BE49-F238E27FC236}">
                <a16:creationId xmlns:a16="http://schemas.microsoft.com/office/drawing/2014/main" id="{7D77D93C-FB07-F842-BB7A-EE5BBBE41C98}"/>
              </a:ext>
            </a:extLst>
          </p:cNvPr>
          <p:cNvSpPr txBox="1"/>
          <p:nvPr/>
        </p:nvSpPr>
        <p:spPr>
          <a:xfrm>
            <a:off x="3453205" y="3602037"/>
            <a:ext cx="7822529" cy="492125"/>
          </a:xfrm>
          <a:prstGeom prst="rect">
            <a:avLst/>
          </a:prstGeom>
          <a:noFill/>
        </p:spPr>
        <p:txBody>
          <a:bodyPr wrap="square">
            <a:spAutoFit/>
          </a:bodyPr>
          <a:lstStyle/>
          <a:p>
            <a:pPr>
              <a:defRPr/>
            </a:pPr>
            <a:r>
              <a:rPr lang="de-DE" sz="2600" dirty="0"/>
              <a:t>objective			</a:t>
            </a:r>
            <a:r>
              <a:rPr lang="de-DE" sz="2600" dirty="0" err="1"/>
              <a:t>interpretive</a:t>
            </a:r>
            <a:endParaRPr lang="de-DE" sz="2600" dirty="0"/>
          </a:p>
        </p:txBody>
      </p:sp>
      <p:sp>
        <p:nvSpPr>
          <p:cNvPr id="7" name="Textfeld 6">
            <a:extLst>
              <a:ext uri="{FF2B5EF4-FFF2-40B4-BE49-F238E27FC236}">
                <a16:creationId xmlns:a16="http://schemas.microsoft.com/office/drawing/2014/main" id="{19683BD3-EAAD-1E44-A866-A1F639DFA8D5}"/>
              </a:ext>
            </a:extLst>
          </p:cNvPr>
          <p:cNvSpPr txBox="1"/>
          <p:nvPr/>
        </p:nvSpPr>
        <p:spPr>
          <a:xfrm>
            <a:off x="2792900" y="5081190"/>
            <a:ext cx="2517289" cy="369332"/>
          </a:xfrm>
          <a:prstGeom prst="rect">
            <a:avLst/>
          </a:prstGeom>
          <a:noFill/>
        </p:spPr>
        <p:txBody>
          <a:bodyPr wrap="square" rtlCol="0">
            <a:spAutoFit/>
          </a:bodyPr>
          <a:lstStyle/>
          <a:p>
            <a:pPr algn="ctr"/>
            <a:r>
              <a:rPr lang="de-AT" dirty="0" err="1"/>
              <a:t>pragmatic</a:t>
            </a:r>
            <a:endParaRPr lang="de-AT" dirty="0"/>
          </a:p>
        </p:txBody>
      </p:sp>
      <p:sp>
        <p:nvSpPr>
          <p:cNvPr id="8" name="Textfeld 7">
            <a:extLst>
              <a:ext uri="{FF2B5EF4-FFF2-40B4-BE49-F238E27FC236}">
                <a16:creationId xmlns:a16="http://schemas.microsoft.com/office/drawing/2014/main" id="{1A2FA003-DA16-234C-BEF7-1D289668631D}"/>
              </a:ext>
            </a:extLst>
          </p:cNvPr>
          <p:cNvSpPr txBox="1"/>
          <p:nvPr/>
        </p:nvSpPr>
        <p:spPr>
          <a:xfrm>
            <a:off x="6753497" y="5082979"/>
            <a:ext cx="2517289" cy="369332"/>
          </a:xfrm>
          <a:prstGeom prst="rect">
            <a:avLst/>
          </a:prstGeom>
          <a:noFill/>
        </p:spPr>
        <p:txBody>
          <a:bodyPr wrap="square" rtlCol="0">
            <a:spAutoFit/>
          </a:bodyPr>
          <a:lstStyle/>
          <a:p>
            <a:pPr algn="ctr"/>
            <a:r>
              <a:rPr lang="de-AT" dirty="0" err="1"/>
              <a:t>constitutive</a:t>
            </a:r>
            <a:endParaRPr lang="de-AT" dirty="0"/>
          </a:p>
        </p:txBody>
      </p:sp>
      <p:pic>
        <p:nvPicPr>
          <p:cNvPr id="9" name="Grafik 8" descr="Sonnenbrille">
            <a:extLst>
              <a:ext uri="{FF2B5EF4-FFF2-40B4-BE49-F238E27FC236}">
                <a16:creationId xmlns:a16="http://schemas.microsoft.com/office/drawing/2014/main" id="{EA6552F0-76BF-3F48-A68D-B7C53ACDFAD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50739" y="1174281"/>
            <a:ext cx="2470743" cy="2470743"/>
          </a:xfrm>
          <a:prstGeom prst="rect">
            <a:avLst/>
          </a:prstGeom>
        </p:spPr>
      </p:pic>
      <p:pic>
        <p:nvPicPr>
          <p:cNvPr id="10" name="Grafik 9" descr="Sonnenbrille">
            <a:extLst>
              <a:ext uri="{FF2B5EF4-FFF2-40B4-BE49-F238E27FC236}">
                <a16:creationId xmlns:a16="http://schemas.microsoft.com/office/drawing/2014/main" id="{D85385A7-F3A4-7744-9AE3-60798A61049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881314" y="1180785"/>
            <a:ext cx="2438400" cy="2438400"/>
          </a:xfrm>
          <a:prstGeom prst="rect">
            <a:avLst/>
          </a:prstGeom>
          <a:effectLst/>
        </p:spPr>
      </p:pic>
      <p:sp>
        <p:nvSpPr>
          <p:cNvPr id="3" name="Textfeld 2"/>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26295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1D8D65BE-DF82-654A-8AA3-12EA7B353F87}"/>
              </a:ext>
            </a:extLst>
          </p:cNvPr>
          <p:cNvSpPr>
            <a:spLocks noGrp="1"/>
          </p:cNvSpPr>
          <p:nvPr>
            <p:ph idx="1"/>
          </p:nvPr>
        </p:nvSpPr>
        <p:spPr/>
        <p:txBody>
          <a:bodyPr/>
          <a:lstStyle/>
          <a:p>
            <a:pPr marL="0" indent="0">
              <a:buNone/>
            </a:pPr>
            <a:r>
              <a:rPr lang="en-AU" b="1" dirty="0"/>
              <a:t>Communication</a:t>
            </a:r>
          </a:p>
          <a:p>
            <a:pPr marL="0" indent="0">
              <a:buNone/>
            </a:pPr>
            <a:endParaRPr lang="en-AU" dirty="0"/>
          </a:p>
          <a:p>
            <a:pPr marL="0" indent="0">
              <a:buNone/>
            </a:pPr>
            <a:r>
              <a:rPr lang="en-US" dirty="0">
                <a:solidFill>
                  <a:srgbClr val="202122"/>
                </a:solidFill>
                <a:ea typeface="Verdana" panose="020B0604030504040204" pitchFamily="34" charset="0"/>
                <a:cs typeface="Verdana" panose="020B0604030504040204" pitchFamily="34" charset="0"/>
              </a:rPr>
              <a:t>_act of developing </a:t>
            </a:r>
            <a:r>
              <a:rPr lang="en-US" dirty="0">
                <a:ea typeface="Verdana" panose="020B0604030504040204" pitchFamily="34" charset="0"/>
                <a:cs typeface="Verdana" panose="020B0604030504040204" pitchFamily="34" charset="0"/>
              </a:rPr>
              <a:t>meaning</a:t>
            </a:r>
            <a:r>
              <a:rPr lang="en-US" dirty="0">
                <a:solidFill>
                  <a:srgbClr val="202122"/>
                </a:solidFill>
                <a:ea typeface="Verdana" panose="020B0604030504040204" pitchFamily="34" charset="0"/>
                <a:cs typeface="Verdana" panose="020B0604030504040204" pitchFamily="34" charset="0"/>
              </a:rPr>
              <a:t> </a:t>
            </a:r>
          </a:p>
          <a:p>
            <a:pPr marL="0" indent="0">
              <a:buNone/>
            </a:pPr>
            <a:r>
              <a:rPr lang="en-US" dirty="0">
                <a:solidFill>
                  <a:srgbClr val="202122"/>
                </a:solidFill>
                <a:ea typeface="Verdana" panose="020B0604030504040204" pitchFamily="34" charset="0"/>
                <a:cs typeface="Verdana" panose="020B0604030504040204" pitchFamily="34" charset="0"/>
              </a:rPr>
              <a:t>among individuals, </a:t>
            </a:r>
          </a:p>
          <a:p>
            <a:pPr marL="0" indent="0">
              <a:buNone/>
            </a:pPr>
            <a:r>
              <a:rPr lang="en-US" dirty="0">
                <a:ea typeface="Verdana" panose="020B0604030504040204" pitchFamily="34" charset="0"/>
                <a:cs typeface="Verdana" panose="020B0604030504040204" pitchFamily="34" charset="0"/>
              </a:rPr>
              <a:t>groups</a:t>
            </a:r>
            <a:r>
              <a:rPr lang="en-US" dirty="0">
                <a:solidFill>
                  <a:srgbClr val="202122"/>
                </a:solidFill>
                <a:ea typeface="Verdana" panose="020B0604030504040204" pitchFamily="34" charset="0"/>
                <a:cs typeface="Verdana" panose="020B0604030504040204" pitchFamily="34" charset="0"/>
              </a:rPr>
              <a:t> and organizations </a:t>
            </a:r>
          </a:p>
          <a:p>
            <a:pPr marL="0" indent="0">
              <a:buNone/>
            </a:pPr>
            <a:r>
              <a:rPr lang="en-US" dirty="0">
                <a:solidFill>
                  <a:srgbClr val="202122"/>
                </a:solidFill>
                <a:ea typeface="Verdana" panose="020B0604030504040204" pitchFamily="34" charset="0"/>
                <a:cs typeface="Verdana" panose="020B0604030504040204" pitchFamily="34" charset="0"/>
              </a:rPr>
              <a:t>and in wider public discourses </a:t>
            </a:r>
          </a:p>
          <a:p>
            <a:pPr marL="0" indent="0">
              <a:buNone/>
            </a:pPr>
            <a:r>
              <a:rPr lang="en-US" dirty="0">
                <a:solidFill>
                  <a:srgbClr val="202122"/>
                </a:solidFill>
                <a:ea typeface="Verdana" panose="020B0604030504040204" pitchFamily="34" charset="0"/>
                <a:cs typeface="Verdana" panose="020B0604030504040204" pitchFamily="34" charset="0"/>
              </a:rPr>
              <a:t>through the use of sufficiently mutually understood </a:t>
            </a:r>
            <a:r>
              <a:rPr lang="en-US" dirty="0">
                <a:ea typeface="Verdana" panose="020B0604030504040204" pitchFamily="34" charset="0"/>
                <a:cs typeface="Verdana" panose="020B0604030504040204" pitchFamily="34" charset="0"/>
              </a:rPr>
              <a:t>signs</a:t>
            </a:r>
            <a:r>
              <a:rPr lang="en-US" dirty="0">
                <a:solidFill>
                  <a:srgbClr val="202122"/>
                </a:solidFill>
                <a:ea typeface="Verdana" panose="020B0604030504040204" pitchFamily="34" charset="0"/>
                <a:cs typeface="Verdana" panose="020B0604030504040204" pitchFamily="34" charset="0"/>
              </a:rPr>
              <a:t>, </a:t>
            </a:r>
            <a:r>
              <a:rPr lang="en-US" dirty="0">
                <a:ea typeface="Verdana" panose="020B0604030504040204" pitchFamily="34" charset="0"/>
                <a:cs typeface="Verdana" panose="020B0604030504040204" pitchFamily="34" charset="0"/>
              </a:rPr>
              <a:t>symbols</a:t>
            </a:r>
            <a:r>
              <a:rPr lang="en-US" dirty="0">
                <a:solidFill>
                  <a:srgbClr val="202122"/>
                </a:solidFill>
                <a:ea typeface="Verdana" panose="020B0604030504040204" pitchFamily="34" charset="0"/>
                <a:cs typeface="Verdana" panose="020B0604030504040204" pitchFamily="34" charset="0"/>
              </a:rPr>
              <a:t>, and </a:t>
            </a:r>
            <a:r>
              <a:rPr lang="en-US" dirty="0">
                <a:ea typeface="Verdana" panose="020B0604030504040204" pitchFamily="34" charset="0"/>
                <a:cs typeface="Verdana" panose="020B0604030504040204" pitchFamily="34" charset="0"/>
              </a:rPr>
              <a:t>semiotic</a:t>
            </a:r>
            <a:r>
              <a:rPr lang="en-US" dirty="0">
                <a:solidFill>
                  <a:srgbClr val="202122"/>
                </a:solidFill>
                <a:ea typeface="Verdana" panose="020B0604030504040204" pitchFamily="34" charset="0"/>
                <a:cs typeface="Verdana" panose="020B0604030504040204" pitchFamily="34" charset="0"/>
              </a:rPr>
              <a:t> conventions. </a:t>
            </a:r>
            <a:endParaRPr lang="en-AU" dirty="0">
              <a:ea typeface="Verdana" panose="020B0604030504040204" pitchFamily="34" charset="0"/>
              <a:cs typeface="Verdana" panose="020B0604030504040204" pitchFamily="34" charset="0"/>
            </a:endParaRPr>
          </a:p>
          <a:p>
            <a:pPr marL="0" indent="0">
              <a:buNone/>
            </a:pPr>
            <a:endParaRPr lang="en-AU" dirty="0"/>
          </a:p>
        </p:txBody>
      </p:sp>
      <p:sp>
        <p:nvSpPr>
          <p:cNvPr id="3" name="Titel 2">
            <a:extLst>
              <a:ext uri="{FF2B5EF4-FFF2-40B4-BE49-F238E27FC236}">
                <a16:creationId xmlns:a16="http://schemas.microsoft.com/office/drawing/2014/main" id="{F44C570F-17E4-7A48-8BEE-DF3DFDCABFA2}"/>
              </a:ext>
            </a:extLst>
          </p:cNvPr>
          <p:cNvSpPr>
            <a:spLocks noGrp="1"/>
          </p:cNvSpPr>
          <p:nvPr>
            <p:ph type="title"/>
          </p:nvPr>
        </p:nvSpPr>
        <p:spPr/>
        <p:txBody>
          <a:bodyPr/>
          <a:lstStyle/>
          <a:p>
            <a:r>
              <a:rPr lang="de-AT" dirty="0"/>
              <a:t>C. </a:t>
            </a:r>
            <a:r>
              <a:rPr lang="de-AT" dirty="0" err="1"/>
              <a:t>Paradigms</a:t>
            </a:r>
            <a:r>
              <a:rPr lang="de-AT" dirty="0"/>
              <a:t> </a:t>
            </a:r>
            <a:r>
              <a:rPr lang="de-AT" dirty="0" err="1"/>
              <a:t>of</a:t>
            </a:r>
            <a:r>
              <a:rPr lang="de-AT" dirty="0"/>
              <a:t> </a:t>
            </a:r>
            <a:r>
              <a:rPr lang="de-AT" dirty="0" err="1"/>
              <a:t>Sustainability</a:t>
            </a:r>
            <a:r>
              <a:rPr lang="de-AT" dirty="0"/>
              <a:t> Communication</a:t>
            </a:r>
            <a:endParaRPr lang="en-AU" dirty="0"/>
          </a:p>
        </p:txBody>
      </p:sp>
    </p:spTree>
    <p:extLst>
      <p:ext uri="{BB962C8B-B14F-4D97-AF65-F5344CB8AC3E}">
        <p14:creationId xmlns:p14="http://schemas.microsoft.com/office/powerpoint/2010/main" val="3306326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B42B8-D63A-FE4B-BF0E-92E9F8F49FA0}"/>
              </a:ext>
            </a:extLst>
          </p:cNvPr>
          <p:cNvSpPr>
            <a:spLocks noGrp="1"/>
          </p:cNvSpPr>
          <p:nvPr>
            <p:ph type="title"/>
          </p:nvPr>
        </p:nvSpPr>
        <p:spPr/>
        <p:txBody>
          <a:bodyPr/>
          <a:lstStyle/>
          <a:p>
            <a:r>
              <a:rPr lang="de-AT" dirty="0"/>
              <a:t>C. </a:t>
            </a:r>
            <a:r>
              <a:rPr lang="de-AT" dirty="0" err="1"/>
              <a:t>Paradigms</a:t>
            </a:r>
            <a:r>
              <a:rPr lang="de-AT" dirty="0"/>
              <a:t> </a:t>
            </a:r>
            <a:r>
              <a:rPr lang="de-AT" dirty="0" err="1"/>
              <a:t>of</a:t>
            </a:r>
            <a:r>
              <a:rPr lang="de-AT" dirty="0"/>
              <a:t> </a:t>
            </a:r>
            <a:r>
              <a:rPr lang="de-AT" dirty="0" err="1"/>
              <a:t>Sustainability</a:t>
            </a:r>
            <a:r>
              <a:rPr lang="de-AT" dirty="0"/>
              <a:t> Communication</a:t>
            </a:r>
            <a:endParaRPr lang="en-AU" dirty="0"/>
          </a:p>
        </p:txBody>
      </p:sp>
      <p:sp>
        <p:nvSpPr>
          <p:cNvPr id="3" name="Inhaltsplatzhalter 2">
            <a:extLst>
              <a:ext uri="{FF2B5EF4-FFF2-40B4-BE49-F238E27FC236}">
                <a16:creationId xmlns:a16="http://schemas.microsoft.com/office/drawing/2014/main" id="{644A31C6-AB77-D54F-83B0-5037B1CA4E61}"/>
              </a:ext>
            </a:extLst>
          </p:cNvPr>
          <p:cNvSpPr>
            <a:spLocks noGrp="1"/>
          </p:cNvSpPr>
          <p:nvPr>
            <p:ph idx="1"/>
          </p:nvPr>
        </p:nvSpPr>
        <p:spPr>
          <a:xfrm>
            <a:off x="1199456" y="1600201"/>
            <a:ext cx="10753196" cy="5141167"/>
          </a:xfrm>
        </p:spPr>
        <p:txBody>
          <a:bodyPr>
            <a:normAutofit lnSpcReduction="10000"/>
          </a:bodyPr>
          <a:lstStyle/>
          <a:p>
            <a:pPr marL="0" indent="0">
              <a:buNone/>
            </a:pPr>
            <a:r>
              <a:rPr lang="en-GB" b="1" dirty="0" smtClean="0"/>
              <a:t>Communication</a:t>
            </a:r>
          </a:p>
          <a:p>
            <a:pPr marL="57150" indent="0">
              <a:buNone/>
            </a:pPr>
            <a:endParaRPr lang="en-GB" dirty="0" smtClean="0"/>
          </a:p>
          <a:p>
            <a:pPr marL="57150" indent="0">
              <a:buNone/>
            </a:pPr>
            <a:r>
              <a:rPr lang="en-GB" dirty="0" smtClean="0"/>
              <a:t>Objective: techno-scientific understanding of communication (which has yielded a number of complex transmission models) </a:t>
            </a:r>
          </a:p>
          <a:p>
            <a:pPr marL="57150" indent="0">
              <a:buNone/>
            </a:pPr>
            <a:endParaRPr lang="en-GB" dirty="0" smtClean="0"/>
          </a:p>
          <a:p>
            <a:pPr marL="57150" indent="0">
              <a:buNone/>
            </a:pPr>
            <a:r>
              <a:rPr lang="en-GB" dirty="0" smtClean="0"/>
              <a:t>Critical: the social and human science description of communication begins with face-to-face contact: Communication as human and technology based activity of the reciprocal use of signs and the reciprocal interpretation of signs for the purpose of </a:t>
            </a:r>
            <a:r>
              <a:rPr lang="en-GB" dirty="0" err="1" smtClean="0"/>
              <a:t>succesful</a:t>
            </a:r>
            <a:r>
              <a:rPr lang="en-GB" dirty="0" smtClean="0"/>
              <a:t> understanding, coordinating action and shaping reality</a:t>
            </a:r>
          </a:p>
          <a:p>
            <a:pPr marL="57150" indent="0">
              <a:buNone/>
            </a:pPr>
            <a:r>
              <a:rPr lang="en-GB" dirty="0" smtClean="0"/>
              <a:t>Communication as:</a:t>
            </a:r>
          </a:p>
          <a:p>
            <a:pPr marL="400050">
              <a:buFontTx/>
              <a:buChar char="-"/>
            </a:pPr>
            <a:r>
              <a:rPr lang="en-GB" dirty="0" smtClean="0"/>
              <a:t>Social practice &amp;</a:t>
            </a:r>
          </a:p>
          <a:p>
            <a:pPr marL="400050">
              <a:buFontTx/>
              <a:buChar char="-"/>
            </a:pPr>
            <a:r>
              <a:rPr lang="en-GB" dirty="0" smtClean="0"/>
              <a:t>Social process, +</a:t>
            </a:r>
          </a:p>
          <a:p>
            <a:pPr marL="400050">
              <a:buFontTx/>
              <a:buChar char="-"/>
            </a:pPr>
            <a:r>
              <a:rPr lang="en-GB" dirty="0" smtClean="0"/>
              <a:t>Sustainability as principle of societal organization</a:t>
            </a:r>
            <a:endParaRPr lang="en-GB" dirty="0"/>
          </a:p>
        </p:txBody>
      </p:sp>
      <p:pic>
        <p:nvPicPr>
          <p:cNvPr id="4" name="Grafik 3" descr="Sonnenbrille">
            <a:extLst>
              <a:ext uri="{FF2B5EF4-FFF2-40B4-BE49-F238E27FC236}">
                <a16:creationId xmlns:a16="http://schemas.microsoft.com/office/drawing/2014/main" id="{CD753278-651E-CB43-9806-1012C7F8F9F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7922" y="2924944"/>
            <a:ext cx="1295550" cy="1295550"/>
          </a:xfrm>
          <a:prstGeom prst="rect">
            <a:avLst/>
          </a:prstGeom>
        </p:spPr>
      </p:pic>
      <p:pic>
        <p:nvPicPr>
          <p:cNvPr id="5" name="Grafik 4" descr="Sonnenbrille">
            <a:extLst>
              <a:ext uri="{FF2B5EF4-FFF2-40B4-BE49-F238E27FC236}">
                <a16:creationId xmlns:a16="http://schemas.microsoft.com/office/drawing/2014/main" id="{683D634F-445F-5C44-858B-975A0C95CF3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1901426"/>
            <a:ext cx="1295549" cy="1295549"/>
          </a:xfrm>
          <a:prstGeom prst="rect">
            <a:avLst/>
          </a:prstGeom>
          <a:effectLst/>
        </p:spPr>
      </p:pic>
      <p:sp>
        <p:nvSpPr>
          <p:cNvPr id="6" name="Textfeld 5"/>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2144528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a:extLst>
              <a:ext uri="{FF2B5EF4-FFF2-40B4-BE49-F238E27FC236}">
                <a16:creationId xmlns:a16="http://schemas.microsoft.com/office/drawing/2014/main" id="{D4295D49-A287-544B-BE92-55DDFC910167}"/>
              </a:ext>
            </a:extLst>
          </p:cNvPr>
          <p:cNvSpPr>
            <a:spLocks noGrp="1"/>
          </p:cNvSpPr>
          <p:nvPr>
            <p:ph type="title"/>
          </p:nvPr>
        </p:nvSpPr>
        <p:spPr/>
        <p:txBody>
          <a:bodyPr>
            <a:normAutofit fontScale="90000"/>
          </a:bodyPr>
          <a:lstStyle/>
          <a:p>
            <a:r>
              <a:rPr lang="de-AT" sz="3200" dirty="0"/>
              <a:t>C. </a:t>
            </a:r>
            <a:r>
              <a:rPr lang="de-AT" sz="3200" dirty="0" err="1"/>
              <a:t>Paradigms</a:t>
            </a:r>
            <a:r>
              <a:rPr lang="de-AT" sz="3200" dirty="0"/>
              <a:t> </a:t>
            </a:r>
            <a:r>
              <a:rPr lang="de-AT" sz="3200" dirty="0" err="1"/>
              <a:t>of</a:t>
            </a:r>
            <a:r>
              <a:rPr lang="de-AT" sz="3200" dirty="0"/>
              <a:t> </a:t>
            </a:r>
            <a:r>
              <a:rPr lang="de-AT" sz="3200" dirty="0" err="1"/>
              <a:t>Sustainability</a:t>
            </a:r>
            <a:r>
              <a:rPr lang="de-AT" sz="3200" dirty="0"/>
              <a:t> Communication</a:t>
            </a:r>
            <a:endParaRPr lang="de-AT" altLang="de-DE" sz="3200" dirty="0">
              <a:solidFill>
                <a:schemeClr val="accent1"/>
              </a:solidFill>
            </a:endParaRPr>
          </a:p>
        </p:txBody>
      </p:sp>
      <p:sp>
        <p:nvSpPr>
          <p:cNvPr id="10243" name="Inhaltsplatzhalter 2">
            <a:extLst>
              <a:ext uri="{FF2B5EF4-FFF2-40B4-BE49-F238E27FC236}">
                <a16:creationId xmlns:a16="http://schemas.microsoft.com/office/drawing/2014/main" id="{4726CA21-7206-5F47-AD05-08A786E9DDB3}"/>
              </a:ext>
            </a:extLst>
          </p:cNvPr>
          <p:cNvSpPr>
            <a:spLocks noGrp="1"/>
          </p:cNvSpPr>
          <p:nvPr>
            <p:ph idx="1"/>
          </p:nvPr>
        </p:nvSpPr>
        <p:spPr/>
        <p:txBody>
          <a:bodyPr/>
          <a:lstStyle/>
          <a:p>
            <a:pPr marL="0" indent="0">
              <a:buNone/>
            </a:pPr>
            <a:endParaRPr lang="de-AT" altLang="de-DE" dirty="0"/>
          </a:p>
          <a:p>
            <a:pPr marL="0" indent="0">
              <a:buNone/>
            </a:pPr>
            <a:endParaRPr lang="de-AT" altLang="de-DE" dirty="0"/>
          </a:p>
          <a:p>
            <a:pPr marL="0" indent="0">
              <a:buNone/>
            </a:pPr>
            <a:r>
              <a:rPr lang="de-AT" altLang="de-DE" dirty="0"/>
              <a:t>„</a:t>
            </a:r>
            <a:r>
              <a:rPr lang="de-AT" altLang="de-DE" dirty="0" err="1"/>
              <a:t>Sustainability</a:t>
            </a:r>
            <a:r>
              <a:rPr lang="de-AT" altLang="de-DE" dirty="0"/>
              <a:t> Communication“ </a:t>
            </a:r>
            <a:r>
              <a:rPr lang="de-AT" altLang="de-DE" dirty="0" err="1"/>
              <a:t>as</a:t>
            </a:r>
            <a:r>
              <a:rPr lang="de-AT" altLang="de-DE" dirty="0"/>
              <a:t> </a:t>
            </a:r>
            <a:r>
              <a:rPr lang="de-AT" altLang="de-DE" dirty="0" err="1"/>
              <a:t>structure</a:t>
            </a:r>
            <a:r>
              <a:rPr lang="de-AT" altLang="de-DE" dirty="0"/>
              <a:t>; </a:t>
            </a:r>
          </a:p>
          <a:p>
            <a:pPr marL="0" indent="0">
              <a:buNone/>
            </a:pPr>
            <a:r>
              <a:rPr lang="de-AT" altLang="de-DE" dirty="0" err="1"/>
              <a:t>as</a:t>
            </a:r>
            <a:r>
              <a:rPr lang="de-AT" altLang="de-DE" dirty="0"/>
              <a:t> </a:t>
            </a:r>
            <a:r>
              <a:rPr lang="de-AT" altLang="de-DE" dirty="0" err="1"/>
              <a:t>transmission</a:t>
            </a:r>
            <a:r>
              <a:rPr lang="de-AT" altLang="de-DE" dirty="0"/>
              <a:t> </a:t>
            </a:r>
            <a:r>
              <a:rPr lang="de-AT" altLang="de-DE" dirty="0" err="1"/>
              <a:t>of</a:t>
            </a:r>
            <a:r>
              <a:rPr lang="de-AT" altLang="de-DE" dirty="0"/>
              <a:t>:</a:t>
            </a:r>
          </a:p>
          <a:p>
            <a:r>
              <a:rPr lang="de-AT" altLang="de-DE" dirty="0" err="1"/>
              <a:t>signals</a:t>
            </a:r>
            <a:endParaRPr lang="de-AT" altLang="de-DE" dirty="0"/>
          </a:p>
          <a:p>
            <a:r>
              <a:rPr lang="de-AT" altLang="de-DE" dirty="0" err="1"/>
              <a:t>messages</a:t>
            </a:r>
            <a:endParaRPr lang="de-AT" altLang="de-DE" dirty="0"/>
          </a:p>
          <a:p>
            <a:r>
              <a:rPr lang="de-AT" altLang="de-DE" dirty="0" err="1"/>
              <a:t>structures</a:t>
            </a:r>
            <a:endParaRPr lang="de-AT" altLang="de-DE" dirty="0"/>
          </a:p>
          <a:p>
            <a:r>
              <a:rPr lang="de-AT" altLang="de-DE" dirty="0" err="1"/>
              <a:t>symbols</a:t>
            </a:r>
            <a:endParaRPr lang="de-AT" altLang="de-DE" dirty="0"/>
          </a:p>
          <a:p>
            <a:r>
              <a:rPr lang="de-AT" altLang="de-DE" dirty="0" err="1"/>
              <a:t>meaning</a:t>
            </a:r>
            <a:endParaRPr lang="de-AT" altLang="de-DE" dirty="0"/>
          </a:p>
        </p:txBody>
      </p:sp>
      <p:pic>
        <p:nvPicPr>
          <p:cNvPr id="10" name="Grafik 9" descr="Sonnenbrille">
            <a:extLst>
              <a:ext uri="{FF2B5EF4-FFF2-40B4-BE49-F238E27FC236}">
                <a16:creationId xmlns:a16="http://schemas.microsoft.com/office/drawing/2014/main" id="{0F9DAFC3-5D3A-FB49-A235-CD1834E3EF8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272059" y="1341363"/>
            <a:ext cx="1295549" cy="1295549"/>
          </a:xfrm>
          <a:prstGeom prst="rect">
            <a:avLst/>
          </a:prstGeom>
          <a:effectLst/>
        </p:spPr>
      </p:pic>
      <p:sp>
        <p:nvSpPr>
          <p:cNvPr id="5" name="Textfeld 4"/>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B4F026C-0785-504D-B901-83179F297F42}"/>
              </a:ext>
            </a:extLst>
          </p:cNvPr>
          <p:cNvPicPr>
            <a:picLocks noChangeAspect="1"/>
          </p:cNvPicPr>
          <p:nvPr/>
        </p:nvPicPr>
        <p:blipFill>
          <a:blip r:embed="rId3"/>
          <a:stretch>
            <a:fillRect/>
          </a:stretch>
        </p:blipFill>
        <p:spPr>
          <a:xfrm>
            <a:off x="10542944" y="1152128"/>
            <a:ext cx="1630181" cy="1556792"/>
          </a:xfrm>
          <a:prstGeom prst="rect">
            <a:avLst/>
          </a:prstGeom>
        </p:spPr>
      </p:pic>
      <p:sp>
        <p:nvSpPr>
          <p:cNvPr id="2" name="Rechteck 1">
            <a:extLst>
              <a:ext uri="{FF2B5EF4-FFF2-40B4-BE49-F238E27FC236}">
                <a16:creationId xmlns:a16="http://schemas.microsoft.com/office/drawing/2014/main" id="{62A593F5-CA94-584B-923A-28BF9013DE83}"/>
              </a:ext>
            </a:extLst>
          </p:cNvPr>
          <p:cNvSpPr/>
          <p:nvPr/>
        </p:nvSpPr>
        <p:spPr>
          <a:xfrm>
            <a:off x="6576053" y="1780739"/>
            <a:ext cx="3873062" cy="877163"/>
          </a:xfrm>
          <a:prstGeom prst="rect">
            <a:avLst/>
          </a:prstGeom>
        </p:spPr>
        <p:txBody>
          <a:bodyPr wrap="square">
            <a:spAutoFit/>
          </a:bodyPr>
          <a:lstStyle/>
          <a:p>
            <a:r>
              <a:rPr lang="en-US" dirty="0">
                <a:solidFill>
                  <a:srgbClr val="202122"/>
                </a:solidFill>
                <a:latin typeface="Verdana" panose="020B0604030504040204" pitchFamily="34" charset="0"/>
                <a:ea typeface="Verdana" panose="020B0604030504040204" pitchFamily="34" charset="0"/>
                <a:cs typeface="Verdana" panose="020B0604030504040204" pitchFamily="34" charset="0"/>
              </a:rPr>
              <a:t>_who says what to whom in what channel with what effect? </a:t>
            </a:r>
            <a:r>
              <a:rPr lang="en-US" sz="1500" dirty="0">
                <a:solidFill>
                  <a:srgbClr val="202122"/>
                </a:solidFill>
                <a:latin typeface="Verdana" panose="020B0604030504040204" pitchFamily="34" charset="0"/>
                <a:ea typeface="Verdana" panose="020B0604030504040204" pitchFamily="34" charset="0"/>
                <a:cs typeface="Verdana" panose="020B0604030504040204" pitchFamily="34" charset="0"/>
              </a:rPr>
              <a:t>(Harold D. </a:t>
            </a:r>
            <a:r>
              <a:rPr lang="en-US" sz="1500" dirty="0" err="1">
                <a:solidFill>
                  <a:srgbClr val="202122"/>
                </a:solidFill>
                <a:latin typeface="Verdana" panose="020B0604030504040204" pitchFamily="34" charset="0"/>
                <a:ea typeface="Verdana" panose="020B0604030504040204" pitchFamily="34" charset="0"/>
                <a:cs typeface="Verdana" panose="020B0604030504040204" pitchFamily="34" charset="0"/>
              </a:rPr>
              <a:t>Lasswell</a:t>
            </a:r>
            <a:r>
              <a:rPr lang="en-US" sz="1500" dirty="0">
                <a:solidFill>
                  <a:srgbClr val="202122"/>
                </a:solidFill>
                <a:latin typeface="Verdana" panose="020B0604030504040204" pitchFamily="34" charset="0"/>
                <a:ea typeface="Verdana" panose="020B0604030504040204" pitchFamily="34" charset="0"/>
                <a:cs typeface="Verdana" panose="020B0604030504040204" pitchFamily="34" charset="0"/>
              </a:rPr>
              <a:t>)</a:t>
            </a:r>
            <a:endParaRPr lang="en-AU" sz="1500" dirty="0">
              <a:latin typeface="Verdana" panose="020B0604030504040204" pitchFamily="34" charset="0"/>
              <a:ea typeface="Verdana" panose="020B0604030504040204" pitchFamily="34" charset="0"/>
              <a:cs typeface="Verdana" panose="020B0604030504040204" pitchFamily="34" charset="0"/>
            </a:endParaRPr>
          </a:p>
        </p:txBody>
      </p:sp>
      <p:pic>
        <p:nvPicPr>
          <p:cNvPr id="4" name="Grafik 3" descr="Ein Bild, das Text enthält.&#10;&#10;Automatisch generierte Beschreibung">
            <a:extLst>
              <a:ext uri="{FF2B5EF4-FFF2-40B4-BE49-F238E27FC236}">
                <a16:creationId xmlns:a16="http://schemas.microsoft.com/office/drawing/2014/main" id="{37E2BF80-DEFC-3E48-B086-EC630FF0FBB8}"/>
              </a:ext>
            </a:extLst>
          </p:cNvPr>
          <p:cNvPicPr>
            <a:picLocks noChangeAspect="1"/>
          </p:cNvPicPr>
          <p:nvPr/>
        </p:nvPicPr>
        <p:blipFill>
          <a:blip r:embed="rId4"/>
          <a:stretch>
            <a:fillRect/>
          </a:stretch>
        </p:blipFill>
        <p:spPr>
          <a:xfrm>
            <a:off x="0" y="2924944"/>
            <a:ext cx="12192000" cy="3045124"/>
          </a:xfrm>
          <a:prstGeom prst="rect">
            <a:avLst/>
          </a:prstGeom>
        </p:spPr>
      </p:pic>
      <p:sp>
        <p:nvSpPr>
          <p:cNvPr id="5" name="Titel 4">
            <a:extLst>
              <a:ext uri="{FF2B5EF4-FFF2-40B4-BE49-F238E27FC236}">
                <a16:creationId xmlns:a16="http://schemas.microsoft.com/office/drawing/2014/main" id="{F875E0C5-1968-4440-A3F3-6D87A7414A07}"/>
              </a:ext>
            </a:extLst>
          </p:cNvPr>
          <p:cNvSpPr>
            <a:spLocks noGrp="1"/>
          </p:cNvSpPr>
          <p:nvPr>
            <p:ph type="title"/>
          </p:nvPr>
        </p:nvSpPr>
        <p:spPr/>
        <p:txBody>
          <a:bodyPr/>
          <a:lstStyle/>
          <a:p>
            <a:r>
              <a:rPr lang="de-AT" dirty="0"/>
              <a:t>C. </a:t>
            </a:r>
            <a:r>
              <a:rPr lang="de-AT" dirty="0" err="1"/>
              <a:t>Paradigms</a:t>
            </a:r>
            <a:r>
              <a:rPr lang="de-AT" dirty="0"/>
              <a:t> </a:t>
            </a:r>
            <a:r>
              <a:rPr lang="de-AT" dirty="0" err="1"/>
              <a:t>of</a:t>
            </a:r>
            <a:r>
              <a:rPr lang="de-AT" dirty="0"/>
              <a:t> </a:t>
            </a:r>
            <a:r>
              <a:rPr lang="de-AT" dirty="0" err="1"/>
              <a:t>Sustainability</a:t>
            </a:r>
            <a:r>
              <a:rPr lang="de-AT" dirty="0"/>
              <a:t> Communication</a:t>
            </a:r>
            <a:endParaRPr lang="en-AU" dirty="0"/>
          </a:p>
        </p:txBody>
      </p:sp>
      <p:pic>
        <p:nvPicPr>
          <p:cNvPr id="6" name="Grafik 5" descr="Sonnenbrille">
            <a:extLst>
              <a:ext uri="{FF2B5EF4-FFF2-40B4-BE49-F238E27FC236}">
                <a16:creationId xmlns:a16="http://schemas.microsoft.com/office/drawing/2014/main" id="{20FC28DD-D445-0441-B3EC-8EFA5241F37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72059" y="1341363"/>
            <a:ext cx="1295549" cy="1295549"/>
          </a:xfrm>
          <a:prstGeom prst="rect">
            <a:avLst/>
          </a:prstGeom>
          <a:effectLst/>
        </p:spPr>
      </p:pic>
      <p:sp>
        <p:nvSpPr>
          <p:cNvPr id="8" name="Textfeld 7"/>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3734449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5B5A212-74E0-0240-86B1-3B1EEA40F4DA}"/>
              </a:ext>
            </a:extLst>
          </p:cNvPr>
          <p:cNvSpPr>
            <a:spLocks noGrp="1" noChangeArrowheads="1"/>
          </p:cNvSpPr>
          <p:nvPr>
            <p:ph type="title"/>
          </p:nvPr>
        </p:nvSpPr>
        <p:spPr/>
        <p:txBody>
          <a:bodyPr>
            <a:normAutofit fontScale="90000"/>
          </a:bodyPr>
          <a:lstStyle/>
          <a:p>
            <a:r>
              <a:rPr lang="de-AT" sz="3600" dirty="0"/>
              <a:t>C. </a:t>
            </a:r>
            <a:r>
              <a:rPr lang="de-AT" sz="3600" dirty="0" err="1"/>
              <a:t>Paradigms</a:t>
            </a:r>
            <a:r>
              <a:rPr lang="de-AT" sz="3600" dirty="0"/>
              <a:t> </a:t>
            </a:r>
            <a:r>
              <a:rPr lang="de-AT" sz="3600" dirty="0" err="1"/>
              <a:t>of</a:t>
            </a:r>
            <a:r>
              <a:rPr lang="de-AT" sz="3600" dirty="0"/>
              <a:t> </a:t>
            </a:r>
            <a:r>
              <a:rPr lang="de-AT" sz="3600" dirty="0" err="1"/>
              <a:t>Sustainability</a:t>
            </a:r>
            <a:r>
              <a:rPr lang="de-AT" sz="3600" dirty="0"/>
              <a:t> Communication</a:t>
            </a:r>
            <a:endParaRPr lang="de-AT" altLang="de-DE" sz="3600" dirty="0">
              <a:solidFill>
                <a:schemeClr val="bg2"/>
              </a:solidFill>
            </a:endParaRPr>
          </a:p>
        </p:txBody>
      </p:sp>
      <p:sp>
        <p:nvSpPr>
          <p:cNvPr id="16387" name="Rectangle 3">
            <a:extLst>
              <a:ext uri="{FF2B5EF4-FFF2-40B4-BE49-F238E27FC236}">
                <a16:creationId xmlns:a16="http://schemas.microsoft.com/office/drawing/2014/main" id="{444332F8-370F-8D43-9C7B-5D731A36A5DD}"/>
              </a:ext>
            </a:extLst>
          </p:cNvPr>
          <p:cNvSpPr>
            <a:spLocks noGrp="1" noChangeArrowheads="1"/>
          </p:cNvSpPr>
          <p:nvPr>
            <p:ph idx="1"/>
          </p:nvPr>
        </p:nvSpPr>
        <p:spPr/>
        <p:txBody>
          <a:bodyPr>
            <a:normAutofit/>
          </a:bodyPr>
          <a:lstStyle/>
          <a:p>
            <a:pPr marL="0" indent="0" eaLnBrk="1" hangingPunct="1">
              <a:buNone/>
            </a:pPr>
            <a:endParaRPr lang="de-AT" altLang="de-DE" dirty="0"/>
          </a:p>
          <a:p>
            <a:pPr marL="0" indent="0" eaLnBrk="1" hangingPunct="1">
              <a:buNone/>
            </a:pPr>
            <a:endParaRPr lang="de-AT" altLang="de-DE" dirty="0"/>
          </a:p>
          <a:p>
            <a:pPr marL="0" indent="0" eaLnBrk="1" hangingPunct="1">
              <a:buNone/>
            </a:pPr>
            <a:r>
              <a:rPr lang="de-AT" altLang="de-DE" dirty="0" err="1"/>
              <a:t>Sustainability</a:t>
            </a:r>
            <a:r>
              <a:rPr lang="de-AT" altLang="de-DE" dirty="0"/>
              <a:t> Communication </a:t>
            </a:r>
            <a:r>
              <a:rPr lang="de-AT" altLang="de-DE" dirty="0" err="1"/>
              <a:t>as</a:t>
            </a:r>
            <a:r>
              <a:rPr lang="de-AT" altLang="de-DE" dirty="0"/>
              <a:t> </a:t>
            </a:r>
            <a:r>
              <a:rPr lang="de-AT" altLang="de-DE" dirty="0" err="1"/>
              <a:t>process</a:t>
            </a:r>
            <a:r>
              <a:rPr lang="de-AT" altLang="de-DE" dirty="0"/>
              <a:t> &amp; </a:t>
            </a:r>
            <a:r>
              <a:rPr lang="de-AT" altLang="de-DE" dirty="0" err="1"/>
              <a:t>practice</a:t>
            </a:r>
            <a:r>
              <a:rPr lang="de-AT" altLang="de-DE" dirty="0"/>
              <a:t> </a:t>
            </a:r>
            <a:r>
              <a:rPr lang="de-AT" altLang="de-DE" dirty="0" err="1"/>
              <a:t>of</a:t>
            </a:r>
            <a:r>
              <a:rPr lang="de-AT" altLang="de-DE" dirty="0"/>
              <a:t>...</a:t>
            </a:r>
          </a:p>
          <a:p>
            <a:pPr eaLnBrk="1" hangingPunct="1"/>
            <a:r>
              <a:rPr lang="de-AT" altLang="de-DE" dirty="0" err="1"/>
              <a:t>understanding</a:t>
            </a:r>
            <a:endParaRPr lang="de-AT" altLang="de-DE" dirty="0"/>
          </a:p>
          <a:p>
            <a:pPr eaLnBrk="1" hangingPunct="1"/>
            <a:r>
              <a:rPr lang="de-AT" altLang="de-DE" dirty="0" err="1"/>
              <a:t>exchange</a:t>
            </a:r>
            <a:endParaRPr lang="de-AT" altLang="de-DE" dirty="0"/>
          </a:p>
          <a:p>
            <a:pPr eaLnBrk="1" hangingPunct="1"/>
            <a:r>
              <a:rPr lang="de-AT" altLang="de-DE" dirty="0" err="1"/>
              <a:t>participation</a:t>
            </a:r>
            <a:endParaRPr lang="de-AT" altLang="de-DE" dirty="0"/>
          </a:p>
          <a:p>
            <a:pPr eaLnBrk="1" hangingPunct="1"/>
            <a:r>
              <a:rPr lang="de-AT" altLang="de-DE" dirty="0" err="1"/>
              <a:t>relationship</a:t>
            </a:r>
            <a:endParaRPr lang="de-AT" altLang="de-DE" dirty="0"/>
          </a:p>
          <a:p>
            <a:pPr eaLnBrk="1" hangingPunct="1"/>
            <a:r>
              <a:rPr lang="de-AT" altLang="de-DE" dirty="0" err="1"/>
              <a:t>social</a:t>
            </a:r>
            <a:r>
              <a:rPr lang="de-AT" altLang="de-DE" dirty="0"/>
              <a:t> </a:t>
            </a:r>
            <a:r>
              <a:rPr lang="de-AT" altLang="de-DE" dirty="0" err="1"/>
              <a:t>practice</a:t>
            </a:r>
            <a:r>
              <a:rPr lang="de-AT" altLang="de-DE" dirty="0"/>
              <a:t> </a:t>
            </a:r>
          </a:p>
          <a:p>
            <a:pPr eaLnBrk="1" hangingPunct="1"/>
            <a:r>
              <a:rPr lang="de-AT" altLang="de-DE" dirty="0" err="1"/>
              <a:t>social</a:t>
            </a:r>
            <a:r>
              <a:rPr lang="de-AT" altLang="de-DE" dirty="0"/>
              <a:t> </a:t>
            </a:r>
            <a:r>
              <a:rPr lang="de-AT" altLang="de-DE" dirty="0" err="1"/>
              <a:t>behavior</a:t>
            </a:r>
            <a:endParaRPr lang="de-AT" altLang="de-DE" dirty="0"/>
          </a:p>
          <a:p>
            <a:pPr eaLnBrk="1" hangingPunct="1"/>
            <a:r>
              <a:rPr lang="de-AT" altLang="de-DE" dirty="0" err="1"/>
              <a:t>interaction</a:t>
            </a:r>
            <a:endParaRPr lang="de-AT" altLang="de-DE" dirty="0"/>
          </a:p>
        </p:txBody>
      </p:sp>
      <p:pic>
        <p:nvPicPr>
          <p:cNvPr id="4" name="Grafik 3" descr="Sonnenbrille">
            <a:extLst>
              <a:ext uri="{FF2B5EF4-FFF2-40B4-BE49-F238E27FC236}">
                <a16:creationId xmlns:a16="http://schemas.microsoft.com/office/drawing/2014/main" id="{ECA906DF-5954-3E48-B744-B3EFB73FB7F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72058" y="1341362"/>
            <a:ext cx="1295550" cy="1295550"/>
          </a:xfrm>
          <a:prstGeom prst="rect">
            <a:avLst/>
          </a:prstGeom>
        </p:spPr>
      </p:pic>
      <p:sp>
        <p:nvSpPr>
          <p:cNvPr id="5" name="Textfeld 4"/>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2A593F5-CA94-584B-923A-28BF9013DE83}"/>
              </a:ext>
            </a:extLst>
          </p:cNvPr>
          <p:cNvSpPr/>
          <p:nvPr/>
        </p:nvSpPr>
        <p:spPr>
          <a:xfrm>
            <a:off x="388929" y="3454602"/>
            <a:ext cx="3873062" cy="600164"/>
          </a:xfrm>
          <a:prstGeom prst="rect">
            <a:avLst/>
          </a:prstGeom>
        </p:spPr>
        <p:txBody>
          <a:bodyPr wrap="square">
            <a:spAutoFit/>
          </a:bodyPr>
          <a:lstStyle/>
          <a:p>
            <a:r>
              <a:rPr lang="en-US" dirty="0">
                <a:solidFill>
                  <a:srgbClr val="202122"/>
                </a:solidFill>
                <a:latin typeface="Verdana" panose="020B0604030504040204" pitchFamily="34" charset="0"/>
                <a:ea typeface="Verdana" panose="020B0604030504040204" pitchFamily="34" charset="0"/>
                <a:cs typeface="Verdana" panose="020B0604030504040204" pitchFamily="34" charset="0"/>
              </a:rPr>
              <a:t>_you can not not communicate </a:t>
            </a:r>
            <a:r>
              <a:rPr lang="en-US" sz="1500" dirty="0">
                <a:solidFill>
                  <a:srgbClr val="202122"/>
                </a:solidFill>
                <a:latin typeface="Verdana" panose="020B0604030504040204" pitchFamily="34" charset="0"/>
                <a:ea typeface="Verdana" panose="020B0604030504040204" pitchFamily="34" charset="0"/>
                <a:cs typeface="Verdana" panose="020B0604030504040204" pitchFamily="34" charset="0"/>
              </a:rPr>
              <a:t>(P. Watzlawick)</a:t>
            </a:r>
            <a:endParaRPr lang="en-AU" sz="1500" dirty="0">
              <a:latin typeface="Verdana" panose="020B0604030504040204" pitchFamily="34" charset="0"/>
              <a:ea typeface="Verdana" panose="020B0604030504040204" pitchFamily="34" charset="0"/>
              <a:cs typeface="Verdana" panose="020B0604030504040204" pitchFamily="34" charset="0"/>
            </a:endParaRPr>
          </a:p>
        </p:txBody>
      </p:sp>
      <p:pic>
        <p:nvPicPr>
          <p:cNvPr id="4" name="Grafik 3">
            <a:extLst>
              <a:ext uri="{FF2B5EF4-FFF2-40B4-BE49-F238E27FC236}">
                <a16:creationId xmlns:a16="http://schemas.microsoft.com/office/drawing/2014/main" id="{05AD0502-A7C8-B34D-BE25-A086F37E5730}"/>
              </a:ext>
            </a:extLst>
          </p:cNvPr>
          <p:cNvPicPr>
            <a:picLocks noChangeAspect="1"/>
          </p:cNvPicPr>
          <p:nvPr/>
        </p:nvPicPr>
        <p:blipFill>
          <a:blip r:embed="rId3"/>
          <a:stretch>
            <a:fillRect/>
          </a:stretch>
        </p:blipFill>
        <p:spPr>
          <a:xfrm>
            <a:off x="5343552" y="1669073"/>
            <a:ext cx="6848448" cy="5188927"/>
          </a:xfrm>
          <a:prstGeom prst="rect">
            <a:avLst/>
          </a:prstGeom>
        </p:spPr>
      </p:pic>
      <p:sp>
        <p:nvSpPr>
          <p:cNvPr id="3" name="Titel 2">
            <a:extLst>
              <a:ext uri="{FF2B5EF4-FFF2-40B4-BE49-F238E27FC236}">
                <a16:creationId xmlns:a16="http://schemas.microsoft.com/office/drawing/2014/main" id="{B823827E-72CD-9B45-9237-F4187E79063E}"/>
              </a:ext>
            </a:extLst>
          </p:cNvPr>
          <p:cNvSpPr>
            <a:spLocks noGrp="1"/>
          </p:cNvSpPr>
          <p:nvPr>
            <p:ph type="title"/>
          </p:nvPr>
        </p:nvSpPr>
        <p:spPr/>
        <p:txBody>
          <a:bodyPr/>
          <a:lstStyle/>
          <a:p>
            <a:r>
              <a:rPr lang="de-AT" dirty="0"/>
              <a:t>C. </a:t>
            </a:r>
            <a:r>
              <a:rPr lang="de-AT" dirty="0" err="1"/>
              <a:t>Paradigms</a:t>
            </a:r>
            <a:r>
              <a:rPr lang="de-AT" dirty="0"/>
              <a:t> </a:t>
            </a:r>
            <a:r>
              <a:rPr lang="de-AT" dirty="0" err="1"/>
              <a:t>of</a:t>
            </a:r>
            <a:r>
              <a:rPr lang="de-AT" dirty="0"/>
              <a:t> </a:t>
            </a:r>
            <a:r>
              <a:rPr lang="de-AT" dirty="0" err="1"/>
              <a:t>Sustainability</a:t>
            </a:r>
            <a:r>
              <a:rPr lang="de-AT" dirty="0"/>
              <a:t> Communication</a:t>
            </a:r>
            <a:endParaRPr lang="en-AU" dirty="0"/>
          </a:p>
        </p:txBody>
      </p:sp>
      <p:pic>
        <p:nvPicPr>
          <p:cNvPr id="6" name="Grafik 5">
            <a:extLst>
              <a:ext uri="{FF2B5EF4-FFF2-40B4-BE49-F238E27FC236}">
                <a16:creationId xmlns:a16="http://schemas.microsoft.com/office/drawing/2014/main" id="{26D51DD2-2A23-BF43-88CC-20EA829A5666}"/>
              </a:ext>
            </a:extLst>
          </p:cNvPr>
          <p:cNvPicPr>
            <a:picLocks noChangeAspect="1"/>
          </p:cNvPicPr>
          <p:nvPr/>
        </p:nvPicPr>
        <p:blipFill>
          <a:blip r:embed="rId4"/>
          <a:stretch>
            <a:fillRect/>
          </a:stretch>
        </p:blipFill>
        <p:spPr>
          <a:xfrm>
            <a:off x="73451" y="4149080"/>
            <a:ext cx="2252009" cy="2570228"/>
          </a:xfrm>
          <a:prstGeom prst="rect">
            <a:avLst/>
          </a:prstGeom>
        </p:spPr>
      </p:pic>
    </p:spTree>
    <p:extLst>
      <p:ext uri="{BB962C8B-B14F-4D97-AF65-F5344CB8AC3E}">
        <p14:creationId xmlns:p14="http://schemas.microsoft.com/office/powerpoint/2010/main" val="166978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D4E415D5-B589-CF43-BEFC-7A75336AE375}"/>
              </a:ext>
            </a:extLst>
          </p:cNvPr>
          <p:cNvSpPr/>
          <p:nvPr/>
        </p:nvSpPr>
        <p:spPr>
          <a:xfrm>
            <a:off x="1199456" y="3645024"/>
            <a:ext cx="10992544" cy="936104"/>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hteck 4">
            <a:extLst>
              <a:ext uri="{FF2B5EF4-FFF2-40B4-BE49-F238E27FC236}">
                <a16:creationId xmlns:a16="http://schemas.microsoft.com/office/drawing/2014/main" id="{4C82CFFC-F552-8641-A7EA-C1AD8FEDB020}"/>
              </a:ext>
            </a:extLst>
          </p:cNvPr>
          <p:cNvSpPr/>
          <p:nvPr/>
        </p:nvSpPr>
        <p:spPr>
          <a:xfrm>
            <a:off x="1199456" y="2636912"/>
            <a:ext cx="10992544" cy="936104"/>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22" name="Rectangle 2"/>
          <p:cNvSpPr>
            <a:spLocks noGrp="1" noChangeArrowheads="1"/>
          </p:cNvSpPr>
          <p:nvPr>
            <p:ph type="title"/>
          </p:nvPr>
        </p:nvSpPr>
        <p:spPr/>
        <p:txBody>
          <a:bodyPr/>
          <a:lstStyle/>
          <a:p>
            <a:pPr algn="ctr"/>
            <a:r>
              <a:rPr lang="de-DE" dirty="0">
                <a:solidFill>
                  <a:schemeClr val="bg1"/>
                </a:solidFill>
              </a:rPr>
              <a:t>Learning </a:t>
            </a:r>
            <a:r>
              <a:rPr lang="de-DE" dirty="0" err="1">
                <a:solidFill>
                  <a:schemeClr val="bg1"/>
                </a:solidFill>
              </a:rPr>
              <a:t>outcomes</a:t>
            </a:r>
            <a:endParaRPr lang="de-DE" dirty="0">
              <a:solidFill>
                <a:schemeClr val="bg1"/>
              </a:solidFill>
            </a:endParaRPr>
          </a:p>
        </p:txBody>
      </p:sp>
      <p:sp>
        <p:nvSpPr>
          <p:cNvPr id="5123" name="Rectangle 3"/>
          <p:cNvSpPr>
            <a:spLocks noGrp="1" noChangeArrowheads="1"/>
          </p:cNvSpPr>
          <p:nvPr>
            <p:ph type="body" idx="1"/>
          </p:nvPr>
        </p:nvSpPr>
        <p:spPr>
          <a:xfrm>
            <a:off x="1199457" y="1484784"/>
            <a:ext cx="10753194" cy="4525200"/>
          </a:xfrm>
        </p:spPr>
        <p:txBody>
          <a:bodyPr>
            <a:noAutofit/>
          </a:bodyPr>
          <a:lstStyle/>
          <a:p>
            <a:pPr>
              <a:lnSpc>
                <a:spcPct val="90000"/>
              </a:lnSpc>
              <a:buFontTx/>
              <a:buNone/>
            </a:pPr>
            <a:r>
              <a:rPr lang="en-GB" sz="1400" b="1" dirty="0" smtClean="0">
                <a:solidFill>
                  <a:srgbClr val="95843F"/>
                </a:solidFill>
              </a:rPr>
              <a:t>Learning outcome 1: </a:t>
            </a:r>
          </a:p>
          <a:p>
            <a:pPr>
              <a:lnSpc>
                <a:spcPct val="90000"/>
              </a:lnSpc>
              <a:buFontTx/>
              <a:buNone/>
            </a:pPr>
            <a:r>
              <a:rPr lang="en-GB" sz="1400" b="1" dirty="0" smtClean="0"/>
              <a:t>Describe </a:t>
            </a:r>
            <a:r>
              <a:rPr lang="en-GB" sz="1400" dirty="0" smtClean="0"/>
              <a:t>the diverse nature of contemporary practices of sustainability communication on an individual, organizational and societal level, the relationship of strategic communication practices to other public communication practices, the role of stakeholders and publics and the communication practitioners in and outside of organizations (corporate, NGO, political and educational institutions etc.)</a:t>
            </a:r>
          </a:p>
          <a:p>
            <a:pPr>
              <a:lnSpc>
                <a:spcPct val="90000"/>
              </a:lnSpc>
              <a:buFontTx/>
              <a:buNone/>
            </a:pPr>
            <a:endParaRPr lang="en-GB" sz="1400" dirty="0" smtClean="0"/>
          </a:p>
          <a:p>
            <a:pPr>
              <a:lnSpc>
                <a:spcPct val="90000"/>
              </a:lnSpc>
              <a:buNone/>
            </a:pPr>
            <a:r>
              <a:rPr lang="en-GB" sz="1400" b="1" dirty="0" smtClean="0">
                <a:solidFill>
                  <a:srgbClr val="95843F"/>
                </a:solidFill>
              </a:rPr>
              <a:t>Learning outcome 2: </a:t>
            </a:r>
            <a:endParaRPr lang="en-GB" sz="1400" dirty="0" smtClean="0"/>
          </a:p>
          <a:p>
            <a:pPr>
              <a:lnSpc>
                <a:spcPct val="90000"/>
              </a:lnSpc>
              <a:buFontTx/>
              <a:buNone/>
            </a:pPr>
            <a:r>
              <a:rPr lang="en-GB" sz="1400" b="1" dirty="0" smtClean="0"/>
              <a:t>Develop </a:t>
            </a:r>
            <a:r>
              <a:rPr lang="en-GB" sz="1400" dirty="0" smtClean="0"/>
              <a:t>comprehensive and well-founded knowledge in sustainability communication as field of study, an understanding of how other disciplines relate to the field and an international perspective on the field.</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3: </a:t>
            </a:r>
          </a:p>
          <a:p>
            <a:pPr>
              <a:lnSpc>
                <a:spcPct val="90000"/>
              </a:lnSpc>
              <a:buFontTx/>
              <a:buNone/>
            </a:pPr>
            <a:r>
              <a:rPr lang="en-GB" sz="1400" b="1" dirty="0" smtClean="0"/>
              <a:t>Understand</a:t>
            </a:r>
            <a:r>
              <a:rPr lang="en-GB" sz="1400" dirty="0" smtClean="0"/>
              <a:t> the key elements of communication theories, strategies and tactics, and, thus, the character and operationalization of best practice sustainability communication planning frameworks.</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4: </a:t>
            </a:r>
            <a:endParaRPr lang="en-GB" sz="1400" dirty="0" smtClean="0"/>
          </a:p>
          <a:p>
            <a:pPr>
              <a:lnSpc>
                <a:spcPct val="90000"/>
              </a:lnSpc>
              <a:buFontTx/>
              <a:buNone/>
            </a:pPr>
            <a:r>
              <a:rPr lang="en-GB" sz="1400" b="1" dirty="0" smtClean="0"/>
              <a:t>Advance</a:t>
            </a:r>
            <a:r>
              <a:rPr lang="en-GB" sz="1400" dirty="0" smtClean="0"/>
              <a:t> your understanding of social and civic responsibility and develop an appreciation of the philosophical and social context of sustainability communication. Advance your knowledge and respect of ethics and ethical standards in relation to communication of, about and for sustainability.</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5: </a:t>
            </a:r>
          </a:p>
          <a:p>
            <a:pPr>
              <a:lnSpc>
                <a:spcPct val="90000"/>
              </a:lnSpc>
              <a:buFontTx/>
              <a:buNone/>
            </a:pPr>
            <a:r>
              <a:rPr lang="en-GB" sz="1400" b="1" dirty="0" smtClean="0"/>
              <a:t>Anticipate and Interpret </a:t>
            </a:r>
            <a:r>
              <a:rPr lang="en-GB" sz="1400" dirty="0" smtClean="0"/>
              <a:t>current issues and challenges of a world in transformation and social change. Develop a deep understanding of and skills to create change, develop advocacy, leadership and authorship in and for sustainability communication.</a:t>
            </a:r>
          </a:p>
          <a:p>
            <a:pPr>
              <a:lnSpc>
                <a:spcPct val="90000"/>
              </a:lnSpc>
              <a:buFontTx/>
              <a:buNone/>
            </a:pPr>
            <a:endParaRPr lang="en-GB" sz="1400" dirty="0"/>
          </a:p>
        </p:txBody>
      </p:sp>
    </p:spTree>
    <p:extLst>
      <p:ext uri="{BB962C8B-B14F-4D97-AF65-F5344CB8AC3E}">
        <p14:creationId xmlns:p14="http://schemas.microsoft.com/office/powerpoint/2010/main" val="123719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2A593F5-CA94-584B-923A-28BF9013DE83}"/>
              </a:ext>
            </a:extLst>
          </p:cNvPr>
          <p:cNvSpPr/>
          <p:nvPr/>
        </p:nvSpPr>
        <p:spPr>
          <a:xfrm>
            <a:off x="1199456" y="2137133"/>
            <a:ext cx="4449126" cy="877163"/>
          </a:xfrm>
          <a:prstGeom prst="rect">
            <a:avLst/>
          </a:prstGeom>
        </p:spPr>
        <p:txBody>
          <a:bodyPr wrap="square">
            <a:spAutoFit/>
          </a:bodyPr>
          <a:lstStyle/>
          <a:p>
            <a:r>
              <a:rPr lang="en-US" dirty="0">
                <a:solidFill>
                  <a:srgbClr val="202122"/>
                </a:solidFill>
                <a:latin typeface="Verdana" panose="020B0604030504040204" pitchFamily="34" charset="0"/>
                <a:ea typeface="Verdana" panose="020B0604030504040204" pitchFamily="34" charset="0"/>
                <a:cs typeface="Verdana" panose="020B0604030504040204" pitchFamily="34" charset="0"/>
              </a:rPr>
              <a:t>_communication always aims at understanding (consensus) </a:t>
            </a:r>
            <a:r>
              <a:rPr lang="en-US" sz="1500" dirty="0">
                <a:solidFill>
                  <a:srgbClr val="202122"/>
                </a:solidFill>
                <a:latin typeface="Verdana" panose="020B0604030504040204" pitchFamily="34" charset="0"/>
                <a:ea typeface="Verdana" panose="020B0604030504040204" pitchFamily="34" charset="0"/>
                <a:cs typeface="Verdana" panose="020B0604030504040204" pitchFamily="34" charset="0"/>
              </a:rPr>
              <a:t>(J. Habermas)</a:t>
            </a:r>
            <a:endParaRPr lang="en-AU" sz="1500" dirty="0">
              <a:latin typeface="Verdana" panose="020B0604030504040204" pitchFamily="34" charset="0"/>
              <a:ea typeface="Verdana" panose="020B0604030504040204" pitchFamily="34" charset="0"/>
              <a:cs typeface="Verdana" panose="020B0604030504040204" pitchFamily="34" charset="0"/>
            </a:endParaRPr>
          </a:p>
        </p:txBody>
      </p:sp>
      <p:sp>
        <p:nvSpPr>
          <p:cNvPr id="3" name="Titel 2">
            <a:extLst>
              <a:ext uri="{FF2B5EF4-FFF2-40B4-BE49-F238E27FC236}">
                <a16:creationId xmlns:a16="http://schemas.microsoft.com/office/drawing/2014/main" id="{B823827E-72CD-9B45-9237-F4187E79063E}"/>
              </a:ext>
            </a:extLst>
          </p:cNvPr>
          <p:cNvSpPr>
            <a:spLocks noGrp="1"/>
          </p:cNvSpPr>
          <p:nvPr>
            <p:ph type="title"/>
          </p:nvPr>
        </p:nvSpPr>
        <p:spPr/>
        <p:txBody>
          <a:bodyPr/>
          <a:lstStyle/>
          <a:p>
            <a:r>
              <a:rPr lang="de-AT" dirty="0"/>
              <a:t>C. </a:t>
            </a:r>
            <a:r>
              <a:rPr lang="de-AT" dirty="0" err="1"/>
              <a:t>Paradigms</a:t>
            </a:r>
            <a:r>
              <a:rPr lang="de-AT" dirty="0"/>
              <a:t> </a:t>
            </a:r>
            <a:r>
              <a:rPr lang="de-AT" dirty="0" err="1"/>
              <a:t>of</a:t>
            </a:r>
            <a:r>
              <a:rPr lang="de-AT" dirty="0"/>
              <a:t> </a:t>
            </a:r>
            <a:r>
              <a:rPr lang="de-AT" dirty="0" err="1"/>
              <a:t>Sustainability</a:t>
            </a:r>
            <a:r>
              <a:rPr lang="de-AT" dirty="0"/>
              <a:t> Communication</a:t>
            </a:r>
            <a:endParaRPr lang="en-AU" dirty="0"/>
          </a:p>
        </p:txBody>
      </p:sp>
      <p:pic>
        <p:nvPicPr>
          <p:cNvPr id="5" name="Grafik 4">
            <a:extLst>
              <a:ext uri="{FF2B5EF4-FFF2-40B4-BE49-F238E27FC236}">
                <a16:creationId xmlns:a16="http://schemas.microsoft.com/office/drawing/2014/main" id="{97E917BE-AD3D-C347-B688-911D7E0C4D9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95401" y="3014296"/>
            <a:ext cx="2717300" cy="2934984"/>
          </a:xfrm>
          <a:prstGeom prst="rect">
            <a:avLst/>
          </a:prstGeom>
        </p:spPr>
      </p:pic>
      <p:pic>
        <p:nvPicPr>
          <p:cNvPr id="7" name="Grafik 6">
            <a:extLst>
              <a:ext uri="{FF2B5EF4-FFF2-40B4-BE49-F238E27FC236}">
                <a16:creationId xmlns:a16="http://schemas.microsoft.com/office/drawing/2014/main" id="{99304A0F-8ABA-0440-A161-654F6E29E12D}"/>
              </a:ext>
            </a:extLst>
          </p:cNvPr>
          <p:cNvPicPr>
            <a:picLocks noChangeAspect="1"/>
          </p:cNvPicPr>
          <p:nvPr/>
        </p:nvPicPr>
        <p:blipFill>
          <a:blip r:embed="rId5"/>
          <a:stretch>
            <a:fillRect/>
          </a:stretch>
        </p:blipFill>
        <p:spPr>
          <a:xfrm>
            <a:off x="5519936" y="1703934"/>
            <a:ext cx="5826139" cy="4414345"/>
          </a:xfrm>
          <a:prstGeom prst="rect">
            <a:avLst/>
          </a:prstGeom>
        </p:spPr>
      </p:pic>
    </p:spTree>
    <p:extLst>
      <p:ext uri="{BB962C8B-B14F-4D97-AF65-F5344CB8AC3E}">
        <p14:creationId xmlns:p14="http://schemas.microsoft.com/office/powerpoint/2010/main" val="1589064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Sonnenbrille">
            <a:extLst>
              <a:ext uri="{FF2B5EF4-FFF2-40B4-BE49-F238E27FC236}">
                <a16:creationId xmlns:a16="http://schemas.microsoft.com/office/drawing/2014/main" id="{CC3A91A7-5CB8-B14C-93B7-63342B2470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66567" y="3095737"/>
            <a:ext cx="2470743" cy="2470743"/>
          </a:xfrm>
          <a:prstGeom prst="rect">
            <a:avLst/>
          </a:prstGeom>
        </p:spPr>
      </p:pic>
      <p:pic>
        <p:nvPicPr>
          <p:cNvPr id="4" name="Grafik 3" descr="Sonnenbrille">
            <a:extLst>
              <a:ext uri="{FF2B5EF4-FFF2-40B4-BE49-F238E27FC236}">
                <a16:creationId xmlns:a16="http://schemas.microsoft.com/office/drawing/2014/main" id="{BE7A488A-BF78-BE41-A709-6C1F050CDD0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8804" y="1086669"/>
            <a:ext cx="2438400" cy="2438400"/>
          </a:xfrm>
          <a:prstGeom prst="rect">
            <a:avLst/>
          </a:prstGeom>
          <a:effectLst/>
        </p:spPr>
      </p:pic>
      <p:sp>
        <p:nvSpPr>
          <p:cNvPr id="2" name="Titel 1">
            <a:extLst>
              <a:ext uri="{FF2B5EF4-FFF2-40B4-BE49-F238E27FC236}">
                <a16:creationId xmlns:a16="http://schemas.microsoft.com/office/drawing/2014/main" id="{FC34477A-026F-184A-BDDE-DC133E57BFC7}"/>
              </a:ext>
            </a:extLst>
          </p:cNvPr>
          <p:cNvSpPr>
            <a:spLocks noGrp="1"/>
          </p:cNvSpPr>
          <p:nvPr>
            <p:ph type="title"/>
          </p:nvPr>
        </p:nvSpPr>
        <p:spPr/>
        <p:txBody>
          <a:bodyPr/>
          <a:lstStyle/>
          <a:p>
            <a:r>
              <a:rPr lang="de-AT" dirty="0"/>
              <a:t>C. </a:t>
            </a:r>
            <a:r>
              <a:rPr lang="de-AT" dirty="0" err="1"/>
              <a:t>Paradigms</a:t>
            </a:r>
            <a:r>
              <a:rPr lang="de-AT" dirty="0"/>
              <a:t> </a:t>
            </a:r>
            <a:r>
              <a:rPr lang="de-AT" dirty="0" err="1"/>
              <a:t>of</a:t>
            </a:r>
            <a:r>
              <a:rPr lang="de-AT" dirty="0"/>
              <a:t> </a:t>
            </a:r>
            <a:r>
              <a:rPr lang="de-AT" dirty="0" err="1"/>
              <a:t>Sustainability</a:t>
            </a:r>
            <a:r>
              <a:rPr lang="de-AT" dirty="0"/>
              <a:t> Communication</a:t>
            </a:r>
            <a:endParaRPr lang="en-AU" dirty="0"/>
          </a:p>
        </p:txBody>
      </p:sp>
      <p:sp>
        <p:nvSpPr>
          <p:cNvPr id="3" name="Inhaltsplatzhalter 2">
            <a:extLst>
              <a:ext uri="{FF2B5EF4-FFF2-40B4-BE49-F238E27FC236}">
                <a16:creationId xmlns:a16="http://schemas.microsoft.com/office/drawing/2014/main" id="{0EB553DC-32B1-2649-BF22-DA4A7A2881EB}"/>
              </a:ext>
            </a:extLst>
          </p:cNvPr>
          <p:cNvSpPr>
            <a:spLocks noGrp="1"/>
          </p:cNvSpPr>
          <p:nvPr>
            <p:ph idx="1"/>
          </p:nvPr>
        </p:nvSpPr>
        <p:spPr>
          <a:xfrm>
            <a:off x="3935759" y="2204864"/>
            <a:ext cx="8016892" cy="4525963"/>
          </a:xfrm>
        </p:spPr>
        <p:txBody>
          <a:bodyPr>
            <a:normAutofit/>
          </a:bodyPr>
          <a:lstStyle/>
          <a:p>
            <a:pPr marL="0" indent="0">
              <a:buNone/>
            </a:pPr>
            <a:r>
              <a:rPr lang="en-GB" sz="2000" b="1" dirty="0" smtClean="0">
                <a:ea typeface="Verdana" panose="020B0604030504040204" pitchFamily="34" charset="0"/>
                <a:cs typeface="Verdana" panose="020B0604030504040204" pitchFamily="34" charset="0"/>
              </a:rPr>
              <a:t>Paradigms</a:t>
            </a:r>
          </a:p>
          <a:p>
            <a:r>
              <a:rPr lang="en-GB" sz="2000" b="1" dirty="0" smtClean="0">
                <a:solidFill>
                  <a:schemeClr val="accent1"/>
                </a:solidFill>
                <a:ea typeface="Verdana" panose="020B0604030504040204" pitchFamily="34" charset="0"/>
                <a:cs typeface="Verdana" panose="020B0604030504040204" pitchFamily="34" charset="0"/>
              </a:rPr>
              <a:t>Pragmatic</a:t>
            </a:r>
            <a:r>
              <a:rPr lang="en-GB" sz="2000" dirty="0" smtClean="0">
                <a:ea typeface="Verdana" panose="020B0604030504040204" pitchFamily="34" charset="0"/>
                <a:cs typeface="Verdana" panose="020B0604030504040204" pitchFamily="34" charset="0"/>
              </a:rPr>
              <a:t> (communication as structure; information, education, instrumental sense of communication, functionalist/structural perspective, description of reality)</a:t>
            </a:r>
          </a:p>
          <a:p>
            <a:r>
              <a:rPr lang="en-GB" sz="2000" b="1" dirty="0" smtClean="0">
                <a:solidFill>
                  <a:srgbClr val="C00000"/>
                </a:solidFill>
                <a:ea typeface="Verdana" panose="020B0604030504040204" pitchFamily="34" charset="0"/>
                <a:cs typeface="Verdana" panose="020B0604030504040204" pitchFamily="34" charset="0"/>
              </a:rPr>
              <a:t>Constitutive</a:t>
            </a:r>
            <a:r>
              <a:rPr lang="en-GB" sz="2000" dirty="0" smtClean="0">
                <a:ea typeface="Verdana" panose="020B0604030504040204" pitchFamily="34" charset="0"/>
                <a:cs typeface="Verdana" panose="020B0604030504040204" pitchFamily="34" charset="0"/>
              </a:rPr>
              <a:t> (communication as process; symbolic action, social constructivism, sense making, define </a:t>
            </a:r>
            <a:r>
              <a:rPr lang="en-GB" sz="2000" dirty="0" err="1" smtClean="0">
                <a:ea typeface="Verdana" panose="020B0604030504040204" pitchFamily="34" charset="0"/>
                <a:cs typeface="Verdana" panose="020B0604030504040204" pitchFamily="34" charset="0"/>
              </a:rPr>
              <a:t>sth</a:t>
            </a:r>
            <a:r>
              <a:rPr lang="en-GB" sz="2000" dirty="0" smtClean="0">
                <a:ea typeface="Verdana" panose="020B0604030504040204" pitchFamily="34" charset="0"/>
                <a:cs typeface="Verdana" panose="020B0604030504040204" pitchFamily="34" charset="0"/>
              </a:rPr>
              <a:t> as problem, creates attention, evokes values, orientation, activates/stimulates engagement, exploration)</a:t>
            </a:r>
          </a:p>
          <a:p>
            <a:endParaRPr lang="en-GB" sz="2000" dirty="0">
              <a:ea typeface="Verdana" panose="020B0604030504040204" pitchFamily="34" charset="0"/>
              <a:cs typeface="Verdana" panose="020B0604030504040204" pitchFamily="34" charset="0"/>
            </a:endParaRPr>
          </a:p>
        </p:txBody>
      </p:sp>
      <p:sp>
        <p:nvSpPr>
          <p:cNvPr id="6" name="Textfeld 5"/>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35613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a:xfrm>
            <a:off x="1182960" y="2317576"/>
            <a:ext cx="8153400" cy="4495800"/>
          </a:xfrm>
        </p:spPr>
        <p:txBody>
          <a:bodyPr/>
          <a:lstStyle/>
          <a:p>
            <a:pPr eaLnBrk="1" hangingPunct="1">
              <a:buFontTx/>
              <a:buNone/>
            </a:pPr>
            <a:r>
              <a:rPr lang="en-NZ" altLang="de-DE" dirty="0"/>
              <a:t>Lens 1: </a:t>
            </a:r>
            <a:r>
              <a:rPr lang="en-NZ" altLang="de-DE" i="1" dirty="0"/>
              <a:t>objective/pragmatic</a:t>
            </a:r>
            <a:r>
              <a:rPr lang="en-NZ" altLang="de-DE" dirty="0"/>
              <a:t>: the transmission model, the social scientific perspective</a:t>
            </a:r>
          </a:p>
          <a:p>
            <a:pPr lvl="1" eaLnBrk="1" hangingPunct="1"/>
            <a:r>
              <a:rPr lang="en-NZ" altLang="de-DE" dirty="0"/>
              <a:t>Who is the sender? </a:t>
            </a:r>
          </a:p>
          <a:p>
            <a:pPr lvl="1" eaLnBrk="1" hangingPunct="1"/>
            <a:r>
              <a:rPr lang="en-NZ" altLang="de-DE" dirty="0"/>
              <a:t>Who is the receiver?</a:t>
            </a:r>
          </a:p>
          <a:p>
            <a:pPr lvl="1" eaLnBrk="1" hangingPunct="1"/>
            <a:r>
              <a:rPr lang="en-NZ" altLang="de-DE" dirty="0"/>
              <a:t>What is the medium?</a:t>
            </a:r>
          </a:p>
          <a:p>
            <a:pPr lvl="1" eaLnBrk="1" hangingPunct="1"/>
            <a:r>
              <a:rPr lang="en-NZ" altLang="de-DE" dirty="0"/>
              <a:t>What is the message?</a:t>
            </a:r>
          </a:p>
          <a:p>
            <a:pPr lvl="1" eaLnBrk="1" hangingPunct="1"/>
            <a:r>
              <a:rPr lang="en-NZ" altLang="de-DE" dirty="0"/>
              <a:t>What is the purpose of the text?</a:t>
            </a:r>
          </a:p>
          <a:p>
            <a:pPr lvl="1" eaLnBrk="1" hangingPunct="1"/>
            <a:r>
              <a:rPr lang="en-NZ" altLang="de-DE" dirty="0"/>
              <a:t>What potential “noise” is there?</a:t>
            </a:r>
          </a:p>
          <a:p>
            <a:pPr lvl="1" eaLnBrk="1" hangingPunct="1"/>
            <a:r>
              <a:rPr lang="en-NZ" altLang="de-DE" dirty="0"/>
              <a:t>What potential feedback is there?</a:t>
            </a:r>
          </a:p>
        </p:txBody>
      </p:sp>
      <p:sp>
        <p:nvSpPr>
          <p:cNvPr id="2" name="Titel 1"/>
          <p:cNvSpPr>
            <a:spLocks noGrp="1"/>
          </p:cNvSpPr>
          <p:nvPr>
            <p:ph type="title"/>
          </p:nvPr>
        </p:nvSpPr>
        <p:spPr/>
        <p:txBody>
          <a:bodyPr/>
          <a:lstStyle/>
          <a:p>
            <a:r>
              <a:rPr lang="de-AT" dirty="0"/>
              <a:t>C. </a:t>
            </a:r>
            <a:r>
              <a:rPr lang="de-AT" dirty="0" err="1"/>
              <a:t>Paradigms</a:t>
            </a:r>
            <a:r>
              <a:rPr lang="de-AT" dirty="0"/>
              <a:t> </a:t>
            </a:r>
            <a:r>
              <a:rPr lang="de-AT" dirty="0" err="1"/>
              <a:t>of</a:t>
            </a:r>
            <a:r>
              <a:rPr lang="de-AT" dirty="0"/>
              <a:t> </a:t>
            </a:r>
            <a:r>
              <a:rPr lang="de-AT" dirty="0" err="1"/>
              <a:t>Sustainability</a:t>
            </a:r>
            <a:r>
              <a:rPr lang="de-AT" dirty="0"/>
              <a:t> Communication</a:t>
            </a:r>
          </a:p>
        </p:txBody>
      </p:sp>
      <p:pic>
        <p:nvPicPr>
          <p:cNvPr id="6" name="Grafik 5" descr="Sonnenbrille">
            <a:extLst>
              <a:ext uri="{FF2B5EF4-FFF2-40B4-BE49-F238E27FC236}">
                <a16:creationId xmlns:a16="http://schemas.microsoft.com/office/drawing/2014/main" id="{57914701-40CF-3B40-9408-D16871CB6459}"/>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1272059" y="1341363"/>
            <a:ext cx="1295549" cy="1295549"/>
          </a:xfrm>
          <a:prstGeom prst="rect">
            <a:avLst/>
          </a:prstGeom>
          <a:effectLst/>
        </p:spPr>
      </p:pic>
      <p:sp>
        <p:nvSpPr>
          <p:cNvPr id="5" name="Textfeld 4"/>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395966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a:xfrm>
            <a:off x="1199456" y="2361742"/>
            <a:ext cx="10809651" cy="4495800"/>
          </a:xfrm>
        </p:spPr>
        <p:txBody>
          <a:bodyPr/>
          <a:lstStyle/>
          <a:p>
            <a:pPr>
              <a:buNone/>
            </a:pPr>
            <a:r>
              <a:rPr lang="en-NZ" altLang="de-DE" dirty="0"/>
              <a:t>Lens 2: </a:t>
            </a:r>
            <a:r>
              <a:rPr lang="en-NZ" altLang="de-DE" i="1" dirty="0"/>
              <a:t>interpretive/constitutive</a:t>
            </a:r>
            <a:r>
              <a:rPr lang="en-NZ" altLang="de-DE" dirty="0"/>
              <a:t>: the constructivist, critical, cultural view</a:t>
            </a:r>
          </a:p>
          <a:p>
            <a:pPr lvl="1"/>
            <a:r>
              <a:rPr lang="en-NZ" altLang="de-DE" dirty="0"/>
              <a:t>Who are the actors in this drama?</a:t>
            </a:r>
          </a:p>
          <a:p>
            <a:pPr lvl="1"/>
            <a:r>
              <a:rPr lang="en-NZ" altLang="de-DE" dirty="0"/>
              <a:t>What is the purpose of this text? </a:t>
            </a:r>
          </a:p>
          <a:p>
            <a:pPr lvl="1"/>
            <a:r>
              <a:rPr lang="en-NZ" altLang="de-DE" dirty="0"/>
              <a:t>How does this text create a culture?</a:t>
            </a:r>
          </a:p>
        </p:txBody>
      </p:sp>
      <p:sp>
        <p:nvSpPr>
          <p:cNvPr id="2" name="Titel 1"/>
          <p:cNvSpPr>
            <a:spLocks noGrp="1"/>
          </p:cNvSpPr>
          <p:nvPr>
            <p:ph type="title"/>
          </p:nvPr>
        </p:nvSpPr>
        <p:spPr/>
        <p:txBody>
          <a:bodyPr/>
          <a:lstStyle/>
          <a:p>
            <a:r>
              <a:rPr lang="de-AT" dirty="0"/>
              <a:t>C. </a:t>
            </a:r>
            <a:r>
              <a:rPr lang="de-AT" dirty="0" err="1"/>
              <a:t>Paradigms</a:t>
            </a:r>
            <a:r>
              <a:rPr lang="de-AT" dirty="0"/>
              <a:t> </a:t>
            </a:r>
            <a:r>
              <a:rPr lang="de-AT" dirty="0" err="1"/>
              <a:t>of</a:t>
            </a:r>
            <a:r>
              <a:rPr lang="de-AT" dirty="0"/>
              <a:t> </a:t>
            </a:r>
            <a:r>
              <a:rPr lang="de-AT" dirty="0" err="1"/>
              <a:t>Sustainability</a:t>
            </a:r>
            <a:r>
              <a:rPr lang="de-AT" dirty="0"/>
              <a:t> Communication</a:t>
            </a:r>
          </a:p>
        </p:txBody>
      </p:sp>
      <p:pic>
        <p:nvPicPr>
          <p:cNvPr id="6" name="Grafik 5" descr="Sonnenbrille">
            <a:extLst>
              <a:ext uri="{FF2B5EF4-FFF2-40B4-BE49-F238E27FC236}">
                <a16:creationId xmlns:a16="http://schemas.microsoft.com/office/drawing/2014/main" id="{18157885-614E-5C4C-B94A-D8995A5F6E8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72058" y="1341362"/>
            <a:ext cx="1295550" cy="1295550"/>
          </a:xfrm>
          <a:prstGeom prst="rect">
            <a:avLst/>
          </a:prstGeom>
        </p:spPr>
      </p:pic>
      <p:sp>
        <p:nvSpPr>
          <p:cNvPr id="5" name="Textfeld 4"/>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2509713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775F8-C510-774D-85D6-BC69654F53B0}"/>
              </a:ext>
            </a:extLst>
          </p:cNvPr>
          <p:cNvSpPr>
            <a:spLocks noGrp="1"/>
          </p:cNvSpPr>
          <p:nvPr>
            <p:ph type="title"/>
          </p:nvPr>
        </p:nvSpPr>
        <p:spPr/>
        <p:txBody>
          <a:bodyPr/>
          <a:lstStyle/>
          <a:p>
            <a:r>
              <a:rPr lang="en-AU" dirty="0"/>
              <a:t>Outlook</a:t>
            </a:r>
          </a:p>
        </p:txBody>
      </p:sp>
      <p:pic>
        <p:nvPicPr>
          <p:cNvPr id="4" name="Grafik 3">
            <a:extLst>
              <a:ext uri="{FF2B5EF4-FFF2-40B4-BE49-F238E27FC236}">
                <a16:creationId xmlns:a16="http://schemas.microsoft.com/office/drawing/2014/main" id="{521DD21E-2055-B341-817D-1DAF8EA4A7FF}"/>
              </a:ext>
            </a:extLst>
          </p:cNvPr>
          <p:cNvPicPr>
            <a:picLocks noChangeAspect="1"/>
          </p:cNvPicPr>
          <p:nvPr/>
        </p:nvPicPr>
        <p:blipFill>
          <a:blip r:embed="rId3"/>
          <a:stretch>
            <a:fillRect/>
          </a:stretch>
        </p:blipFill>
        <p:spPr>
          <a:xfrm>
            <a:off x="2977320" y="1374429"/>
            <a:ext cx="6719080" cy="5582963"/>
          </a:xfrm>
          <a:prstGeom prst="rect">
            <a:avLst/>
          </a:prstGeom>
        </p:spPr>
      </p:pic>
      <p:sp>
        <p:nvSpPr>
          <p:cNvPr id="5" name="Ring 4">
            <a:extLst>
              <a:ext uri="{FF2B5EF4-FFF2-40B4-BE49-F238E27FC236}">
                <a16:creationId xmlns:a16="http://schemas.microsoft.com/office/drawing/2014/main" id="{30471E3C-4044-0348-8752-92791A18B38D}"/>
              </a:ext>
            </a:extLst>
          </p:cNvPr>
          <p:cNvSpPr/>
          <p:nvPr/>
        </p:nvSpPr>
        <p:spPr>
          <a:xfrm>
            <a:off x="2495600" y="1165322"/>
            <a:ext cx="7488832" cy="5792069"/>
          </a:xfrm>
          <a:prstGeom prst="donut">
            <a:avLst>
              <a:gd name="adj" fmla="val 61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 name="Textfeld 5">
            <a:extLst>
              <a:ext uri="{FF2B5EF4-FFF2-40B4-BE49-F238E27FC236}">
                <a16:creationId xmlns:a16="http://schemas.microsoft.com/office/drawing/2014/main" id="{0722BFC1-5AFB-104D-BCF6-9CB423359ADA}"/>
              </a:ext>
            </a:extLst>
          </p:cNvPr>
          <p:cNvSpPr txBox="1"/>
          <p:nvPr/>
        </p:nvSpPr>
        <p:spPr>
          <a:xfrm>
            <a:off x="9281021" y="1914580"/>
            <a:ext cx="1794198" cy="369332"/>
          </a:xfrm>
          <a:prstGeom prst="rect">
            <a:avLst/>
          </a:prstGeom>
          <a:noFill/>
        </p:spPr>
        <p:txBody>
          <a:bodyPr wrap="square" rtlCol="0">
            <a:spAutoFit/>
          </a:bodyPr>
          <a:lstStyle/>
          <a:p>
            <a:r>
              <a:rPr lang="en-AU" i="1" dirty="0">
                <a:solidFill>
                  <a:schemeClr val="tx2"/>
                </a:solidFill>
              </a:rPr>
              <a:t>Communication</a:t>
            </a:r>
          </a:p>
        </p:txBody>
      </p:sp>
      <p:sp>
        <p:nvSpPr>
          <p:cNvPr id="7" name="Textfeld 6">
            <a:extLst>
              <a:ext uri="{FF2B5EF4-FFF2-40B4-BE49-F238E27FC236}">
                <a16:creationId xmlns:a16="http://schemas.microsoft.com/office/drawing/2014/main" id="{4A82CD98-BBC9-8F47-BDD0-063917380385}"/>
              </a:ext>
            </a:extLst>
          </p:cNvPr>
          <p:cNvSpPr txBox="1"/>
          <p:nvPr/>
        </p:nvSpPr>
        <p:spPr>
          <a:xfrm>
            <a:off x="1241543" y="1419440"/>
            <a:ext cx="3058510" cy="923330"/>
          </a:xfrm>
          <a:prstGeom prst="rect">
            <a:avLst/>
          </a:prstGeom>
          <a:noFill/>
        </p:spPr>
        <p:txBody>
          <a:bodyPr wrap="square" rtlCol="0">
            <a:spAutoFit/>
          </a:bodyPr>
          <a:lstStyle/>
          <a:p>
            <a:r>
              <a:rPr lang="en-AU" dirty="0">
                <a:latin typeface="Verdana" panose="020B0604030504040204" pitchFamily="34" charset="0"/>
                <a:ea typeface="Verdana" panose="020B0604030504040204" pitchFamily="34" charset="0"/>
                <a:cs typeface="Verdana" panose="020B0604030504040204" pitchFamily="34" charset="0"/>
              </a:rPr>
              <a:t>_MACRO: social system, cultural context, public discourses/public sphere</a:t>
            </a:r>
          </a:p>
        </p:txBody>
      </p:sp>
      <p:sp>
        <p:nvSpPr>
          <p:cNvPr id="8" name="Textfeld 7">
            <a:extLst>
              <a:ext uri="{FF2B5EF4-FFF2-40B4-BE49-F238E27FC236}">
                <a16:creationId xmlns:a16="http://schemas.microsoft.com/office/drawing/2014/main" id="{2B34EE65-CEA3-2B41-86C3-F857A8D524AF}"/>
              </a:ext>
            </a:extLst>
          </p:cNvPr>
          <p:cNvSpPr txBox="1"/>
          <p:nvPr/>
        </p:nvSpPr>
        <p:spPr>
          <a:xfrm>
            <a:off x="1241543" y="3582735"/>
            <a:ext cx="3058510" cy="923330"/>
          </a:xfrm>
          <a:prstGeom prst="rect">
            <a:avLst/>
          </a:prstGeom>
          <a:noFill/>
        </p:spPr>
        <p:txBody>
          <a:bodyPr wrap="square" rtlCol="0">
            <a:spAutoFit/>
          </a:bodyPr>
          <a:lstStyle/>
          <a:p>
            <a:r>
              <a:rPr lang="en-AU" dirty="0">
                <a:latin typeface="Verdana" panose="020B0604030504040204" pitchFamily="34" charset="0"/>
                <a:ea typeface="Verdana" panose="020B0604030504040204" pitchFamily="34" charset="0"/>
                <a:cs typeface="Verdana" panose="020B0604030504040204" pitchFamily="34" charset="0"/>
              </a:rPr>
              <a:t>_MESO: organizations, institutions, stakeholder/audiences</a:t>
            </a:r>
          </a:p>
        </p:txBody>
      </p:sp>
      <p:sp>
        <p:nvSpPr>
          <p:cNvPr id="9" name="Textfeld 8">
            <a:extLst>
              <a:ext uri="{FF2B5EF4-FFF2-40B4-BE49-F238E27FC236}">
                <a16:creationId xmlns:a16="http://schemas.microsoft.com/office/drawing/2014/main" id="{ED08666B-2E58-7547-BC97-F0EC92A27F9A}"/>
              </a:ext>
            </a:extLst>
          </p:cNvPr>
          <p:cNvSpPr txBox="1"/>
          <p:nvPr/>
        </p:nvSpPr>
        <p:spPr>
          <a:xfrm>
            <a:off x="1241543" y="5746030"/>
            <a:ext cx="3342289" cy="923330"/>
          </a:xfrm>
          <a:prstGeom prst="rect">
            <a:avLst/>
          </a:prstGeom>
          <a:noFill/>
        </p:spPr>
        <p:txBody>
          <a:bodyPr wrap="square" rtlCol="0">
            <a:spAutoFit/>
          </a:bodyPr>
          <a:lstStyle/>
          <a:p>
            <a:r>
              <a:rPr lang="en-AU" dirty="0">
                <a:latin typeface="Verdana" panose="020B0604030504040204" pitchFamily="34" charset="0"/>
                <a:ea typeface="Verdana" panose="020B0604030504040204" pitchFamily="34" charset="0"/>
                <a:cs typeface="Verdana" panose="020B0604030504040204" pitchFamily="34" charset="0"/>
              </a:rPr>
              <a:t>_MICRO: intra-/interpersonal communication</a:t>
            </a:r>
          </a:p>
        </p:txBody>
      </p:sp>
      <p:sp>
        <p:nvSpPr>
          <p:cNvPr id="10" name="Dreieck 9">
            <a:extLst>
              <a:ext uri="{FF2B5EF4-FFF2-40B4-BE49-F238E27FC236}">
                <a16:creationId xmlns:a16="http://schemas.microsoft.com/office/drawing/2014/main" id="{03806B10-0F5E-FC4D-B688-EE90476CD882}"/>
              </a:ext>
            </a:extLst>
          </p:cNvPr>
          <p:cNvSpPr/>
          <p:nvPr/>
        </p:nvSpPr>
        <p:spPr>
          <a:xfrm rot="1085116">
            <a:off x="2473775" y="3023237"/>
            <a:ext cx="594046"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41006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de-DE" dirty="0" err="1">
                <a:solidFill>
                  <a:schemeClr val="bg1"/>
                </a:solidFill>
              </a:rPr>
              <a:t>Reflection</a:t>
            </a:r>
            <a:endParaRPr lang="de-DE" dirty="0">
              <a:solidFill>
                <a:schemeClr val="bg1"/>
              </a:solidFill>
            </a:endParaRPr>
          </a:p>
        </p:txBody>
      </p:sp>
      <p:sp>
        <p:nvSpPr>
          <p:cNvPr id="27651" name="Rectangle 3"/>
          <p:cNvSpPr>
            <a:spLocks noGrp="1" noChangeArrowheads="1"/>
          </p:cNvSpPr>
          <p:nvPr>
            <p:ph type="body" idx="1"/>
          </p:nvPr>
        </p:nvSpPr>
        <p:spPr>
          <a:xfrm>
            <a:off x="1199455" y="1602000"/>
            <a:ext cx="10753195" cy="4525200"/>
          </a:xfrm>
        </p:spPr>
        <p:txBody>
          <a:bodyPr>
            <a:noAutofit/>
          </a:bodyPr>
          <a:lstStyle/>
          <a:p>
            <a:pPr marL="0" indent="0">
              <a:lnSpc>
                <a:spcPct val="90000"/>
              </a:lnSpc>
              <a:buNone/>
            </a:pPr>
            <a:r>
              <a:rPr lang="en-GB" sz="2000" dirty="0" smtClean="0"/>
              <a:t>1. Try to use your sustainability communication examples (media, products, advertisement) and look at it from both paradigmatic perspectives; ask yourself:</a:t>
            </a:r>
          </a:p>
          <a:p>
            <a:pPr lvl="1"/>
            <a:r>
              <a:rPr lang="en-GB" altLang="de-DE" dirty="0" smtClean="0"/>
              <a:t>Who is the sender? </a:t>
            </a:r>
          </a:p>
          <a:p>
            <a:pPr lvl="1"/>
            <a:r>
              <a:rPr lang="en-GB" altLang="de-DE" dirty="0" smtClean="0"/>
              <a:t>Who is the receiver?</a:t>
            </a:r>
          </a:p>
          <a:p>
            <a:pPr lvl="1"/>
            <a:r>
              <a:rPr lang="en-GB" altLang="de-DE" dirty="0" smtClean="0"/>
              <a:t>What is the medium?</a:t>
            </a:r>
          </a:p>
          <a:p>
            <a:pPr lvl="1"/>
            <a:r>
              <a:rPr lang="en-GB" altLang="de-DE" dirty="0" smtClean="0"/>
              <a:t>What is the message?</a:t>
            </a:r>
          </a:p>
          <a:p>
            <a:pPr lvl="1"/>
            <a:r>
              <a:rPr lang="en-GB" altLang="de-DE" dirty="0" smtClean="0"/>
              <a:t>What is the purpose of the text?</a:t>
            </a:r>
          </a:p>
          <a:p>
            <a:pPr lvl="1"/>
            <a:r>
              <a:rPr lang="en-GB" altLang="de-DE" dirty="0" smtClean="0"/>
              <a:t>What potential “noise” is there?</a:t>
            </a:r>
          </a:p>
          <a:p>
            <a:pPr lvl="1"/>
            <a:r>
              <a:rPr lang="en-GB" altLang="de-DE" dirty="0" smtClean="0"/>
              <a:t>What potential feedback is there?</a:t>
            </a:r>
          </a:p>
          <a:p>
            <a:pPr marL="0" indent="0">
              <a:buNone/>
            </a:pPr>
            <a:r>
              <a:rPr lang="en-GB" sz="2000" dirty="0" smtClean="0"/>
              <a:t>2. Answer the following questions: </a:t>
            </a:r>
          </a:p>
          <a:p>
            <a:pPr lvl="1"/>
            <a:r>
              <a:rPr lang="en-GB" altLang="de-DE" dirty="0" smtClean="0"/>
              <a:t>Who are the actors in this drama?</a:t>
            </a:r>
          </a:p>
          <a:p>
            <a:pPr lvl="1"/>
            <a:r>
              <a:rPr lang="en-GB" altLang="de-DE" dirty="0" smtClean="0"/>
              <a:t>What is the purpose of this text? </a:t>
            </a:r>
          </a:p>
          <a:p>
            <a:pPr lvl="1"/>
            <a:r>
              <a:rPr lang="en-GB" altLang="de-DE" dirty="0" smtClean="0"/>
              <a:t>How does this text create a culture?</a:t>
            </a:r>
          </a:p>
          <a:p>
            <a:pPr marL="400050" lvl="1" indent="0">
              <a:lnSpc>
                <a:spcPct val="90000"/>
              </a:lnSpc>
              <a:buNone/>
            </a:pPr>
            <a:endParaRPr lang="en-GB" dirty="0"/>
          </a:p>
        </p:txBody>
      </p:sp>
    </p:spTree>
    <p:extLst>
      <p:ext uri="{BB962C8B-B14F-4D97-AF65-F5344CB8AC3E}">
        <p14:creationId xmlns:p14="http://schemas.microsoft.com/office/powerpoint/2010/main" val="438663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err="1">
                <a:solidFill>
                  <a:schemeClr val="bg1"/>
                </a:solidFill>
              </a:rPr>
              <a:t>Recap</a:t>
            </a:r>
            <a:endParaRPr lang="de-DE" dirty="0">
              <a:solidFill>
                <a:schemeClr val="bg1"/>
              </a:solidFill>
            </a:endParaRPr>
          </a:p>
        </p:txBody>
      </p:sp>
      <p:sp>
        <p:nvSpPr>
          <p:cNvPr id="26627" name="Rectangle 4"/>
          <p:cNvSpPr>
            <a:spLocks noGrp="1" noChangeArrowheads="1"/>
          </p:cNvSpPr>
          <p:nvPr>
            <p:ph type="body" idx="1"/>
          </p:nvPr>
        </p:nvSpPr>
        <p:spPr>
          <a:xfrm>
            <a:off x="1199455" y="1617682"/>
            <a:ext cx="10753195" cy="4525963"/>
          </a:xfrm>
        </p:spPr>
        <p:txBody>
          <a:bodyPr>
            <a:normAutofit/>
          </a:bodyPr>
          <a:lstStyle/>
          <a:p>
            <a:pPr marL="457200" indent="-457200">
              <a:spcBef>
                <a:spcPts val="1200"/>
              </a:spcBef>
              <a:buAutoNum type="alphaUcPeriod"/>
            </a:pPr>
            <a:endParaRPr lang="de-DE" dirty="0"/>
          </a:p>
          <a:p>
            <a:pPr marL="0" indent="0">
              <a:spcBef>
                <a:spcPts val="1200"/>
              </a:spcBef>
              <a:buNone/>
            </a:pPr>
            <a:endParaRPr lang="de-DE" dirty="0"/>
          </a:p>
        </p:txBody>
      </p:sp>
    </p:spTree>
    <p:extLst>
      <p:ext uri="{BB962C8B-B14F-4D97-AF65-F5344CB8AC3E}">
        <p14:creationId xmlns:p14="http://schemas.microsoft.com/office/powerpoint/2010/main" val="3177701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ng 18">
            <a:extLst>
              <a:ext uri="{FF2B5EF4-FFF2-40B4-BE49-F238E27FC236}">
                <a16:creationId xmlns:a16="http://schemas.microsoft.com/office/drawing/2014/main" id="{DDAA5646-BB70-104A-8740-EEAB7B3F712E}"/>
              </a:ext>
            </a:extLst>
          </p:cNvPr>
          <p:cNvSpPr/>
          <p:nvPr/>
        </p:nvSpPr>
        <p:spPr>
          <a:xfrm>
            <a:off x="695328" y="2348880"/>
            <a:ext cx="4603100" cy="4104456"/>
          </a:xfrm>
          <a:prstGeom prst="donut">
            <a:avLst>
              <a:gd name="adj" fmla="val 61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0" name="Pfeil nach rechts 29">
            <a:extLst>
              <a:ext uri="{FF2B5EF4-FFF2-40B4-BE49-F238E27FC236}">
                <a16:creationId xmlns:a16="http://schemas.microsoft.com/office/drawing/2014/main" id="{41BFCDD7-E28D-594B-97FB-53344D8EE9E2}"/>
              </a:ext>
            </a:extLst>
          </p:cNvPr>
          <p:cNvSpPr/>
          <p:nvPr/>
        </p:nvSpPr>
        <p:spPr>
          <a:xfrm>
            <a:off x="2117558" y="1813524"/>
            <a:ext cx="8730970" cy="1537190"/>
          </a:xfrm>
          <a:prstGeom prst="rightArrow">
            <a:avLst/>
          </a:prstGeom>
          <a:solidFill>
            <a:srgbClr val="861A59">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Recap</a:t>
            </a:r>
          </a:p>
        </p:txBody>
      </p:sp>
      <p:sp>
        <p:nvSpPr>
          <p:cNvPr id="6" name="Inhaltsplatzhalter 5">
            <a:extLst>
              <a:ext uri="{FF2B5EF4-FFF2-40B4-BE49-F238E27FC236}">
                <a16:creationId xmlns:a16="http://schemas.microsoft.com/office/drawing/2014/main" id="{4084D8F5-9711-5D4D-B166-18F422F3691A}"/>
              </a:ext>
            </a:extLst>
          </p:cNvPr>
          <p:cNvSpPr>
            <a:spLocks noGrp="1"/>
          </p:cNvSpPr>
          <p:nvPr>
            <p:ph idx="1"/>
          </p:nvPr>
        </p:nvSpPr>
        <p:spPr/>
        <p:txBody>
          <a:bodyPr/>
          <a:lstStyle/>
          <a:p>
            <a:pPr marL="0" indent="0">
              <a:buNone/>
            </a:pPr>
            <a:r>
              <a:rPr lang="en-AU" b="1" dirty="0"/>
              <a:t>Inter- / transdisciplinary approach to SD</a:t>
            </a:r>
          </a:p>
          <a:p>
            <a:endParaRPr lang="en-AU" dirty="0"/>
          </a:p>
        </p:txBody>
      </p:sp>
      <p:sp>
        <p:nvSpPr>
          <p:cNvPr id="3" name="Dreieck 2">
            <a:extLst>
              <a:ext uri="{FF2B5EF4-FFF2-40B4-BE49-F238E27FC236}">
                <a16:creationId xmlns:a16="http://schemas.microsoft.com/office/drawing/2014/main" id="{8C06FE9F-CFB3-F14C-87E2-5DBC70999C1E}"/>
              </a:ext>
            </a:extLst>
          </p:cNvPr>
          <p:cNvSpPr/>
          <p:nvPr/>
        </p:nvSpPr>
        <p:spPr>
          <a:xfrm rot="5400000">
            <a:off x="1127448" y="3748332"/>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reieck 4">
            <a:extLst>
              <a:ext uri="{FF2B5EF4-FFF2-40B4-BE49-F238E27FC236}">
                <a16:creationId xmlns:a16="http://schemas.microsoft.com/office/drawing/2014/main" id="{640964BF-6974-264B-882B-491966AEEB4F}"/>
              </a:ext>
            </a:extLst>
          </p:cNvPr>
          <p:cNvSpPr/>
          <p:nvPr/>
        </p:nvSpPr>
        <p:spPr>
          <a:xfrm rot="5400000">
            <a:off x="2351584" y="3748332"/>
            <a:ext cx="1980220" cy="14041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6E410891-EB71-CB41-A9BD-E64C5AE0D880}"/>
              </a:ext>
            </a:extLst>
          </p:cNvPr>
          <p:cNvSpPr txBox="1"/>
          <p:nvPr/>
        </p:nvSpPr>
        <p:spPr>
          <a:xfrm>
            <a:off x="1415480" y="4293096"/>
            <a:ext cx="1224136" cy="369332"/>
          </a:xfrm>
          <a:prstGeom prst="rect">
            <a:avLst/>
          </a:prstGeom>
          <a:noFill/>
        </p:spPr>
        <p:txBody>
          <a:bodyPr wrap="square" rtlCol="0">
            <a:spAutoFit/>
          </a:bodyPr>
          <a:lstStyle/>
          <a:p>
            <a:r>
              <a:rPr lang="en-AU" dirty="0">
                <a:solidFill>
                  <a:srgbClr val="861A59"/>
                </a:solidFill>
              </a:rPr>
              <a:t>Problem</a:t>
            </a:r>
          </a:p>
        </p:txBody>
      </p:sp>
      <p:sp>
        <p:nvSpPr>
          <p:cNvPr id="8" name="Textfeld 7">
            <a:extLst>
              <a:ext uri="{FF2B5EF4-FFF2-40B4-BE49-F238E27FC236}">
                <a16:creationId xmlns:a16="http://schemas.microsoft.com/office/drawing/2014/main" id="{B237971A-A14E-A84F-A46C-5930C41F9C3D}"/>
              </a:ext>
            </a:extLst>
          </p:cNvPr>
          <p:cNvSpPr txBox="1"/>
          <p:nvPr/>
        </p:nvSpPr>
        <p:spPr>
          <a:xfrm>
            <a:off x="2729626" y="4265743"/>
            <a:ext cx="1224136" cy="369332"/>
          </a:xfrm>
          <a:prstGeom prst="rect">
            <a:avLst/>
          </a:prstGeom>
          <a:noFill/>
        </p:spPr>
        <p:txBody>
          <a:bodyPr wrap="square" rtlCol="0">
            <a:spAutoFit/>
          </a:bodyPr>
          <a:lstStyle/>
          <a:p>
            <a:r>
              <a:rPr lang="en-AU" dirty="0">
                <a:solidFill>
                  <a:schemeClr val="accent3">
                    <a:lumMod val="75000"/>
                  </a:schemeClr>
                </a:solidFill>
              </a:rPr>
              <a:t>Solution</a:t>
            </a:r>
          </a:p>
        </p:txBody>
      </p:sp>
      <p:sp>
        <p:nvSpPr>
          <p:cNvPr id="9" name="Dreieck 8">
            <a:extLst>
              <a:ext uri="{FF2B5EF4-FFF2-40B4-BE49-F238E27FC236}">
                <a16:creationId xmlns:a16="http://schemas.microsoft.com/office/drawing/2014/main" id="{92D71857-1FDE-E444-A358-11BAEC31698F}"/>
              </a:ext>
            </a:extLst>
          </p:cNvPr>
          <p:cNvSpPr/>
          <p:nvPr/>
        </p:nvSpPr>
        <p:spPr>
          <a:xfrm rot="5400000">
            <a:off x="3606240" y="3717032"/>
            <a:ext cx="1980220" cy="1404156"/>
          </a:xfrm>
          <a:prstGeom prst="triangle">
            <a:avLst/>
          </a:prstGeom>
          <a:solidFill>
            <a:schemeClr val="bg1">
              <a:lumMod val="65000"/>
              <a:alpha val="761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Dreieck 9">
            <a:extLst>
              <a:ext uri="{FF2B5EF4-FFF2-40B4-BE49-F238E27FC236}">
                <a16:creationId xmlns:a16="http://schemas.microsoft.com/office/drawing/2014/main" id="{8CC1871D-1E79-5A4B-AED8-8C61BBB3DBAF}"/>
              </a:ext>
            </a:extLst>
          </p:cNvPr>
          <p:cNvSpPr/>
          <p:nvPr/>
        </p:nvSpPr>
        <p:spPr>
          <a:xfrm rot="5400000">
            <a:off x="4830376" y="3717032"/>
            <a:ext cx="1980220" cy="1404156"/>
          </a:xfrm>
          <a:prstGeom prst="triangle">
            <a:avLst/>
          </a:prstGeom>
          <a:solidFill>
            <a:schemeClr val="bg1">
              <a:lumMod val="8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feld 10">
            <a:extLst>
              <a:ext uri="{FF2B5EF4-FFF2-40B4-BE49-F238E27FC236}">
                <a16:creationId xmlns:a16="http://schemas.microsoft.com/office/drawing/2014/main" id="{19ECD199-D731-8C4E-820B-C3C2BB6398FD}"/>
              </a:ext>
            </a:extLst>
          </p:cNvPr>
          <p:cNvSpPr txBox="1"/>
          <p:nvPr/>
        </p:nvSpPr>
        <p:spPr>
          <a:xfrm>
            <a:off x="3894272" y="4261796"/>
            <a:ext cx="1224136" cy="369332"/>
          </a:xfrm>
          <a:prstGeom prst="rect">
            <a:avLst/>
          </a:prstGeom>
          <a:noFill/>
        </p:spPr>
        <p:txBody>
          <a:bodyPr wrap="square" rtlCol="0">
            <a:spAutoFit/>
          </a:bodyPr>
          <a:lstStyle/>
          <a:p>
            <a:r>
              <a:rPr lang="en-AU" dirty="0">
                <a:solidFill>
                  <a:srgbClr val="861A59"/>
                </a:solidFill>
              </a:rPr>
              <a:t>Problem</a:t>
            </a:r>
          </a:p>
        </p:txBody>
      </p:sp>
      <p:sp>
        <p:nvSpPr>
          <p:cNvPr id="12" name="Textfeld 11">
            <a:extLst>
              <a:ext uri="{FF2B5EF4-FFF2-40B4-BE49-F238E27FC236}">
                <a16:creationId xmlns:a16="http://schemas.microsoft.com/office/drawing/2014/main" id="{20FC96A3-92F9-3543-BF06-87356880F84C}"/>
              </a:ext>
            </a:extLst>
          </p:cNvPr>
          <p:cNvSpPr txBox="1"/>
          <p:nvPr/>
        </p:nvSpPr>
        <p:spPr>
          <a:xfrm>
            <a:off x="5208418" y="4234443"/>
            <a:ext cx="1224136" cy="369332"/>
          </a:xfrm>
          <a:prstGeom prst="rect">
            <a:avLst/>
          </a:prstGeom>
          <a:noFill/>
        </p:spPr>
        <p:txBody>
          <a:bodyPr wrap="square" rtlCol="0">
            <a:spAutoFit/>
          </a:bodyPr>
          <a:lstStyle/>
          <a:p>
            <a:r>
              <a:rPr lang="en-AU" dirty="0">
                <a:solidFill>
                  <a:schemeClr val="accent3">
                    <a:lumMod val="75000"/>
                  </a:schemeClr>
                </a:solidFill>
              </a:rPr>
              <a:t>Solution</a:t>
            </a:r>
          </a:p>
        </p:txBody>
      </p:sp>
      <p:sp>
        <p:nvSpPr>
          <p:cNvPr id="13" name="Dreieck 12">
            <a:extLst>
              <a:ext uri="{FF2B5EF4-FFF2-40B4-BE49-F238E27FC236}">
                <a16:creationId xmlns:a16="http://schemas.microsoft.com/office/drawing/2014/main" id="{C8AFD01B-0864-F040-96BA-BAEECEAFD34C}"/>
              </a:ext>
            </a:extLst>
          </p:cNvPr>
          <p:cNvSpPr/>
          <p:nvPr/>
        </p:nvSpPr>
        <p:spPr>
          <a:xfrm rot="5400000">
            <a:off x="6085032" y="3753036"/>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Dreieck 13">
            <a:extLst>
              <a:ext uri="{FF2B5EF4-FFF2-40B4-BE49-F238E27FC236}">
                <a16:creationId xmlns:a16="http://schemas.microsoft.com/office/drawing/2014/main" id="{E694F8DC-28BD-ED4B-9D52-33DFCD96BE15}"/>
              </a:ext>
            </a:extLst>
          </p:cNvPr>
          <p:cNvSpPr/>
          <p:nvPr/>
        </p:nvSpPr>
        <p:spPr>
          <a:xfrm rot="5400000">
            <a:off x="7311910" y="3750294"/>
            <a:ext cx="1944216" cy="137363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feld 14">
            <a:extLst>
              <a:ext uri="{FF2B5EF4-FFF2-40B4-BE49-F238E27FC236}">
                <a16:creationId xmlns:a16="http://schemas.microsoft.com/office/drawing/2014/main" id="{4849F39C-CDD1-3843-A49A-3E910A9BFEA9}"/>
              </a:ext>
            </a:extLst>
          </p:cNvPr>
          <p:cNvSpPr txBox="1"/>
          <p:nvPr/>
        </p:nvSpPr>
        <p:spPr>
          <a:xfrm>
            <a:off x="6373064" y="4230496"/>
            <a:ext cx="1224136" cy="369332"/>
          </a:xfrm>
          <a:prstGeom prst="rect">
            <a:avLst/>
          </a:prstGeom>
          <a:noFill/>
        </p:spPr>
        <p:txBody>
          <a:bodyPr wrap="square" rtlCol="0">
            <a:spAutoFit/>
          </a:bodyPr>
          <a:lstStyle/>
          <a:p>
            <a:r>
              <a:rPr lang="en-AU" dirty="0">
                <a:solidFill>
                  <a:srgbClr val="861A59"/>
                </a:solidFill>
              </a:rPr>
              <a:t>Problem</a:t>
            </a:r>
          </a:p>
        </p:txBody>
      </p:sp>
      <p:sp>
        <p:nvSpPr>
          <p:cNvPr id="17" name="Dreieck 16">
            <a:extLst>
              <a:ext uri="{FF2B5EF4-FFF2-40B4-BE49-F238E27FC236}">
                <a16:creationId xmlns:a16="http://schemas.microsoft.com/office/drawing/2014/main" id="{282FA67E-104F-254D-B04D-B8E9EA0B3919}"/>
              </a:ext>
            </a:extLst>
          </p:cNvPr>
          <p:cNvSpPr/>
          <p:nvPr/>
        </p:nvSpPr>
        <p:spPr>
          <a:xfrm rot="5400000">
            <a:off x="8550916" y="3765944"/>
            <a:ext cx="1975516" cy="137363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Dreieck 17">
            <a:extLst>
              <a:ext uri="{FF2B5EF4-FFF2-40B4-BE49-F238E27FC236}">
                <a16:creationId xmlns:a16="http://schemas.microsoft.com/office/drawing/2014/main" id="{3A4DD773-FF63-9348-B3B9-46DFC0A8FE9A}"/>
              </a:ext>
            </a:extLst>
          </p:cNvPr>
          <p:cNvSpPr/>
          <p:nvPr/>
        </p:nvSpPr>
        <p:spPr>
          <a:xfrm rot="5400000">
            <a:off x="9731212" y="3809784"/>
            <a:ext cx="1944216" cy="12546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1" name="Gerade Verbindung mit Pfeil 30">
            <a:extLst>
              <a:ext uri="{FF2B5EF4-FFF2-40B4-BE49-F238E27FC236}">
                <a16:creationId xmlns:a16="http://schemas.microsoft.com/office/drawing/2014/main" id="{53D41DF4-DCFE-8743-A446-349E9DCC19E2}"/>
              </a:ext>
            </a:extLst>
          </p:cNvPr>
          <p:cNvCxnSpPr/>
          <p:nvPr/>
        </p:nvCxnSpPr>
        <p:spPr>
          <a:xfrm>
            <a:off x="587388" y="3429000"/>
            <a:ext cx="11053228" cy="0"/>
          </a:xfrm>
          <a:prstGeom prst="straightConnector1">
            <a:avLst/>
          </a:prstGeom>
          <a:ln w="76200">
            <a:solidFill>
              <a:srgbClr val="BEBC32"/>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350CA628-1F6F-8B4F-8993-F512B1698321}"/>
              </a:ext>
            </a:extLst>
          </p:cNvPr>
          <p:cNvSpPr txBox="1"/>
          <p:nvPr/>
        </p:nvSpPr>
        <p:spPr>
          <a:xfrm>
            <a:off x="533382" y="2996952"/>
            <a:ext cx="1794198" cy="369332"/>
          </a:xfrm>
          <a:prstGeom prst="rect">
            <a:avLst/>
          </a:prstGeom>
          <a:noFill/>
        </p:spPr>
        <p:txBody>
          <a:bodyPr wrap="square" rtlCol="0">
            <a:spAutoFit/>
          </a:bodyPr>
          <a:lstStyle/>
          <a:p>
            <a:r>
              <a:rPr lang="en-AU" dirty="0"/>
              <a:t>SD agenda</a:t>
            </a:r>
          </a:p>
        </p:txBody>
      </p:sp>
      <p:sp>
        <p:nvSpPr>
          <p:cNvPr id="7" name="Pfeil nach rechts 6">
            <a:extLst>
              <a:ext uri="{FF2B5EF4-FFF2-40B4-BE49-F238E27FC236}">
                <a16:creationId xmlns:a16="http://schemas.microsoft.com/office/drawing/2014/main" id="{9D1480B0-3D7B-4049-9DD0-F803DACCD6C0}"/>
              </a:ext>
            </a:extLst>
          </p:cNvPr>
          <p:cNvSpPr/>
          <p:nvPr/>
        </p:nvSpPr>
        <p:spPr>
          <a:xfrm>
            <a:off x="2117558" y="2787607"/>
            <a:ext cx="8298922" cy="585356"/>
          </a:xfrm>
          <a:prstGeom prst="rightArrow">
            <a:avLst>
              <a:gd name="adj1" fmla="val 50000"/>
              <a:gd name="adj2" fmla="val 58754"/>
            </a:avLst>
          </a:prstGeom>
          <a:solidFill>
            <a:schemeClr val="accent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feld 15">
            <a:extLst>
              <a:ext uri="{FF2B5EF4-FFF2-40B4-BE49-F238E27FC236}">
                <a16:creationId xmlns:a16="http://schemas.microsoft.com/office/drawing/2014/main" id="{78DBA593-AD34-654C-B65C-6BDBE05E5E5A}"/>
              </a:ext>
            </a:extLst>
          </p:cNvPr>
          <p:cNvSpPr txBox="1"/>
          <p:nvPr/>
        </p:nvSpPr>
        <p:spPr>
          <a:xfrm>
            <a:off x="2279576" y="2348880"/>
            <a:ext cx="2622808" cy="369332"/>
          </a:xfrm>
          <a:prstGeom prst="rect">
            <a:avLst/>
          </a:prstGeom>
          <a:noFill/>
        </p:spPr>
        <p:txBody>
          <a:bodyPr wrap="square" rtlCol="0">
            <a:spAutoFit/>
          </a:bodyPr>
          <a:lstStyle/>
          <a:p>
            <a:r>
              <a:rPr lang="en-AU" dirty="0">
                <a:solidFill>
                  <a:srgbClr val="FFFFFF"/>
                </a:solidFill>
              </a:rPr>
              <a:t>Cultural change</a:t>
            </a:r>
          </a:p>
        </p:txBody>
      </p:sp>
      <p:sp>
        <p:nvSpPr>
          <p:cNvPr id="33" name="Textfeld 32">
            <a:extLst>
              <a:ext uri="{FF2B5EF4-FFF2-40B4-BE49-F238E27FC236}">
                <a16:creationId xmlns:a16="http://schemas.microsoft.com/office/drawing/2014/main" id="{624E8345-37AA-4B47-9080-62C97D76F3E5}"/>
              </a:ext>
            </a:extLst>
          </p:cNvPr>
          <p:cNvSpPr txBox="1"/>
          <p:nvPr/>
        </p:nvSpPr>
        <p:spPr>
          <a:xfrm>
            <a:off x="2279576" y="2882726"/>
            <a:ext cx="2622808" cy="369332"/>
          </a:xfrm>
          <a:prstGeom prst="rect">
            <a:avLst/>
          </a:prstGeom>
          <a:noFill/>
        </p:spPr>
        <p:txBody>
          <a:bodyPr wrap="square" rtlCol="0">
            <a:spAutoFit/>
          </a:bodyPr>
          <a:lstStyle/>
          <a:p>
            <a:r>
              <a:rPr lang="en-AU" dirty="0">
                <a:solidFill>
                  <a:srgbClr val="861A59"/>
                </a:solidFill>
              </a:rPr>
              <a:t>Social change</a:t>
            </a:r>
          </a:p>
        </p:txBody>
      </p:sp>
      <p:sp>
        <p:nvSpPr>
          <p:cNvPr id="20" name="Textfeld 19">
            <a:extLst>
              <a:ext uri="{FF2B5EF4-FFF2-40B4-BE49-F238E27FC236}">
                <a16:creationId xmlns:a16="http://schemas.microsoft.com/office/drawing/2014/main" id="{438B2A9E-9302-8D46-95AE-78D101F60752}"/>
              </a:ext>
            </a:extLst>
          </p:cNvPr>
          <p:cNvSpPr txBox="1"/>
          <p:nvPr/>
        </p:nvSpPr>
        <p:spPr>
          <a:xfrm>
            <a:off x="145823" y="2339588"/>
            <a:ext cx="1794198" cy="369332"/>
          </a:xfrm>
          <a:prstGeom prst="rect">
            <a:avLst/>
          </a:prstGeom>
          <a:noFill/>
        </p:spPr>
        <p:txBody>
          <a:bodyPr wrap="square" rtlCol="0">
            <a:spAutoFit/>
          </a:bodyPr>
          <a:lstStyle/>
          <a:p>
            <a:r>
              <a:rPr lang="en-AU" i="1" dirty="0">
                <a:solidFill>
                  <a:schemeClr val="tx2"/>
                </a:solidFill>
              </a:rPr>
              <a:t>Communication</a:t>
            </a:r>
          </a:p>
        </p:txBody>
      </p:sp>
      <p:sp>
        <p:nvSpPr>
          <p:cNvPr id="34" name="Oval 33">
            <a:extLst>
              <a:ext uri="{FF2B5EF4-FFF2-40B4-BE49-F238E27FC236}">
                <a16:creationId xmlns:a16="http://schemas.microsoft.com/office/drawing/2014/main" id="{E17ADF89-141F-5F40-AC52-5AC2466754E0}"/>
              </a:ext>
            </a:extLst>
          </p:cNvPr>
          <p:cNvSpPr/>
          <p:nvPr/>
        </p:nvSpPr>
        <p:spPr>
          <a:xfrm>
            <a:off x="587388"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6E3892AE-5BCC-8243-808C-2D3F82377D39}"/>
              </a:ext>
            </a:extLst>
          </p:cNvPr>
          <p:cNvSpPr/>
          <p:nvPr/>
        </p:nvSpPr>
        <p:spPr>
          <a:xfrm>
            <a:off x="1789116"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2EC06FA3-5DEB-CD4E-B6D9-513B0EA6438C}"/>
              </a:ext>
            </a:extLst>
          </p:cNvPr>
          <p:cNvSpPr/>
          <p:nvPr/>
        </p:nvSpPr>
        <p:spPr>
          <a:xfrm>
            <a:off x="2990844"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1788B9E6-0627-0048-999E-67E6A9E621FA}"/>
              </a:ext>
            </a:extLst>
          </p:cNvPr>
          <p:cNvSpPr/>
          <p:nvPr/>
        </p:nvSpPr>
        <p:spPr>
          <a:xfrm>
            <a:off x="4192572"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feld 37">
            <a:extLst>
              <a:ext uri="{FF2B5EF4-FFF2-40B4-BE49-F238E27FC236}">
                <a16:creationId xmlns:a16="http://schemas.microsoft.com/office/drawing/2014/main" id="{05A56CD4-6BAD-9A41-A0A1-6B126FDB792A}"/>
              </a:ext>
            </a:extLst>
          </p:cNvPr>
          <p:cNvSpPr txBox="1"/>
          <p:nvPr/>
        </p:nvSpPr>
        <p:spPr>
          <a:xfrm>
            <a:off x="533382" y="5915750"/>
            <a:ext cx="1584176" cy="369332"/>
          </a:xfrm>
          <a:prstGeom prst="rect">
            <a:avLst/>
          </a:prstGeom>
          <a:noFill/>
        </p:spPr>
        <p:txBody>
          <a:bodyPr wrap="square" rtlCol="0">
            <a:spAutoFit/>
          </a:bodyPr>
          <a:lstStyle/>
          <a:p>
            <a:r>
              <a:rPr lang="en-AU" dirty="0"/>
              <a:t>Discipline 1</a:t>
            </a:r>
          </a:p>
        </p:txBody>
      </p:sp>
      <p:sp>
        <p:nvSpPr>
          <p:cNvPr id="39" name="Textfeld 38">
            <a:extLst>
              <a:ext uri="{FF2B5EF4-FFF2-40B4-BE49-F238E27FC236}">
                <a16:creationId xmlns:a16="http://schemas.microsoft.com/office/drawing/2014/main" id="{1C3167E5-2463-424E-A44E-70A38642A494}"/>
              </a:ext>
            </a:extLst>
          </p:cNvPr>
          <p:cNvSpPr txBox="1"/>
          <p:nvPr/>
        </p:nvSpPr>
        <p:spPr>
          <a:xfrm>
            <a:off x="1771840" y="5915750"/>
            <a:ext cx="1584176" cy="369332"/>
          </a:xfrm>
          <a:prstGeom prst="rect">
            <a:avLst/>
          </a:prstGeom>
          <a:noFill/>
        </p:spPr>
        <p:txBody>
          <a:bodyPr wrap="square" rtlCol="0">
            <a:spAutoFit/>
          </a:bodyPr>
          <a:lstStyle/>
          <a:p>
            <a:r>
              <a:rPr lang="en-AU" dirty="0"/>
              <a:t>Discipline 2</a:t>
            </a:r>
          </a:p>
        </p:txBody>
      </p:sp>
      <p:sp>
        <p:nvSpPr>
          <p:cNvPr id="40" name="Textfeld 39">
            <a:extLst>
              <a:ext uri="{FF2B5EF4-FFF2-40B4-BE49-F238E27FC236}">
                <a16:creationId xmlns:a16="http://schemas.microsoft.com/office/drawing/2014/main" id="{D5C0A94F-81E1-F245-AF35-3E1E6B89468C}"/>
              </a:ext>
            </a:extLst>
          </p:cNvPr>
          <p:cNvSpPr txBox="1"/>
          <p:nvPr/>
        </p:nvSpPr>
        <p:spPr>
          <a:xfrm>
            <a:off x="3010298" y="5915750"/>
            <a:ext cx="1584176" cy="369332"/>
          </a:xfrm>
          <a:prstGeom prst="rect">
            <a:avLst/>
          </a:prstGeom>
          <a:noFill/>
        </p:spPr>
        <p:txBody>
          <a:bodyPr wrap="square" rtlCol="0">
            <a:spAutoFit/>
          </a:bodyPr>
          <a:lstStyle/>
          <a:p>
            <a:r>
              <a:rPr lang="en-AU" dirty="0"/>
              <a:t>Discipline 3</a:t>
            </a:r>
          </a:p>
        </p:txBody>
      </p:sp>
      <p:sp>
        <p:nvSpPr>
          <p:cNvPr id="41" name="Textfeld 40">
            <a:extLst>
              <a:ext uri="{FF2B5EF4-FFF2-40B4-BE49-F238E27FC236}">
                <a16:creationId xmlns:a16="http://schemas.microsoft.com/office/drawing/2014/main" id="{571B3096-5320-5340-AA6A-A022C479A6C0}"/>
              </a:ext>
            </a:extLst>
          </p:cNvPr>
          <p:cNvSpPr txBox="1"/>
          <p:nvPr/>
        </p:nvSpPr>
        <p:spPr>
          <a:xfrm>
            <a:off x="4248756" y="5915750"/>
            <a:ext cx="1584176" cy="369332"/>
          </a:xfrm>
          <a:prstGeom prst="rect">
            <a:avLst/>
          </a:prstGeom>
          <a:noFill/>
        </p:spPr>
        <p:txBody>
          <a:bodyPr wrap="square" rtlCol="0">
            <a:spAutoFit/>
          </a:bodyPr>
          <a:lstStyle/>
          <a:p>
            <a:r>
              <a:rPr lang="en-AU" dirty="0"/>
              <a:t>Discipline x</a:t>
            </a:r>
          </a:p>
        </p:txBody>
      </p:sp>
      <p:sp>
        <p:nvSpPr>
          <p:cNvPr id="21" name="Dreieck 20">
            <a:extLst>
              <a:ext uri="{FF2B5EF4-FFF2-40B4-BE49-F238E27FC236}">
                <a16:creationId xmlns:a16="http://schemas.microsoft.com/office/drawing/2014/main" id="{9D1FFA2D-4EB6-3346-AEA1-1A55BB78B0ED}"/>
              </a:ext>
            </a:extLst>
          </p:cNvPr>
          <p:cNvSpPr/>
          <p:nvPr/>
        </p:nvSpPr>
        <p:spPr>
          <a:xfrm>
            <a:off x="587388" y="3789040"/>
            <a:ext cx="468052"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64304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ng 18">
            <a:extLst>
              <a:ext uri="{FF2B5EF4-FFF2-40B4-BE49-F238E27FC236}">
                <a16:creationId xmlns:a16="http://schemas.microsoft.com/office/drawing/2014/main" id="{DDAA5646-BB70-104A-8740-EEAB7B3F712E}"/>
              </a:ext>
            </a:extLst>
          </p:cNvPr>
          <p:cNvSpPr/>
          <p:nvPr/>
        </p:nvSpPr>
        <p:spPr>
          <a:xfrm>
            <a:off x="695328" y="2348880"/>
            <a:ext cx="4603100" cy="4104456"/>
          </a:xfrm>
          <a:prstGeom prst="donut">
            <a:avLst>
              <a:gd name="adj" fmla="val 61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Recap</a:t>
            </a:r>
          </a:p>
        </p:txBody>
      </p:sp>
      <p:sp>
        <p:nvSpPr>
          <p:cNvPr id="6" name="Inhaltsplatzhalter 5">
            <a:extLst>
              <a:ext uri="{FF2B5EF4-FFF2-40B4-BE49-F238E27FC236}">
                <a16:creationId xmlns:a16="http://schemas.microsoft.com/office/drawing/2014/main" id="{4084D8F5-9711-5D4D-B166-18F422F3691A}"/>
              </a:ext>
            </a:extLst>
          </p:cNvPr>
          <p:cNvSpPr>
            <a:spLocks noGrp="1"/>
          </p:cNvSpPr>
          <p:nvPr>
            <p:ph idx="1"/>
          </p:nvPr>
        </p:nvSpPr>
        <p:spPr/>
        <p:txBody>
          <a:bodyPr/>
          <a:lstStyle/>
          <a:p>
            <a:pPr marL="0" indent="0">
              <a:buNone/>
            </a:pPr>
            <a:r>
              <a:rPr lang="en-AU" b="1" dirty="0"/>
              <a:t>Disciplines</a:t>
            </a:r>
          </a:p>
          <a:p>
            <a:endParaRPr lang="en-AU" dirty="0"/>
          </a:p>
        </p:txBody>
      </p:sp>
      <p:sp>
        <p:nvSpPr>
          <p:cNvPr id="20" name="Textfeld 19">
            <a:extLst>
              <a:ext uri="{FF2B5EF4-FFF2-40B4-BE49-F238E27FC236}">
                <a16:creationId xmlns:a16="http://schemas.microsoft.com/office/drawing/2014/main" id="{438B2A9E-9302-8D46-95AE-78D101F60752}"/>
              </a:ext>
            </a:extLst>
          </p:cNvPr>
          <p:cNvSpPr txBox="1"/>
          <p:nvPr/>
        </p:nvSpPr>
        <p:spPr>
          <a:xfrm>
            <a:off x="145823" y="2339588"/>
            <a:ext cx="1794198" cy="369332"/>
          </a:xfrm>
          <a:prstGeom prst="rect">
            <a:avLst/>
          </a:prstGeom>
          <a:noFill/>
        </p:spPr>
        <p:txBody>
          <a:bodyPr wrap="square" rtlCol="0">
            <a:spAutoFit/>
          </a:bodyPr>
          <a:lstStyle/>
          <a:p>
            <a:r>
              <a:rPr lang="en-AU" i="1" dirty="0">
                <a:solidFill>
                  <a:schemeClr val="tx2"/>
                </a:solidFill>
              </a:rPr>
              <a:t>Communication</a:t>
            </a:r>
          </a:p>
        </p:txBody>
      </p:sp>
      <p:sp>
        <p:nvSpPr>
          <p:cNvPr id="34" name="Oval 33">
            <a:extLst>
              <a:ext uri="{FF2B5EF4-FFF2-40B4-BE49-F238E27FC236}">
                <a16:creationId xmlns:a16="http://schemas.microsoft.com/office/drawing/2014/main" id="{E17ADF89-141F-5F40-AC52-5AC2466754E0}"/>
              </a:ext>
            </a:extLst>
          </p:cNvPr>
          <p:cNvSpPr/>
          <p:nvPr/>
        </p:nvSpPr>
        <p:spPr>
          <a:xfrm>
            <a:off x="587388"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6E3892AE-5BCC-8243-808C-2D3F82377D39}"/>
              </a:ext>
            </a:extLst>
          </p:cNvPr>
          <p:cNvSpPr/>
          <p:nvPr/>
        </p:nvSpPr>
        <p:spPr>
          <a:xfrm>
            <a:off x="1789116"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2EC06FA3-5DEB-CD4E-B6D9-513B0EA6438C}"/>
              </a:ext>
            </a:extLst>
          </p:cNvPr>
          <p:cNvSpPr/>
          <p:nvPr/>
        </p:nvSpPr>
        <p:spPr>
          <a:xfrm>
            <a:off x="2990844"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1788B9E6-0627-0048-999E-67E6A9E621FA}"/>
              </a:ext>
            </a:extLst>
          </p:cNvPr>
          <p:cNvSpPr/>
          <p:nvPr/>
        </p:nvSpPr>
        <p:spPr>
          <a:xfrm>
            <a:off x="4192572"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feld 37">
            <a:extLst>
              <a:ext uri="{FF2B5EF4-FFF2-40B4-BE49-F238E27FC236}">
                <a16:creationId xmlns:a16="http://schemas.microsoft.com/office/drawing/2014/main" id="{05A56CD4-6BAD-9A41-A0A1-6B126FDB792A}"/>
              </a:ext>
            </a:extLst>
          </p:cNvPr>
          <p:cNvSpPr txBox="1"/>
          <p:nvPr/>
        </p:nvSpPr>
        <p:spPr>
          <a:xfrm>
            <a:off x="533382" y="5915750"/>
            <a:ext cx="1584176" cy="369332"/>
          </a:xfrm>
          <a:prstGeom prst="rect">
            <a:avLst/>
          </a:prstGeom>
          <a:noFill/>
        </p:spPr>
        <p:txBody>
          <a:bodyPr wrap="square" rtlCol="0">
            <a:spAutoFit/>
          </a:bodyPr>
          <a:lstStyle/>
          <a:p>
            <a:r>
              <a:rPr lang="en-AU" dirty="0"/>
              <a:t>Discipline 1</a:t>
            </a:r>
          </a:p>
        </p:txBody>
      </p:sp>
      <p:sp>
        <p:nvSpPr>
          <p:cNvPr id="39" name="Textfeld 38">
            <a:extLst>
              <a:ext uri="{FF2B5EF4-FFF2-40B4-BE49-F238E27FC236}">
                <a16:creationId xmlns:a16="http://schemas.microsoft.com/office/drawing/2014/main" id="{1C3167E5-2463-424E-A44E-70A38642A494}"/>
              </a:ext>
            </a:extLst>
          </p:cNvPr>
          <p:cNvSpPr txBox="1"/>
          <p:nvPr/>
        </p:nvSpPr>
        <p:spPr>
          <a:xfrm>
            <a:off x="1771840" y="5915750"/>
            <a:ext cx="1584176" cy="369332"/>
          </a:xfrm>
          <a:prstGeom prst="rect">
            <a:avLst/>
          </a:prstGeom>
          <a:noFill/>
        </p:spPr>
        <p:txBody>
          <a:bodyPr wrap="square" rtlCol="0">
            <a:spAutoFit/>
          </a:bodyPr>
          <a:lstStyle/>
          <a:p>
            <a:r>
              <a:rPr lang="en-AU" dirty="0"/>
              <a:t>Discipline 2</a:t>
            </a:r>
          </a:p>
        </p:txBody>
      </p:sp>
      <p:sp>
        <p:nvSpPr>
          <p:cNvPr id="40" name="Textfeld 39">
            <a:extLst>
              <a:ext uri="{FF2B5EF4-FFF2-40B4-BE49-F238E27FC236}">
                <a16:creationId xmlns:a16="http://schemas.microsoft.com/office/drawing/2014/main" id="{D5C0A94F-81E1-F245-AF35-3E1E6B89468C}"/>
              </a:ext>
            </a:extLst>
          </p:cNvPr>
          <p:cNvSpPr txBox="1"/>
          <p:nvPr/>
        </p:nvSpPr>
        <p:spPr>
          <a:xfrm>
            <a:off x="3010298" y="5915750"/>
            <a:ext cx="1584176" cy="369332"/>
          </a:xfrm>
          <a:prstGeom prst="rect">
            <a:avLst/>
          </a:prstGeom>
          <a:noFill/>
        </p:spPr>
        <p:txBody>
          <a:bodyPr wrap="square" rtlCol="0">
            <a:spAutoFit/>
          </a:bodyPr>
          <a:lstStyle/>
          <a:p>
            <a:r>
              <a:rPr lang="en-AU" dirty="0"/>
              <a:t>Discipline 3</a:t>
            </a:r>
          </a:p>
        </p:txBody>
      </p:sp>
      <p:sp>
        <p:nvSpPr>
          <p:cNvPr id="41" name="Textfeld 40">
            <a:extLst>
              <a:ext uri="{FF2B5EF4-FFF2-40B4-BE49-F238E27FC236}">
                <a16:creationId xmlns:a16="http://schemas.microsoft.com/office/drawing/2014/main" id="{571B3096-5320-5340-AA6A-A022C479A6C0}"/>
              </a:ext>
            </a:extLst>
          </p:cNvPr>
          <p:cNvSpPr txBox="1"/>
          <p:nvPr/>
        </p:nvSpPr>
        <p:spPr>
          <a:xfrm>
            <a:off x="4248756" y="5915750"/>
            <a:ext cx="1584176" cy="369332"/>
          </a:xfrm>
          <a:prstGeom prst="rect">
            <a:avLst/>
          </a:prstGeom>
          <a:noFill/>
        </p:spPr>
        <p:txBody>
          <a:bodyPr wrap="square" rtlCol="0">
            <a:spAutoFit/>
          </a:bodyPr>
          <a:lstStyle/>
          <a:p>
            <a:r>
              <a:rPr lang="en-AU" dirty="0"/>
              <a:t>Discipline x</a:t>
            </a:r>
          </a:p>
        </p:txBody>
      </p:sp>
      <p:graphicFrame>
        <p:nvGraphicFramePr>
          <p:cNvPr id="42" name="Inhaltsplatzhalter 3">
            <a:extLst>
              <a:ext uri="{FF2B5EF4-FFF2-40B4-BE49-F238E27FC236}">
                <a16:creationId xmlns:a16="http://schemas.microsoft.com/office/drawing/2014/main" id="{D4AFB525-821A-3645-B0E0-C80BD7D6FB99}"/>
              </a:ext>
            </a:extLst>
          </p:cNvPr>
          <p:cNvGraphicFramePr>
            <a:graphicFrameLocks/>
          </p:cNvGraphicFramePr>
          <p:nvPr/>
        </p:nvGraphicFramePr>
        <p:xfrm>
          <a:off x="3459388" y="1545879"/>
          <a:ext cx="1075319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Dreieck 14">
            <a:extLst>
              <a:ext uri="{FF2B5EF4-FFF2-40B4-BE49-F238E27FC236}">
                <a16:creationId xmlns:a16="http://schemas.microsoft.com/office/drawing/2014/main" id="{82D7FB48-360A-574B-BD71-B1F7C6D5D429}"/>
              </a:ext>
            </a:extLst>
          </p:cNvPr>
          <p:cNvSpPr/>
          <p:nvPr/>
        </p:nvSpPr>
        <p:spPr>
          <a:xfrm>
            <a:off x="587388" y="3789040"/>
            <a:ext cx="468052"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90381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bgerundetes Rechteck 6">
            <a:extLst>
              <a:ext uri="{FF2B5EF4-FFF2-40B4-BE49-F238E27FC236}">
                <a16:creationId xmlns:a16="http://schemas.microsoft.com/office/drawing/2014/main" id="{FE075DAC-D383-094C-A881-81583428CF0D}"/>
              </a:ext>
            </a:extLst>
          </p:cNvPr>
          <p:cNvSpPr/>
          <p:nvPr/>
        </p:nvSpPr>
        <p:spPr>
          <a:xfrm>
            <a:off x="1206966" y="5108975"/>
            <a:ext cx="10753195" cy="504056"/>
          </a:xfrm>
          <a:prstGeom prst="roundRect">
            <a:avLst/>
          </a:prstGeom>
          <a:solidFill>
            <a:srgbClr val="DFC638"/>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bgerundetes Rechteck 7">
            <a:extLst>
              <a:ext uri="{FF2B5EF4-FFF2-40B4-BE49-F238E27FC236}">
                <a16:creationId xmlns:a16="http://schemas.microsoft.com/office/drawing/2014/main" id="{9D09EDCB-523D-2543-8E27-B53E18BB661E}"/>
              </a:ext>
            </a:extLst>
          </p:cNvPr>
          <p:cNvSpPr/>
          <p:nvPr/>
        </p:nvSpPr>
        <p:spPr>
          <a:xfrm>
            <a:off x="1203211" y="5664629"/>
            <a:ext cx="10753195" cy="504056"/>
          </a:xfrm>
          <a:prstGeom prst="roundRect">
            <a:avLst/>
          </a:prstGeom>
          <a:solidFill>
            <a:srgbClr val="DFC638"/>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Abgerundetes Rechteck 4">
            <a:extLst>
              <a:ext uri="{FF2B5EF4-FFF2-40B4-BE49-F238E27FC236}">
                <a16:creationId xmlns:a16="http://schemas.microsoft.com/office/drawing/2014/main" id="{3911F6AA-EA88-4744-94E1-25AB355F8645}"/>
              </a:ext>
            </a:extLst>
          </p:cNvPr>
          <p:cNvSpPr/>
          <p:nvPr/>
        </p:nvSpPr>
        <p:spPr>
          <a:xfrm>
            <a:off x="1195702" y="3573016"/>
            <a:ext cx="10753195" cy="504056"/>
          </a:xfrm>
          <a:prstGeom prst="roundRect">
            <a:avLst/>
          </a:prstGeom>
          <a:solidFill>
            <a:srgbClr val="DFC638"/>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Abgerundetes Rechteck 5">
            <a:extLst>
              <a:ext uri="{FF2B5EF4-FFF2-40B4-BE49-F238E27FC236}">
                <a16:creationId xmlns:a16="http://schemas.microsoft.com/office/drawing/2014/main" id="{7D7EE19B-DF50-3C48-B32E-78AA133240EF}"/>
              </a:ext>
            </a:extLst>
          </p:cNvPr>
          <p:cNvSpPr/>
          <p:nvPr/>
        </p:nvSpPr>
        <p:spPr>
          <a:xfrm>
            <a:off x="1191947" y="4128670"/>
            <a:ext cx="10753195" cy="504056"/>
          </a:xfrm>
          <a:prstGeom prst="roundRect">
            <a:avLst/>
          </a:prstGeom>
          <a:solidFill>
            <a:srgbClr val="DFC638"/>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Abgerundetes Rechteck 3">
            <a:extLst>
              <a:ext uri="{FF2B5EF4-FFF2-40B4-BE49-F238E27FC236}">
                <a16:creationId xmlns:a16="http://schemas.microsoft.com/office/drawing/2014/main" id="{FE20F3C6-62D4-3548-A9B5-C51CA57529A4}"/>
              </a:ext>
            </a:extLst>
          </p:cNvPr>
          <p:cNvSpPr/>
          <p:nvPr/>
        </p:nvSpPr>
        <p:spPr>
          <a:xfrm>
            <a:off x="1199456" y="2492896"/>
            <a:ext cx="10753195" cy="504056"/>
          </a:xfrm>
          <a:prstGeom prst="roundRect">
            <a:avLst/>
          </a:prstGeom>
          <a:solidFill>
            <a:srgbClr val="DFC638"/>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el 1">
            <a:extLst>
              <a:ext uri="{FF2B5EF4-FFF2-40B4-BE49-F238E27FC236}">
                <a16:creationId xmlns:a16="http://schemas.microsoft.com/office/drawing/2014/main" id="{478F009F-AAE6-7F40-B4E9-9780D6DAAB28}"/>
              </a:ext>
            </a:extLst>
          </p:cNvPr>
          <p:cNvSpPr>
            <a:spLocks noGrp="1"/>
          </p:cNvSpPr>
          <p:nvPr>
            <p:ph type="title"/>
          </p:nvPr>
        </p:nvSpPr>
        <p:spPr/>
        <p:txBody>
          <a:bodyPr/>
          <a:lstStyle/>
          <a:p>
            <a:r>
              <a:rPr lang="en-AU" dirty="0"/>
              <a:t>Recap</a:t>
            </a:r>
          </a:p>
        </p:txBody>
      </p:sp>
      <p:sp>
        <p:nvSpPr>
          <p:cNvPr id="3" name="Inhaltsplatzhalter 2">
            <a:extLst>
              <a:ext uri="{FF2B5EF4-FFF2-40B4-BE49-F238E27FC236}">
                <a16:creationId xmlns:a16="http://schemas.microsoft.com/office/drawing/2014/main" id="{ED6D8CEF-0A9B-CB4D-8F8C-6226C1F91675}"/>
              </a:ext>
            </a:extLst>
          </p:cNvPr>
          <p:cNvSpPr>
            <a:spLocks noGrp="1"/>
          </p:cNvSpPr>
          <p:nvPr>
            <p:ph idx="1"/>
          </p:nvPr>
        </p:nvSpPr>
        <p:spPr/>
        <p:txBody>
          <a:bodyPr>
            <a:normAutofit fontScale="77500" lnSpcReduction="20000"/>
          </a:bodyPr>
          <a:lstStyle/>
          <a:p>
            <a:pPr marL="0" indent="0">
              <a:buNone/>
            </a:pPr>
            <a:r>
              <a:rPr lang="en-AU" b="1" dirty="0"/>
              <a:t>Perspectives on Sustainability</a:t>
            </a:r>
          </a:p>
          <a:p>
            <a:pPr marL="0" indent="0">
              <a:buNone/>
            </a:pPr>
            <a:endParaRPr lang="en-AU" dirty="0"/>
          </a:p>
          <a:p>
            <a:pPr marL="0" indent="0">
              <a:buNone/>
            </a:pPr>
            <a:r>
              <a:rPr lang="en-AU" i="1" dirty="0"/>
              <a:t>Science / CC Communication:</a:t>
            </a:r>
          </a:p>
          <a:p>
            <a:pPr marL="0" indent="0">
              <a:buNone/>
            </a:pPr>
            <a:endParaRPr lang="en-AU" dirty="0"/>
          </a:p>
          <a:p>
            <a:pPr marL="0" indent="0">
              <a:buNone/>
            </a:pPr>
            <a:r>
              <a:rPr lang="en-AU" dirty="0"/>
              <a:t>Sustainability as counter narrative (solution?) to climate change</a:t>
            </a:r>
          </a:p>
          <a:p>
            <a:pPr marL="0" indent="0">
              <a:buNone/>
            </a:pPr>
            <a:endParaRPr lang="en-AU" dirty="0"/>
          </a:p>
          <a:p>
            <a:pPr marL="0" indent="0">
              <a:buNone/>
            </a:pPr>
            <a:r>
              <a:rPr lang="en-AU" i="1" dirty="0"/>
              <a:t>Environmental Communication:</a:t>
            </a:r>
          </a:p>
          <a:p>
            <a:pPr marL="0" indent="0">
              <a:buNone/>
            </a:pPr>
            <a:endParaRPr lang="en-AU" dirty="0"/>
          </a:p>
          <a:p>
            <a:pPr marL="0" indent="0">
              <a:buNone/>
            </a:pPr>
            <a:r>
              <a:rPr lang="en-AU" dirty="0"/>
              <a:t>Sustainability as (moral) principle of change</a:t>
            </a:r>
          </a:p>
          <a:p>
            <a:pPr marL="0" indent="0">
              <a:buNone/>
            </a:pPr>
            <a:endParaRPr lang="en-AU" dirty="0"/>
          </a:p>
          <a:p>
            <a:pPr marL="0" indent="0">
              <a:buNone/>
            </a:pPr>
            <a:r>
              <a:rPr lang="en-AU" dirty="0"/>
              <a:t>Sustainability as principle of restoration / regeneration</a:t>
            </a:r>
          </a:p>
          <a:p>
            <a:pPr marL="0" indent="0">
              <a:buNone/>
            </a:pPr>
            <a:endParaRPr lang="en-AU" dirty="0"/>
          </a:p>
          <a:p>
            <a:pPr marL="0" indent="0">
              <a:buNone/>
            </a:pPr>
            <a:r>
              <a:rPr lang="en-AU" i="1" dirty="0"/>
              <a:t>CSR Communication:</a:t>
            </a:r>
          </a:p>
          <a:p>
            <a:pPr marL="0" indent="0">
              <a:buNone/>
            </a:pPr>
            <a:endParaRPr lang="en-AU" dirty="0"/>
          </a:p>
          <a:p>
            <a:pPr marL="0" indent="0">
              <a:buNone/>
            </a:pPr>
            <a:r>
              <a:rPr lang="en-AU" dirty="0"/>
              <a:t>Sustainability as principle (moral compass) of action </a:t>
            </a:r>
          </a:p>
          <a:p>
            <a:pPr marL="0" indent="0">
              <a:buNone/>
            </a:pPr>
            <a:endParaRPr lang="en-AU" dirty="0"/>
          </a:p>
          <a:p>
            <a:pPr marL="0" indent="0">
              <a:buNone/>
            </a:pPr>
            <a:r>
              <a:rPr lang="en-AU" dirty="0"/>
              <a:t>Sustainability as label for “good </a:t>
            </a:r>
            <a:r>
              <a:rPr lang="en-AU" dirty="0" err="1"/>
              <a:t>behavior</a:t>
            </a:r>
            <a:r>
              <a:rPr lang="en-AU" dirty="0"/>
              <a:t>”, “used” in communication</a:t>
            </a:r>
          </a:p>
          <a:p>
            <a:pPr marL="0" indent="0">
              <a:buNone/>
            </a:pPr>
            <a:endParaRPr lang="en-AU" dirty="0"/>
          </a:p>
          <a:p>
            <a:pPr marL="0" indent="0">
              <a:buNone/>
            </a:pPr>
            <a:endParaRPr lang="en-AU" dirty="0"/>
          </a:p>
        </p:txBody>
      </p:sp>
    </p:spTree>
    <p:extLst>
      <p:ext uri="{BB962C8B-B14F-4D97-AF65-F5344CB8AC3E}">
        <p14:creationId xmlns:p14="http://schemas.microsoft.com/office/powerpoint/2010/main" val="263145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15F58-74EF-A64D-88E0-513BC8BD74B4}"/>
              </a:ext>
            </a:extLst>
          </p:cNvPr>
          <p:cNvSpPr>
            <a:spLocks noGrp="1"/>
          </p:cNvSpPr>
          <p:nvPr>
            <p:ph type="title"/>
          </p:nvPr>
        </p:nvSpPr>
        <p:spPr/>
        <p:txBody>
          <a:bodyPr/>
          <a:lstStyle/>
          <a:p>
            <a:r>
              <a:rPr lang="en-AU" dirty="0"/>
              <a:t>Recap</a:t>
            </a:r>
          </a:p>
        </p:txBody>
      </p:sp>
      <p:sp>
        <p:nvSpPr>
          <p:cNvPr id="3" name="Inhaltsplatzhalter 2">
            <a:extLst>
              <a:ext uri="{FF2B5EF4-FFF2-40B4-BE49-F238E27FC236}">
                <a16:creationId xmlns:a16="http://schemas.microsoft.com/office/drawing/2014/main" id="{D66483DC-6985-ED46-9B06-0552844F6739}"/>
              </a:ext>
            </a:extLst>
          </p:cNvPr>
          <p:cNvSpPr>
            <a:spLocks noGrp="1"/>
          </p:cNvSpPr>
          <p:nvPr>
            <p:ph idx="1"/>
          </p:nvPr>
        </p:nvSpPr>
        <p:spPr/>
        <p:txBody>
          <a:bodyPr/>
          <a:lstStyle/>
          <a:p>
            <a:pPr marL="0" indent="0">
              <a:buNone/>
            </a:pPr>
            <a:r>
              <a:rPr lang="en-AU" b="1" dirty="0"/>
              <a:t>Challenges</a:t>
            </a:r>
          </a:p>
        </p:txBody>
      </p:sp>
      <p:graphicFrame>
        <p:nvGraphicFramePr>
          <p:cNvPr id="4" name="Inhaltsplatzhalter 2">
            <a:extLst>
              <a:ext uri="{FF2B5EF4-FFF2-40B4-BE49-F238E27FC236}">
                <a16:creationId xmlns:a16="http://schemas.microsoft.com/office/drawing/2014/main" id="{D2A7D8C7-959B-3A4B-BF90-82199EF47CBC}"/>
              </a:ext>
            </a:extLst>
          </p:cNvPr>
          <p:cNvGraphicFramePr>
            <a:graphicFrameLocks/>
          </p:cNvGraphicFramePr>
          <p:nvPr>
            <p:extLst>
              <p:ext uri="{D42A27DB-BD31-4B8C-83A1-F6EECF244321}">
                <p14:modId xmlns:p14="http://schemas.microsoft.com/office/powerpoint/2010/main" val="2669629455"/>
              </p:ext>
            </p:extLst>
          </p:nvPr>
        </p:nvGraphicFramePr>
        <p:xfrm>
          <a:off x="1991544" y="2276872"/>
          <a:ext cx="9552384" cy="3713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ewitterblitz 4">
            <a:extLst>
              <a:ext uri="{FF2B5EF4-FFF2-40B4-BE49-F238E27FC236}">
                <a16:creationId xmlns:a16="http://schemas.microsoft.com/office/drawing/2014/main" id="{8BBDCFAE-9CD4-FB4D-B1CE-1D2A019D70EB}"/>
              </a:ext>
            </a:extLst>
          </p:cNvPr>
          <p:cNvSpPr/>
          <p:nvPr/>
        </p:nvSpPr>
        <p:spPr>
          <a:xfrm>
            <a:off x="814736" y="3204790"/>
            <a:ext cx="993645" cy="1569195"/>
          </a:xfrm>
          <a:prstGeom prst="lightningBolt">
            <a:avLst/>
          </a:prstGeom>
          <a:solidFill>
            <a:srgbClr val="C0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67963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85717-7D4B-054E-865A-71EB902C9E06}"/>
              </a:ext>
            </a:extLst>
          </p:cNvPr>
          <p:cNvSpPr>
            <a:spLocks noGrp="1"/>
          </p:cNvSpPr>
          <p:nvPr>
            <p:ph type="title"/>
          </p:nvPr>
        </p:nvSpPr>
        <p:spPr/>
        <p:txBody>
          <a:bodyPr/>
          <a:lstStyle/>
          <a:p>
            <a:r>
              <a:rPr lang="en-AU" dirty="0"/>
              <a:t>What is needed?</a:t>
            </a:r>
          </a:p>
        </p:txBody>
      </p:sp>
      <p:sp>
        <p:nvSpPr>
          <p:cNvPr id="3" name="Inhaltsplatzhalter 2">
            <a:extLst>
              <a:ext uri="{FF2B5EF4-FFF2-40B4-BE49-F238E27FC236}">
                <a16:creationId xmlns:a16="http://schemas.microsoft.com/office/drawing/2014/main" id="{6D67F828-D266-454C-A826-2ACD358733DD}"/>
              </a:ext>
            </a:extLst>
          </p:cNvPr>
          <p:cNvSpPr>
            <a:spLocks noGrp="1"/>
          </p:cNvSpPr>
          <p:nvPr>
            <p:ph idx="1"/>
          </p:nvPr>
        </p:nvSpPr>
        <p:spPr>
          <a:xfrm>
            <a:off x="1199456" y="1600201"/>
            <a:ext cx="10753196" cy="4525963"/>
          </a:xfrm>
        </p:spPr>
        <p:txBody>
          <a:bodyPr/>
          <a:lstStyle/>
          <a:p>
            <a:pPr marL="0" indent="0" algn="ctr">
              <a:buNone/>
            </a:pPr>
            <a:r>
              <a:rPr lang="en-AU" b="1" dirty="0"/>
              <a:t>Media &amp; communication perspective &amp; theories, concepts, methodologies</a:t>
            </a:r>
          </a:p>
        </p:txBody>
      </p:sp>
      <p:graphicFrame>
        <p:nvGraphicFramePr>
          <p:cNvPr id="4" name="Inhaltsplatzhalter 3">
            <a:extLst>
              <a:ext uri="{FF2B5EF4-FFF2-40B4-BE49-F238E27FC236}">
                <a16:creationId xmlns:a16="http://schemas.microsoft.com/office/drawing/2014/main" id="{1CEDA885-E796-CF4F-94EE-78DB5983E7C1}"/>
              </a:ext>
            </a:extLst>
          </p:cNvPr>
          <p:cNvGraphicFramePr>
            <a:graphicFrameLocks/>
          </p:cNvGraphicFramePr>
          <p:nvPr>
            <p:extLst>
              <p:ext uri="{D42A27DB-BD31-4B8C-83A1-F6EECF244321}">
                <p14:modId xmlns:p14="http://schemas.microsoft.com/office/powerpoint/2010/main" val="406017907"/>
              </p:ext>
            </p:extLst>
          </p:nvPr>
        </p:nvGraphicFramePr>
        <p:xfrm>
          <a:off x="2855640" y="2200432"/>
          <a:ext cx="1075319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feil nach rechts 4">
            <a:extLst>
              <a:ext uri="{FF2B5EF4-FFF2-40B4-BE49-F238E27FC236}">
                <a16:creationId xmlns:a16="http://schemas.microsoft.com/office/drawing/2014/main" id="{1239BF33-3527-C344-9544-9CE5783B4151}"/>
              </a:ext>
            </a:extLst>
          </p:cNvPr>
          <p:cNvSpPr/>
          <p:nvPr/>
        </p:nvSpPr>
        <p:spPr>
          <a:xfrm>
            <a:off x="6384032" y="4702067"/>
            <a:ext cx="1224136" cy="576064"/>
          </a:xfrm>
          <a:prstGeom prst="rightArrow">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86468053"/>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2279</Words>
  <Application>Microsoft Office PowerPoint</Application>
  <PresentationFormat>Breitbild</PresentationFormat>
  <Paragraphs>348</Paragraphs>
  <Slides>35</Slides>
  <Notes>32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35</vt:i4>
      </vt:variant>
    </vt:vector>
  </HeadingPairs>
  <TitlesOfParts>
    <vt:vector size="42" baseType="lpstr">
      <vt:lpstr>Arial</vt:lpstr>
      <vt:lpstr>Calibri</vt:lpstr>
      <vt:lpstr>Trebuchet MS</vt:lpstr>
      <vt:lpstr>Tw Cen MT</vt:lpstr>
      <vt:lpstr>Verdana</vt:lpstr>
      <vt:lpstr>Wingdings</vt:lpstr>
      <vt:lpstr>Larissa-Design</vt:lpstr>
      <vt:lpstr>Theories &amp; Perspectives</vt:lpstr>
      <vt:lpstr>Where are we?</vt:lpstr>
      <vt:lpstr>Learning outcomes</vt:lpstr>
      <vt:lpstr>Recap</vt:lpstr>
      <vt:lpstr>Recap</vt:lpstr>
      <vt:lpstr>Recap</vt:lpstr>
      <vt:lpstr>Recap</vt:lpstr>
      <vt:lpstr>Recap</vt:lpstr>
      <vt:lpstr>What is needed?</vt:lpstr>
      <vt:lpstr>Where are we (again )?</vt:lpstr>
      <vt:lpstr>Overview</vt:lpstr>
      <vt:lpstr>A. Science theory</vt:lpstr>
      <vt:lpstr>B. Theories</vt:lpstr>
      <vt:lpstr>B. Theories</vt:lpstr>
      <vt:lpstr>B. Theories</vt:lpstr>
      <vt:lpstr>B. Theories</vt:lpstr>
      <vt:lpstr>B. Theories</vt:lpstr>
      <vt:lpstr>B. Theories</vt:lpstr>
      <vt:lpstr>B. Theories</vt:lpstr>
      <vt:lpstr>C. Paradigms of Sustainability Communication</vt:lpstr>
      <vt:lpstr>C. Paradigms of Sustainability Communication</vt:lpstr>
      <vt:lpstr>C. Paradigms of Sustainability Communication</vt:lpstr>
      <vt:lpstr>C. Paradigms of Sustainability Communication</vt:lpstr>
      <vt:lpstr>C. Paradigms of Sustainability Communication</vt:lpstr>
      <vt:lpstr>C. Paradigms of Sustainability Communication</vt:lpstr>
      <vt:lpstr>C. Paradigms of Sustainability Communication</vt:lpstr>
      <vt:lpstr>C. Paradigms of Sustainability Communication</vt:lpstr>
      <vt:lpstr>C. Paradigms of Sustainability Communication</vt:lpstr>
      <vt:lpstr>C. Paradigms of Sustainability Communication</vt:lpstr>
      <vt:lpstr>C. Paradigms of Sustainability Communication</vt:lpstr>
      <vt:lpstr>C. Paradigms of Sustainability Communication</vt:lpstr>
      <vt:lpstr>C. Paradigms of Sustainability Communication</vt:lpstr>
      <vt:lpstr>C. Paradigms of Sustainability Communication</vt:lpstr>
      <vt:lpstr>Outlook</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zmml</dc:creator>
  <cp:lastModifiedBy>Windows-Benutzer</cp:lastModifiedBy>
  <cp:revision>407</cp:revision>
  <dcterms:created xsi:type="dcterms:W3CDTF">2011-07-07T10:45:47Z</dcterms:created>
  <dcterms:modified xsi:type="dcterms:W3CDTF">2023-08-29T08:08:50Z</dcterms:modified>
</cp:coreProperties>
</file>