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4"/>
  </p:notesMasterIdLst>
  <p:handoutMasterIdLst>
    <p:handoutMasterId r:id="rId25"/>
  </p:handoutMasterIdLst>
  <p:sldIdLst>
    <p:sldId id="366" r:id="rId2"/>
    <p:sldId id="367" r:id="rId3"/>
    <p:sldId id="369" r:id="rId4"/>
    <p:sldId id="394" r:id="rId5"/>
    <p:sldId id="1027" r:id="rId6"/>
    <p:sldId id="469" r:id="rId7"/>
    <p:sldId id="1034" r:id="rId8"/>
    <p:sldId id="1036" r:id="rId9"/>
    <p:sldId id="1035" r:id="rId10"/>
    <p:sldId id="486" r:id="rId11"/>
    <p:sldId id="397" r:id="rId12"/>
    <p:sldId id="1015" r:id="rId13"/>
    <p:sldId id="398" r:id="rId14"/>
    <p:sldId id="1037" r:id="rId15"/>
    <p:sldId id="1038" r:id="rId16"/>
    <p:sldId id="259" r:id="rId17"/>
    <p:sldId id="1039" r:id="rId18"/>
    <p:sldId id="392" r:id="rId19"/>
    <p:sldId id="393" r:id="rId20"/>
    <p:sldId id="260" r:id="rId21"/>
    <p:sldId id="1018" r:id="rId22"/>
    <p:sldId id="387"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2"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A59"/>
    <a:srgbClr val="BEBC32"/>
    <a:srgbClr val="95843F"/>
    <a:srgbClr val="DFC638"/>
    <a:srgbClr val="FFFFFF"/>
    <a:srgbClr val="6CB8D8"/>
    <a:srgbClr val="0432FF"/>
    <a:srgbClr val="000000"/>
    <a:srgbClr val="00664B"/>
    <a:srgbClr val="C1D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71739" autoAdjust="0"/>
  </p:normalViewPr>
  <p:slideViewPr>
    <p:cSldViewPr>
      <p:cViewPr varScale="1">
        <p:scale>
          <a:sx n="43" d="100"/>
          <a:sy n="43" d="100"/>
        </p:scale>
        <p:origin x="1572" y="39"/>
      </p:cViewPr>
      <p:guideLst>
        <p:guide orient="horz" pos="2160"/>
        <p:guide pos="3795"/>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2733" y="3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3B470-677F-496D-86BE-553D36F93638}" type="doc">
      <dgm:prSet loTypeId="urn:microsoft.com/office/officeart/2005/8/layout/pyramid4" loCatId="relationship" qsTypeId="urn:microsoft.com/office/officeart/2005/8/quickstyle/simple2" qsCatId="simple" csTypeId="urn:microsoft.com/office/officeart/2005/8/colors/accent2_2" csCatId="accent2" phldr="1"/>
      <dgm:spPr/>
      <dgm:t>
        <a:bodyPr/>
        <a:lstStyle/>
        <a:p>
          <a:endParaRPr lang="de-DE"/>
        </a:p>
      </dgm:t>
    </dgm:pt>
    <dgm:pt modelId="{BF7B0ED4-BD2B-47EC-A50B-9DF4A8A10B9E}">
      <dgm:prSet phldrT="[Text]"/>
      <dgm:spPr/>
      <dgm:t>
        <a:bodyPr/>
        <a:lstStyle/>
        <a:p>
          <a:r>
            <a:rPr lang="de-DE" b="1" dirty="0">
              <a:solidFill>
                <a:schemeClr val="bg1"/>
              </a:solidFill>
            </a:rPr>
            <a:t>Science &amp; </a:t>
          </a:r>
          <a:r>
            <a:rPr lang="de-DE" b="1" dirty="0" err="1">
              <a:solidFill>
                <a:schemeClr val="bg1"/>
              </a:solidFill>
            </a:rPr>
            <a:t>Risk</a:t>
          </a:r>
          <a:r>
            <a:rPr lang="de-DE" b="1" dirty="0">
              <a:solidFill>
                <a:schemeClr val="bg1"/>
              </a:solidFill>
            </a:rPr>
            <a:t> Communication</a:t>
          </a:r>
        </a:p>
      </dgm:t>
    </dgm:pt>
    <dgm:pt modelId="{2F89FDB3-3F91-4E01-8F5F-86ADFFE8521E}" type="parTrans" cxnId="{EE199B69-6362-413A-829A-B2F20A5C1205}">
      <dgm:prSet/>
      <dgm:spPr/>
      <dgm:t>
        <a:bodyPr/>
        <a:lstStyle/>
        <a:p>
          <a:endParaRPr lang="de-DE" sz="1200"/>
        </a:p>
      </dgm:t>
    </dgm:pt>
    <dgm:pt modelId="{9E60A402-F7C8-48ED-BB70-A0A75B6425FB}" type="sibTrans" cxnId="{EE199B69-6362-413A-829A-B2F20A5C1205}">
      <dgm:prSet/>
      <dgm:spPr/>
      <dgm:t>
        <a:bodyPr/>
        <a:lstStyle/>
        <a:p>
          <a:endParaRPr lang="de-DE"/>
        </a:p>
      </dgm:t>
    </dgm:pt>
    <dgm:pt modelId="{374D363F-702B-40C1-B7F2-3B9F88D5B3A9}">
      <dgm:prSet phldrT="[Text]"/>
      <dgm:spPr/>
      <dgm:t>
        <a:bodyPr/>
        <a:lstStyle/>
        <a:p>
          <a:r>
            <a:rPr lang="de-DE" b="1" dirty="0">
              <a:solidFill>
                <a:schemeClr val="tx1"/>
              </a:solidFill>
            </a:rPr>
            <a:t>Strategic / CSR Communication</a:t>
          </a:r>
        </a:p>
      </dgm:t>
    </dgm:pt>
    <dgm:pt modelId="{30B73B03-6F6D-4B9A-8ABD-9DAAD877B601}" type="parTrans" cxnId="{8E43AA27-877B-44FE-90CE-EDB04022E1F3}">
      <dgm:prSet/>
      <dgm:spPr/>
      <dgm:t>
        <a:bodyPr/>
        <a:lstStyle/>
        <a:p>
          <a:endParaRPr lang="de-DE" sz="1200"/>
        </a:p>
      </dgm:t>
    </dgm:pt>
    <dgm:pt modelId="{EF9E62D2-BA51-43CB-91E6-0265DD2836C8}" type="sibTrans" cxnId="{8E43AA27-877B-44FE-90CE-EDB04022E1F3}">
      <dgm:prSet/>
      <dgm:spPr/>
      <dgm:t>
        <a:bodyPr/>
        <a:lstStyle/>
        <a:p>
          <a:endParaRPr lang="de-DE"/>
        </a:p>
      </dgm:t>
    </dgm:pt>
    <dgm:pt modelId="{3D8D433C-0DBB-4C96-BDD8-998BA75C4EC7}">
      <dgm:prSet phldrT="[Text]"/>
      <dgm:spPr/>
      <dgm:t>
        <a:bodyPr/>
        <a:lstStyle/>
        <a:p>
          <a:r>
            <a:rPr lang="de-DE" b="1"/>
            <a:t>Sustainability Communication</a:t>
          </a:r>
        </a:p>
      </dgm:t>
    </dgm:pt>
    <dgm:pt modelId="{E97BE663-A626-4FC8-99A1-99024E87CCE7}" type="parTrans" cxnId="{CF35D29F-2700-4387-AB48-5F304762F580}">
      <dgm:prSet/>
      <dgm:spPr/>
      <dgm:t>
        <a:bodyPr/>
        <a:lstStyle/>
        <a:p>
          <a:endParaRPr lang="de-DE" sz="1200"/>
        </a:p>
      </dgm:t>
    </dgm:pt>
    <dgm:pt modelId="{5465C603-271C-4104-8F41-1F13720D52C8}" type="sibTrans" cxnId="{CF35D29F-2700-4387-AB48-5F304762F580}">
      <dgm:prSet/>
      <dgm:spPr/>
      <dgm:t>
        <a:bodyPr/>
        <a:lstStyle/>
        <a:p>
          <a:endParaRPr lang="de-DE"/>
        </a:p>
      </dgm:t>
    </dgm:pt>
    <dgm:pt modelId="{91FC90BF-6755-4069-92EC-62A85AEE6558}">
      <dgm:prSet phldrT="[Text]"/>
      <dgm:spPr/>
      <dgm:t>
        <a:bodyPr/>
        <a:lstStyle/>
        <a:p>
          <a:r>
            <a:rPr lang="de-DE" b="1" dirty="0">
              <a:solidFill>
                <a:schemeClr val="bg1"/>
              </a:solidFill>
            </a:rPr>
            <a:t>Environmental </a:t>
          </a:r>
          <a:r>
            <a:rPr lang="de-DE" b="1" dirty="0" err="1">
              <a:solidFill>
                <a:schemeClr val="bg1"/>
              </a:solidFill>
            </a:rPr>
            <a:t>and</a:t>
          </a:r>
          <a:r>
            <a:rPr lang="de-DE" b="1" dirty="0">
              <a:solidFill>
                <a:schemeClr val="bg1"/>
              </a:solidFill>
            </a:rPr>
            <a:t> </a:t>
          </a:r>
          <a:r>
            <a:rPr lang="de-DE" b="1" dirty="0" err="1">
              <a:solidFill>
                <a:schemeClr val="bg1"/>
              </a:solidFill>
            </a:rPr>
            <a:t>Social</a:t>
          </a:r>
          <a:r>
            <a:rPr lang="de-DE" b="1" dirty="0">
              <a:solidFill>
                <a:schemeClr val="bg1"/>
              </a:solidFill>
            </a:rPr>
            <a:t> Change Communication</a:t>
          </a:r>
        </a:p>
      </dgm:t>
    </dgm:pt>
    <dgm:pt modelId="{CA8587B9-C718-4B81-AECD-DB0AD25C4652}" type="parTrans" cxnId="{32365DFF-EDFC-4322-A6FA-E11F7821FB20}">
      <dgm:prSet/>
      <dgm:spPr/>
      <dgm:t>
        <a:bodyPr/>
        <a:lstStyle/>
        <a:p>
          <a:endParaRPr lang="de-DE" sz="1200"/>
        </a:p>
      </dgm:t>
    </dgm:pt>
    <dgm:pt modelId="{CEAC2A46-83B5-4A83-B904-481D976BD080}" type="sibTrans" cxnId="{32365DFF-EDFC-4322-A6FA-E11F7821FB20}">
      <dgm:prSet/>
      <dgm:spPr/>
      <dgm:t>
        <a:bodyPr/>
        <a:lstStyle/>
        <a:p>
          <a:endParaRPr lang="de-DE"/>
        </a:p>
      </dgm:t>
    </dgm:pt>
    <dgm:pt modelId="{E6AFAF1A-E352-D84F-B880-CE752F4A8A71}" type="pres">
      <dgm:prSet presAssocID="{D113B470-677F-496D-86BE-553D36F93638}" presName="compositeShape" presStyleCnt="0">
        <dgm:presLayoutVars>
          <dgm:chMax val="9"/>
          <dgm:dir/>
          <dgm:resizeHandles val="exact"/>
        </dgm:presLayoutVars>
      </dgm:prSet>
      <dgm:spPr/>
      <dgm:t>
        <a:bodyPr/>
        <a:lstStyle/>
        <a:p>
          <a:endParaRPr lang="de-DE"/>
        </a:p>
      </dgm:t>
    </dgm:pt>
    <dgm:pt modelId="{2303C013-96E4-4B43-AD57-9EE7BECCE586}" type="pres">
      <dgm:prSet presAssocID="{D113B470-677F-496D-86BE-553D36F93638}" presName="triangle1" presStyleLbl="node1" presStyleIdx="0" presStyleCnt="4">
        <dgm:presLayoutVars>
          <dgm:bulletEnabled val="1"/>
        </dgm:presLayoutVars>
      </dgm:prSet>
      <dgm:spPr/>
      <dgm:t>
        <a:bodyPr/>
        <a:lstStyle/>
        <a:p>
          <a:endParaRPr lang="de-DE"/>
        </a:p>
      </dgm:t>
    </dgm:pt>
    <dgm:pt modelId="{E006B595-B18F-FB42-BBED-9C3671EAC38F}" type="pres">
      <dgm:prSet presAssocID="{D113B470-677F-496D-86BE-553D36F93638}" presName="triangle2" presStyleLbl="node1" presStyleIdx="1" presStyleCnt="4">
        <dgm:presLayoutVars>
          <dgm:bulletEnabled val="1"/>
        </dgm:presLayoutVars>
      </dgm:prSet>
      <dgm:spPr/>
      <dgm:t>
        <a:bodyPr/>
        <a:lstStyle/>
        <a:p>
          <a:endParaRPr lang="de-DE"/>
        </a:p>
      </dgm:t>
    </dgm:pt>
    <dgm:pt modelId="{8537A2BA-DF87-844A-A2C0-4C7451A9D45C}" type="pres">
      <dgm:prSet presAssocID="{D113B470-677F-496D-86BE-553D36F93638}" presName="triangle3" presStyleLbl="node1" presStyleIdx="2" presStyleCnt="4">
        <dgm:presLayoutVars>
          <dgm:bulletEnabled val="1"/>
        </dgm:presLayoutVars>
      </dgm:prSet>
      <dgm:spPr/>
      <dgm:t>
        <a:bodyPr/>
        <a:lstStyle/>
        <a:p>
          <a:endParaRPr lang="de-DE"/>
        </a:p>
      </dgm:t>
    </dgm:pt>
    <dgm:pt modelId="{FF99BDAF-4FD8-E948-822F-B361EC3D0CD9}" type="pres">
      <dgm:prSet presAssocID="{D113B470-677F-496D-86BE-553D36F93638}" presName="triangle4" presStyleLbl="node1" presStyleIdx="3" presStyleCnt="4">
        <dgm:presLayoutVars>
          <dgm:bulletEnabled val="1"/>
        </dgm:presLayoutVars>
      </dgm:prSet>
      <dgm:spPr/>
      <dgm:t>
        <a:bodyPr/>
        <a:lstStyle/>
        <a:p>
          <a:endParaRPr lang="de-DE"/>
        </a:p>
      </dgm:t>
    </dgm:pt>
  </dgm:ptLst>
  <dgm:cxnLst>
    <dgm:cxn modelId="{C9095082-0A26-644A-9343-7C5376EFDA6B}" type="presOf" srcId="{D113B470-677F-496D-86BE-553D36F93638}" destId="{E6AFAF1A-E352-D84F-B880-CE752F4A8A71}" srcOrd="0" destOrd="0" presId="urn:microsoft.com/office/officeart/2005/8/layout/pyramid4"/>
    <dgm:cxn modelId="{D6F844D8-59DD-FF4A-A027-DEE418483EF2}" type="presOf" srcId="{3D8D433C-0DBB-4C96-BDD8-998BA75C4EC7}" destId="{8537A2BA-DF87-844A-A2C0-4C7451A9D45C}" srcOrd="0" destOrd="0" presId="urn:microsoft.com/office/officeart/2005/8/layout/pyramid4"/>
    <dgm:cxn modelId="{6FC29E15-6187-534D-BD27-BFCCFFA5206A}" type="presOf" srcId="{BF7B0ED4-BD2B-47EC-A50B-9DF4A8A10B9E}" destId="{2303C013-96E4-4B43-AD57-9EE7BECCE586}" srcOrd="0" destOrd="0" presId="urn:microsoft.com/office/officeart/2005/8/layout/pyramid4"/>
    <dgm:cxn modelId="{6CCFB06F-1B52-7E4C-A39E-728F280241DB}" type="presOf" srcId="{91FC90BF-6755-4069-92EC-62A85AEE6558}" destId="{FF99BDAF-4FD8-E948-822F-B361EC3D0CD9}" srcOrd="0" destOrd="0" presId="urn:microsoft.com/office/officeart/2005/8/layout/pyramid4"/>
    <dgm:cxn modelId="{EE199B69-6362-413A-829A-B2F20A5C1205}" srcId="{D113B470-677F-496D-86BE-553D36F93638}" destId="{BF7B0ED4-BD2B-47EC-A50B-9DF4A8A10B9E}" srcOrd="0" destOrd="0" parTransId="{2F89FDB3-3F91-4E01-8F5F-86ADFFE8521E}" sibTransId="{9E60A402-F7C8-48ED-BB70-A0A75B6425FB}"/>
    <dgm:cxn modelId="{8E43AA27-877B-44FE-90CE-EDB04022E1F3}" srcId="{D113B470-677F-496D-86BE-553D36F93638}" destId="{374D363F-702B-40C1-B7F2-3B9F88D5B3A9}" srcOrd="1" destOrd="0" parTransId="{30B73B03-6F6D-4B9A-8ABD-9DAAD877B601}" sibTransId="{EF9E62D2-BA51-43CB-91E6-0265DD2836C8}"/>
    <dgm:cxn modelId="{CF35D29F-2700-4387-AB48-5F304762F580}" srcId="{D113B470-677F-496D-86BE-553D36F93638}" destId="{3D8D433C-0DBB-4C96-BDD8-998BA75C4EC7}" srcOrd="2" destOrd="0" parTransId="{E97BE663-A626-4FC8-99A1-99024E87CCE7}" sibTransId="{5465C603-271C-4104-8F41-1F13720D52C8}"/>
    <dgm:cxn modelId="{CA1AB00B-A217-734C-84C1-DF96D2F9E6C0}" type="presOf" srcId="{374D363F-702B-40C1-B7F2-3B9F88D5B3A9}" destId="{E006B595-B18F-FB42-BBED-9C3671EAC38F}" srcOrd="0" destOrd="0" presId="urn:microsoft.com/office/officeart/2005/8/layout/pyramid4"/>
    <dgm:cxn modelId="{32365DFF-EDFC-4322-A6FA-E11F7821FB20}" srcId="{D113B470-677F-496D-86BE-553D36F93638}" destId="{91FC90BF-6755-4069-92EC-62A85AEE6558}" srcOrd="3" destOrd="0" parTransId="{CA8587B9-C718-4B81-AECD-DB0AD25C4652}" sibTransId="{CEAC2A46-83B5-4A83-B904-481D976BD080}"/>
    <dgm:cxn modelId="{2C9F1309-38E0-B740-9E84-EAED03059764}" type="presParOf" srcId="{E6AFAF1A-E352-D84F-B880-CE752F4A8A71}" destId="{2303C013-96E4-4B43-AD57-9EE7BECCE586}" srcOrd="0" destOrd="0" presId="urn:microsoft.com/office/officeart/2005/8/layout/pyramid4"/>
    <dgm:cxn modelId="{E7D76843-EF81-2E4C-8531-0D596BFC597B}" type="presParOf" srcId="{E6AFAF1A-E352-D84F-B880-CE752F4A8A71}" destId="{E006B595-B18F-FB42-BBED-9C3671EAC38F}" srcOrd="1" destOrd="0" presId="urn:microsoft.com/office/officeart/2005/8/layout/pyramid4"/>
    <dgm:cxn modelId="{77EE6E1E-0C4D-764B-9697-342B76539F17}" type="presParOf" srcId="{E6AFAF1A-E352-D84F-B880-CE752F4A8A71}" destId="{8537A2BA-DF87-844A-A2C0-4C7451A9D45C}" srcOrd="2" destOrd="0" presId="urn:microsoft.com/office/officeart/2005/8/layout/pyramid4"/>
    <dgm:cxn modelId="{D338C7A9-C9C5-4248-834C-78FCB5E89BD9}" type="presParOf" srcId="{E6AFAF1A-E352-D84F-B880-CE752F4A8A71}" destId="{FF99BDAF-4FD8-E948-822F-B361EC3D0CD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F63B37-9D97-4BC4-B33D-27A99C33946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A46995E-99E9-4F2C-9A68-65C8E5A5A744}">
      <dgm:prSet/>
      <dgm:spPr/>
      <dgm:t>
        <a:bodyPr/>
        <a:lstStyle/>
        <a:p>
          <a:r>
            <a:rPr lang="en-AU" dirty="0"/>
            <a:t>Science / CC Comm: Communication about &amp; of climate change</a:t>
          </a:r>
          <a:endParaRPr lang="en-US" dirty="0"/>
        </a:p>
      </dgm:t>
    </dgm:pt>
    <dgm:pt modelId="{625693ED-AC03-4451-BDBE-1087B8CCB1CC}" type="parTrans" cxnId="{AFE7EF10-2523-4312-84E1-D879BC487563}">
      <dgm:prSet/>
      <dgm:spPr/>
      <dgm:t>
        <a:bodyPr/>
        <a:lstStyle/>
        <a:p>
          <a:endParaRPr lang="en-US"/>
        </a:p>
      </dgm:t>
    </dgm:pt>
    <dgm:pt modelId="{82A2E445-1040-430F-B9A8-D75F40CFEC7D}" type="sibTrans" cxnId="{AFE7EF10-2523-4312-84E1-D879BC487563}">
      <dgm:prSet/>
      <dgm:spPr/>
      <dgm:t>
        <a:bodyPr/>
        <a:lstStyle/>
        <a:p>
          <a:endParaRPr lang="en-US"/>
        </a:p>
      </dgm:t>
    </dgm:pt>
    <dgm:pt modelId="{4D60A5B2-0C16-47B1-B35A-5A055F6793DF}">
      <dgm:prSet/>
      <dgm:spPr/>
      <dgm:t>
        <a:bodyPr/>
        <a:lstStyle/>
        <a:p>
          <a:r>
            <a:rPr lang="en-AU" dirty="0"/>
            <a:t>Communication </a:t>
          </a:r>
          <a:r>
            <a:rPr lang="en-AU" i="1" dirty="0"/>
            <a:t>for </a:t>
          </a:r>
          <a:r>
            <a:rPr lang="en-AU" dirty="0"/>
            <a:t>change?</a:t>
          </a:r>
          <a:endParaRPr lang="en-US" dirty="0"/>
        </a:p>
      </dgm:t>
    </dgm:pt>
    <dgm:pt modelId="{16FE06E6-4584-4CE2-A133-C85A3877F31A}" type="parTrans" cxnId="{480837D0-4381-4028-9039-F1455C35F654}">
      <dgm:prSet/>
      <dgm:spPr/>
      <dgm:t>
        <a:bodyPr/>
        <a:lstStyle/>
        <a:p>
          <a:endParaRPr lang="en-US"/>
        </a:p>
      </dgm:t>
    </dgm:pt>
    <dgm:pt modelId="{2D0829CC-00C0-4148-8EC1-30786F7D9683}" type="sibTrans" cxnId="{480837D0-4381-4028-9039-F1455C35F654}">
      <dgm:prSet/>
      <dgm:spPr/>
      <dgm:t>
        <a:bodyPr/>
        <a:lstStyle/>
        <a:p>
          <a:endParaRPr lang="en-US"/>
        </a:p>
      </dgm:t>
    </dgm:pt>
    <dgm:pt modelId="{8E9E61EA-EABA-435E-B6B8-2074B3342A5F}" type="pres">
      <dgm:prSet presAssocID="{F9F63B37-9D97-4BC4-B33D-27A99C339467}" presName="root" presStyleCnt="0">
        <dgm:presLayoutVars>
          <dgm:dir/>
          <dgm:resizeHandles val="exact"/>
        </dgm:presLayoutVars>
      </dgm:prSet>
      <dgm:spPr/>
      <dgm:t>
        <a:bodyPr/>
        <a:lstStyle/>
        <a:p>
          <a:endParaRPr lang="de-DE"/>
        </a:p>
      </dgm:t>
    </dgm:pt>
    <dgm:pt modelId="{67D1BEDE-E8BA-480A-8501-F43A40F64457}" type="pres">
      <dgm:prSet presAssocID="{FA46995E-99E9-4F2C-9A68-65C8E5A5A744}" presName="compNode" presStyleCnt="0"/>
      <dgm:spPr/>
    </dgm:pt>
    <dgm:pt modelId="{930C6963-32C9-4D75-9E59-8A06BA3B607F}" type="pres">
      <dgm:prSet presAssocID="{FA46995E-99E9-4F2C-9A68-65C8E5A5A744}" presName="bgRect" presStyleLbl="bgShp" presStyleIdx="0" presStyleCnt="2"/>
      <dgm:spPr/>
    </dgm:pt>
    <dgm:pt modelId="{0B033D8B-91DF-4EFD-99E4-DD5570E394B8}" type="pres">
      <dgm:prSet presAssocID="{FA46995E-99E9-4F2C-9A68-65C8E5A5A744}"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de-DE"/>
        </a:p>
      </dgm:t>
      <dgm:extLst>
        <a:ext uri="{E40237B7-FDA0-4F09-8148-C483321AD2D9}">
          <dgm14:cNvPr xmlns:dgm14="http://schemas.microsoft.com/office/drawing/2010/diagram" id="0" name="" descr="User Network"/>
        </a:ext>
      </dgm:extLst>
    </dgm:pt>
    <dgm:pt modelId="{4E3107A8-FFB4-42C1-858B-DBF0CC0B7D93}" type="pres">
      <dgm:prSet presAssocID="{FA46995E-99E9-4F2C-9A68-65C8E5A5A744}" presName="spaceRect" presStyleCnt="0"/>
      <dgm:spPr/>
    </dgm:pt>
    <dgm:pt modelId="{3BAF69CC-2690-4143-8E53-FB7FF611AF01}" type="pres">
      <dgm:prSet presAssocID="{FA46995E-99E9-4F2C-9A68-65C8E5A5A744}" presName="parTx" presStyleLbl="revTx" presStyleIdx="0" presStyleCnt="2">
        <dgm:presLayoutVars>
          <dgm:chMax val="0"/>
          <dgm:chPref val="0"/>
        </dgm:presLayoutVars>
      </dgm:prSet>
      <dgm:spPr/>
      <dgm:t>
        <a:bodyPr/>
        <a:lstStyle/>
        <a:p>
          <a:endParaRPr lang="de-DE"/>
        </a:p>
      </dgm:t>
    </dgm:pt>
    <dgm:pt modelId="{4CE2B3F7-46D2-4A76-8458-D0515C65A5B0}" type="pres">
      <dgm:prSet presAssocID="{82A2E445-1040-430F-B9A8-D75F40CFEC7D}" presName="sibTrans" presStyleCnt="0"/>
      <dgm:spPr/>
    </dgm:pt>
    <dgm:pt modelId="{390CD031-08B5-434B-B6B5-760E5B9E55C7}" type="pres">
      <dgm:prSet presAssocID="{4D60A5B2-0C16-47B1-B35A-5A055F6793DF}" presName="compNode" presStyleCnt="0"/>
      <dgm:spPr/>
    </dgm:pt>
    <dgm:pt modelId="{B1284FF2-67D7-4FA7-A71E-831DD8369A50}" type="pres">
      <dgm:prSet presAssocID="{4D60A5B2-0C16-47B1-B35A-5A055F6793DF}" presName="bgRect" presStyleLbl="bgShp" presStyleIdx="1" presStyleCnt="2"/>
      <dgm:spPr/>
    </dgm:pt>
    <dgm:pt modelId="{EF6D29D8-0105-4758-BA36-F6A792AF9D2D}" type="pres">
      <dgm:prSet presAssocID="{4D60A5B2-0C16-47B1-B35A-5A055F6793DF}"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de-DE"/>
        </a:p>
      </dgm:t>
      <dgm:extLst>
        <a:ext uri="{E40237B7-FDA0-4F09-8148-C483321AD2D9}">
          <dgm14:cNvPr xmlns:dgm14="http://schemas.microsoft.com/office/drawing/2010/diagram" id="0" name="" descr="Social Network"/>
        </a:ext>
      </dgm:extLst>
    </dgm:pt>
    <dgm:pt modelId="{0A77AE2E-57B6-40EC-B0EE-F18B433CC2D3}" type="pres">
      <dgm:prSet presAssocID="{4D60A5B2-0C16-47B1-B35A-5A055F6793DF}" presName="spaceRect" presStyleCnt="0"/>
      <dgm:spPr/>
    </dgm:pt>
    <dgm:pt modelId="{56FB378D-2D2B-403F-B6F0-D0250A3187AA}" type="pres">
      <dgm:prSet presAssocID="{4D60A5B2-0C16-47B1-B35A-5A055F6793DF}" presName="parTx" presStyleLbl="revTx" presStyleIdx="1" presStyleCnt="2">
        <dgm:presLayoutVars>
          <dgm:chMax val="0"/>
          <dgm:chPref val="0"/>
        </dgm:presLayoutVars>
      </dgm:prSet>
      <dgm:spPr/>
      <dgm:t>
        <a:bodyPr/>
        <a:lstStyle/>
        <a:p>
          <a:endParaRPr lang="de-DE"/>
        </a:p>
      </dgm:t>
    </dgm:pt>
  </dgm:ptLst>
  <dgm:cxnLst>
    <dgm:cxn modelId="{AFE7EF10-2523-4312-84E1-D879BC487563}" srcId="{F9F63B37-9D97-4BC4-B33D-27A99C339467}" destId="{FA46995E-99E9-4F2C-9A68-65C8E5A5A744}" srcOrd="0" destOrd="0" parTransId="{625693ED-AC03-4451-BDBE-1087B8CCB1CC}" sibTransId="{82A2E445-1040-430F-B9A8-D75F40CFEC7D}"/>
    <dgm:cxn modelId="{480837D0-4381-4028-9039-F1455C35F654}" srcId="{F9F63B37-9D97-4BC4-B33D-27A99C339467}" destId="{4D60A5B2-0C16-47B1-B35A-5A055F6793DF}" srcOrd="1" destOrd="0" parTransId="{16FE06E6-4584-4CE2-A133-C85A3877F31A}" sibTransId="{2D0829CC-00C0-4148-8EC1-30786F7D9683}"/>
    <dgm:cxn modelId="{81ECA2A9-F747-48AD-953E-65D2C390DE36}" type="presOf" srcId="{FA46995E-99E9-4F2C-9A68-65C8E5A5A744}" destId="{3BAF69CC-2690-4143-8E53-FB7FF611AF01}" srcOrd="0" destOrd="0" presId="urn:microsoft.com/office/officeart/2018/2/layout/IconVerticalSolidList"/>
    <dgm:cxn modelId="{689FB0CF-E4BB-4382-96A3-008D86D20FA3}" type="presOf" srcId="{F9F63B37-9D97-4BC4-B33D-27A99C339467}" destId="{8E9E61EA-EABA-435E-B6B8-2074B3342A5F}" srcOrd="0" destOrd="0" presId="urn:microsoft.com/office/officeart/2018/2/layout/IconVerticalSolidList"/>
    <dgm:cxn modelId="{65B6A378-76EF-428B-8934-D14C3CEDC456}" type="presOf" srcId="{4D60A5B2-0C16-47B1-B35A-5A055F6793DF}" destId="{56FB378D-2D2B-403F-B6F0-D0250A3187AA}" srcOrd="0" destOrd="0" presId="urn:microsoft.com/office/officeart/2018/2/layout/IconVerticalSolidList"/>
    <dgm:cxn modelId="{1F5E53D1-EA37-4C92-9B1D-62D9EAA1EE10}" type="presParOf" srcId="{8E9E61EA-EABA-435E-B6B8-2074B3342A5F}" destId="{67D1BEDE-E8BA-480A-8501-F43A40F64457}" srcOrd="0" destOrd="0" presId="urn:microsoft.com/office/officeart/2018/2/layout/IconVerticalSolidList"/>
    <dgm:cxn modelId="{0DE04F58-9961-474E-8726-229224A46D31}" type="presParOf" srcId="{67D1BEDE-E8BA-480A-8501-F43A40F64457}" destId="{930C6963-32C9-4D75-9E59-8A06BA3B607F}" srcOrd="0" destOrd="0" presId="urn:microsoft.com/office/officeart/2018/2/layout/IconVerticalSolidList"/>
    <dgm:cxn modelId="{E3CC11CD-2835-44A4-A933-9484F1A4E4D8}" type="presParOf" srcId="{67D1BEDE-E8BA-480A-8501-F43A40F64457}" destId="{0B033D8B-91DF-4EFD-99E4-DD5570E394B8}" srcOrd="1" destOrd="0" presId="urn:microsoft.com/office/officeart/2018/2/layout/IconVerticalSolidList"/>
    <dgm:cxn modelId="{265685F3-79BE-4D5F-BA2F-60B78A9E4D8D}" type="presParOf" srcId="{67D1BEDE-E8BA-480A-8501-F43A40F64457}" destId="{4E3107A8-FFB4-42C1-858B-DBF0CC0B7D93}" srcOrd="2" destOrd="0" presId="urn:microsoft.com/office/officeart/2018/2/layout/IconVerticalSolidList"/>
    <dgm:cxn modelId="{7ED98413-8888-4A6D-85AE-8BC8ADB43EA5}" type="presParOf" srcId="{67D1BEDE-E8BA-480A-8501-F43A40F64457}" destId="{3BAF69CC-2690-4143-8E53-FB7FF611AF01}" srcOrd="3" destOrd="0" presId="urn:microsoft.com/office/officeart/2018/2/layout/IconVerticalSolidList"/>
    <dgm:cxn modelId="{ACF97423-79EC-4D98-B241-DDA5FAD48574}" type="presParOf" srcId="{8E9E61EA-EABA-435E-B6B8-2074B3342A5F}" destId="{4CE2B3F7-46D2-4A76-8458-D0515C65A5B0}" srcOrd="1" destOrd="0" presId="urn:microsoft.com/office/officeart/2018/2/layout/IconVerticalSolidList"/>
    <dgm:cxn modelId="{BFE66382-DCDB-4D30-9523-476E1E261606}" type="presParOf" srcId="{8E9E61EA-EABA-435E-B6B8-2074B3342A5F}" destId="{390CD031-08B5-434B-B6B5-760E5B9E55C7}" srcOrd="2" destOrd="0" presId="urn:microsoft.com/office/officeart/2018/2/layout/IconVerticalSolidList"/>
    <dgm:cxn modelId="{78F03338-18AC-43B7-9F02-C0117E37F758}" type="presParOf" srcId="{390CD031-08B5-434B-B6B5-760E5B9E55C7}" destId="{B1284FF2-67D7-4FA7-A71E-831DD8369A50}" srcOrd="0" destOrd="0" presId="urn:microsoft.com/office/officeart/2018/2/layout/IconVerticalSolidList"/>
    <dgm:cxn modelId="{B28A9A58-6F4A-499A-BB2A-49C51E722A08}" type="presParOf" srcId="{390CD031-08B5-434B-B6B5-760E5B9E55C7}" destId="{EF6D29D8-0105-4758-BA36-F6A792AF9D2D}" srcOrd="1" destOrd="0" presId="urn:microsoft.com/office/officeart/2018/2/layout/IconVerticalSolidList"/>
    <dgm:cxn modelId="{2FFC44C1-DFC0-4FEC-88B4-2330015F45DB}" type="presParOf" srcId="{390CD031-08B5-434B-B6B5-760E5B9E55C7}" destId="{0A77AE2E-57B6-40EC-B0EE-F18B433CC2D3}" srcOrd="2" destOrd="0" presId="urn:microsoft.com/office/officeart/2018/2/layout/IconVerticalSolidList"/>
    <dgm:cxn modelId="{C63192A9-9D6B-43DA-BE81-59428A74A046}" type="presParOf" srcId="{390CD031-08B5-434B-B6B5-760E5B9E55C7}" destId="{56FB378D-2D2B-403F-B6F0-D0250A3187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F63B37-9D97-4BC4-B33D-27A99C33946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A46995E-99E9-4F2C-9A68-65C8E5A5A744}">
      <dgm:prSet/>
      <dgm:spPr/>
      <dgm:t>
        <a:bodyPr/>
        <a:lstStyle/>
        <a:p>
          <a:r>
            <a:rPr lang="en-AU" dirty="0"/>
            <a:t>EC: Communication about environmental affairs</a:t>
          </a:r>
          <a:endParaRPr lang="en-US" dirty="0"/>
        </a:p>
      </dgm:t>
    </dgm:pt>
    <dgm:pt modelId="{625693ED-AC03-4451-BDBE-1087B8CCB1CC}" type="parTrans" cxnId="{AFE7EF10-2523-4312-84E1-D879BC487563}">
      <dgm:prSet/>
      <dgm:spPr/>
      <dgm:t>
        <a:bodyPr/>
        <a:lstStyle/>
        <a:p>
          <a:endParaRPr lang="en-US"/>
        </a:p>
      </dgm:t>
    </dgm:pt>
    <dgm:pt modelId="{82A2E445-1040-430F-B9A8-D75F40CFEC7D}" type="sibTrans" cxnId="{AFE7EF10-2523-4312-84E1-D879BC487563}">
      <dgm:prSet/>
      <dgm:spPr/>
      <dgm:t>
        <a:bodyPr/>
        <a:lstStyle/>
        <a:p>
          <a:endParaRPr lang="en-US"/>
        </a:p>
      </dgm:t>
    </dgm:pt>
    <dgm:pt modelId="{4D60A5B2-0C16-47B1-B35A-5A055F6793DF}">
      <dgm:prSet/>
      <dgm:spPr/>
      <dgm:t>
        <a:bodyPr/>
        <a:lstStyle/>
        <a:p>
          <a:r>
            <a:rPr lang="en-AU" dirty="0"/>
            <a:t>Communication </a:t>
          </a:r>
          <a:r>
            <a:rPr lang="en-AU" i="1" dirty="0"/>
            <a:t>for </a:t>
          </a:r>
          <a:r>
            <a:rPr lang="en-AU" i="0" dirty="0"/>
            <a:t>change</a:t>
          </a:r>
          <a:r>
            <a:rPr lang="en-AU" dirty="0"/>
            <a:t>!</a:t>
          </a:r>
          <a:endParaRPr lang="en-US" dirty="0"/>
        </a:p>
      </dgm:t>
    </dgm:pt>
    <dgm:pt modelId="{16FE06E6-4584-4CE2-A133-C85A3877F31A}" type="parTrans" cxnId="{480837D0-4381-4028-9039-F1455C35F654}">
      <dgm:prSet/>
      <dgm:spPr/>
      <dgm:t>
        <a:bodyPr/>
        <a:lstStyle/>
        <a:p>
          <a:endParaRPr lang="en-US"/>
        </a:p>
      </dgm:t>
    </dgm:pt>
    <dgm:pt modelId="{2D0829CC-00C0-4148-8EC1-30786F7D9683}" type="sibTrans" cxnId="{480837D0-4381-4028-9039-F1455C35F654}">
      <dgm:prSet/>
      <dgm:spPr/>
      <dgm:t>
        <a:bodyPr/>
        <a:lstStyle/>
        <a:p>
          <a:endParaRPr lang="en-US"/>
        </a:p>
      </dgm:t>
    </dgm:pt>
    <dgm:pt modelId="{8E9E61EA-EABA-435E-B6B8-2074B3342A5F}" type="pres">
      <dgm:prSet presAssocID="{F9F63B37-9D97-4BC4-B33D-27A99C339467}" presName="root" presStyleCnt="0">
        <dgm:presLayoutVars>
          <dgm:dir/>
          <dgm:resizeHandles val="exact"/>
        </dgm:presLayoutVars>
      </dgm:prSet>
      <dgm:spPr/>
      <dgm:t>
        <a:bodyPr/>
        <a:lstStyle/>
        <a:p>
          <a:endParaRPr lang="de-DE"/>
        </a:p>
      </dgm:t>
    </dgm:pt>
    <dgm:pt modelId="{67D1BEDE-E8BA-480A-8501-F43A40F64457}" type="pres">
      <dgm:prSet presAssocID="{FA46995E-99E9-4F2C-9A68-65C8E5A5A744}" presName="compNode" presStyleCnt="0"/>
      <dgm:spPr/>
    </dgm:pt>
    <dgm:pt modelId="{930C6963-32C9-4D75-9E59-8A06BA3B607F}" type="pres">
      <dgm:prSet presAssocID="{FA46995E-99E9-4F2C-9A68-65C8E5A5A744}" presName="bgRect" presStyleLbl="bgShp" presStyleIdx="0" presStyleCnt="2"/>
      <dgm:spPr/>
    </dgm:pt>
    <dgm:pt modelId="{0B033D8B-91DF-4EFD-99E4-DD5570E394B8}" type="pres">
      <dgm:prSet presAssocID="{FA46995E-99E9-4F2C-9A68-65C8E5A5A744}"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de-DE"/>
        </a:p>
      </dgm:t>
      <dgm:extLst>
        <a:ext uri="{E40237B7-FDA0-4F09-8148-C483321AD2D9}">
          <dgm14:cNvPr xmlns:dgm14="http://schemas.microsoft.com/office/drawing/2010/diagram" id="0" name="" descr="User Network"/>
        </a:ext>
      </dgm:extLst>
    </dgm:pt>
    <dgm:pt modelId="{4E3107A8-FFB4-42C1-858B-DBF0CC0B7D93}" type="pres">
      <dgm:prSet presAssocID="{FA46995E-99E9-4F2C-9A68-65C8E5A5A744}" presName="spaceRect" presStyleCnt="0"/>
      <dgm:spPr/>
    </dgm:pt>
    <dgm:pt modelId="{3BAF69CC-2690-4143-8E53-FB7FF611AF01}" type="pres">
      <dgm:prSet presAssocID="{FA46995E-99E9-4F2C-9A68-65C8E5A5A744}" presName="parTx" presStyleLbl="revTx" presStyleIdx="0" presStyleCnt="2">
        <dgm:presLayoutVars>
          <dgm:chMax val="0"/>
          <dgm:chPref val="0"/>
        </dgm:presLayoutVars>
      </dgm:prSet>
      <dgm:spPr/>
      <dgm:t>
        <a:bodyPr/>
        <a:lstStyle/>
        <a:p>
          <a:endParaRPr lang="de-DE"/>
        </a:p>
      </dgm:t>
    </dgm:pt>
    <dgm:pt modelId="{4CE2B3F7-46D2-4A76-8458-D0515C65A5B0}" type="pres">
      <dgm:prSet presAssocID="{82A2E445-1040-430F-B9A8-D75F40CFEC7D}" presName="sibTrans" presStyleCnt="0"/>
      <dgm:spPr/>
    </dgm:pt>
    <dgm:pt modelId="{390CD031-08B5-434B-B6B5-760E5B9E55C7}" type="pres">
      <dgm:prSet presAssocID="{4D60A5B2-0C16-47B1-B35A-5A055F6793DF}" presName="compNode" presStyleCnt="0"/>
      <dgm:spPr/>
    </dgm:pt>
    <dgm:pt modelId="{B1284FF2-67D7-4FA7-A71E-831DD8369A50}" type="pres">
      <dgm:prSet presAssocID="{4D60A5B2-0C16-47B1-B35A-5A055F6793DF}" presName="bgRect" presStyleLbl="bgShp" presStyleIdx="1" presStyleCnt="2"/>
      <dgm:spPr/>
    </dgm:pt>
    <dgm:pt modelId="{EF6D29D8-0105-4758-BA36-F6A792AF9D2D}" type="pres">
      <dgm:prSet presAssocID="{4D60A5B2-0C16-47B1-B35A-5A055F6793DF}"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de-DE"/>
        </a:p>
      </dgm:t>
      <dgm:extLst>
        <a:ext uri="{E40237B7-FDA0-4F09-8148-C483321AD2D9}">
          <dgm14:cNvPr xmlns:dgm14="http://schemas.microsoft.com/office/drawing/2010/diagram" id="0" name="" descr="Social Network"/>
        </a:ext>
      </dgm:extLst>
    </dgm:pt>
    <dgm:pt modelId="{0A77AE2E-57B6-40EC-B0EE-F18B433CC2D3}" type="pres">
      <dgm:prSet presAssocID="{4D60A5B2-0C16-47B1-B35A-5A055F6793DF}" presName="spaceRect" presStyleCnt="0"/>
      <dgm:spPr/>
    </dgm:pt>
    <dgm:pt modelId="{56FB378D-2D2B-403F-B6F0-D0250A3187AA}" type="pres">
      <dgm:prSet presAssocID="{4D60A5B2-0C16-47B1-B35A-5A055F6793DF}" presName="parTx" presStyleLbl="revTx" presStyleIdx="1" presStyleCnt="2">
        <dgm:presLayoutVars>
          <dgm:chMax val="0"/>
          <dgm:chPref val="0"/>
        </dgm:presLayoutVars>
      </dgm:prSet>
      <dgm:spPr/>
      <dgm:t>
        <a:bodyPr/>
        <a:lstStyle/>
        <a:p>
          <a:endParaRPr lang="de-DE"/>
        </a:p>
      </dgm:t>
    </dgm:pt>
  </dgm:ptLst>
  <dgm:cxnLst>
    <dgm:cxn modelId="{AFE7EF10-2523-4312-84E1-D879BC487563}" srcId="{F9F63B37-9D97-4BC4-B33D-27A99C339467}" destId="{FA46995E-99E9-4F2C-9A68-65C8E5A5A744}" srcOrd="0" destOrd="0" parTransId="{625693ED-AC03-4451-BDBE-1087B8CCB1CC}" sibTransId="{82A2E445-1040-430F-B9A8-D75F40CFEC7D}"/>
    <dgm:cxn modelId="{480837D0-4381-4028-9039-F1455C35F654}" srcId="{F9F63B37-9D97-4BC4-B33D-27A99C339467}" destId="{4D60A5B2-0C16-47B1-B35A-5A055F6793DF}" srcOrd="1" destOrd="0" parTransId="{16FE06E6-4584-4CE2-A133-C85A3877F31A}" sibTransId="{2D0829CC-00C0-4148-8EC1-30786F7D9683}"/>
    <dgm:cxn modelId="{81ECA2A9-F747-48AD-953E-65D2C390DE36}" type="presOf" srcId="{FA46995E-99E9-4F2C-9A68-65C8E5A5A744}" destId="{3BAF69CC-2690-4143-8E53-FB7FF611AF01}" srcOrd="0" destOrd="0" presId="urn:microsoft.com/office/officeart/2018/2/layout/IconVerticalSolidList"/>
    <dgm:cxn modelId="{689FB0CF-E4BB-4382-96A3-008D86D20FA3}" type="presOf" srcId="{F9F63B37-9D97-4BC4-B33D-27A99C339467}" destId="{8E9E61EA-EABA-435E-B6B8-2074B3342A5F}" srcOrd="0" destOrd="0" presId="urn:microsoft.com/office/officeart/2018/2/layout/IconVerticalSolidList"/>
    <dgm:cxn modelId="{65B6A378-76EF-428B-8934-D14C3CEDC456}" type="presOf" srcId="{4D60A5B2-0C16-47B1-B35A-5A055F6793DF}" destId="{56FB378D-2D2B-403F-B6F0-D0250A3187AA}" srcOrd="0" destOrd="0" presId="urn:microsoft.com/office/officeart/2018/2/layout/IconVerticalSolidList"/>
    <dgm:cxn modelId="{1F5E53D1-EA37-4C92-9B1D-62D9EAA1EE10}" type="presParOf" srcId="{8E9E61EA-EABA-435E-B6B8-2074B3342A5F}" destId="{67D1BEDE-E8BA-480A-8501-F43A40F64457}" srcOrd="0" destOrd="0" presId="urn:microsoft.com/office/officeart/2018/2/layout/IconVerticalSolidList"/>
    <dgm:cxn modelId="{0DE04F58-9961-474E-8726-229224A46D31}" type="presParOf" srcId="{67D1BEDE-E8BA-480A-8501-F43A40F64457}" destId="{930C6963-32C9-4D75-9E59-8A06BA3B607F}" srcOrd="0" destOrd="0" presId="urn:microsoft.com/office/officeart/2018/2/layout/IconVerticalSolidList"/>
    <dgm:cxn modelId="{E3CC11CD-2835-44A4-A933-9484F1A4E4D8}" type="presParOf" srcId="{67D1BEDE-E8BA-480A-8501-F43A40F64457}" destId="{0B033D8B-91DF-4EFD-99E4-DD5570E394B8}" srcOrd="1" destOrd="0" presId="urn:microsoft.com/office/officeart/2018/2/layout/IconVerticalSolidList"/>
    <dgm:cxn modelId="{265685F3-79BE-4D5F-BA2F-60B78A9E4D8D}" type="presParOf" srcId="{67D1BEDE-E8BA-480A-8501-F43A40F64457}" destId="{4E3107A8-FFB4-42C1-858B-DBF0CC0B7D93}" srcOrd="2" destOrd="0" presId="urn:microsoft.com/office/officeart/2018/2/layout/IconVerticalSolidList"/>
    <dgm:cxn modelId="{7ED98413-8888-4A6D-85AE-8BC8ADB43EA5}" type="presParOf" srcId="{67D1BEDE-E8BA-480A-8501-F43A40F64457}" destId="{3BAF69CC-2690-4143-8E53-FB7FF611AF01}" srcOrd="3" destOrd="0" presId="urn:microsoft.com/office/officeart/2018/2/layout/IconVerticalSolidList"/>
    <dgm:cxn modelId="{ACF97423-79EC-4D98-B241-DDA5FAD48574}" type="presParOf" srcId="{8E9E61EA-EABA-435E-B6B8-2074B3342A5F}" destId="{4CE2B3F7-46D2-4A76-8458-D0515C65A5B0}" srcOrd="1" destOrd="0" presId="urn:microsoft.com/office/officeart/2018/2/layout/IconVerticalSolidList"/>
    <dgm:cxn modelId="{BFE66382-DCDB-4D30-9523-476E1E261606}" type="presParOf" srcId="{8E9E61EA-EABA-435E-B6B8-2074B3342A5F}" destId="{390CD031-08B5-434B-B6B5-760E5B9E55C7}" srcOrd="2" destOrd="0" presId="urn:microsoft.com/office/officeart/2018/2/layout/IconVerticalSolidList"/>
    <dgm:cxn modelId="{78F03338-18AC-43B7-9F02-C0117E37F758}" type="presParOf" srcId="{390CD031-08B5-434B-B6B5-760E5B9E55C7}" destId="{B1284FF2-67D7-4FA7-A71E-831DD8369A50}" srcOrd="0" destOrd="0" presId="urn:microsoft.com/office/officeart/2018/2/layout/IconVerticalSolidList"/>
    <dgm:cxn modelId="{B28A9A58-6F4A-499A-BB2A-49C51E722A08}" type="presParOf" srcId="{390CD031-08B5-434B-B6B5-760E5B9E55C7}" destId="{EF6D29D8-0105-4758-BA36-F6A792AF9D2D}" srcOrd="1" destOrd="0" presId="urn:microsoft.com/office/officeart/2018/2/layout/IconVerticalSolidList"/>
    <dgm:cxn modelId="{2FFC44C1-DFC0-4FEC-88B4-2330015F45DB}" type="presParOf" srcId="{390CD031-08B5-434B-B6B5-760E5B9E55C7}" destId="{0A77AE2E-57B6-40EC-B0EE-F18B433CC2D3}" srcOrd="2" destOrd="0" presId="urn:microsoft.com/office/officeart/2018/2/layout/IconVerticalSolidList"/>
    <dgm:cxn modelId="{C63192A9-9D6B-43DA-BE81-59428A74A046}" type="presParOf" srcId="{390CD031-08B5-434B-B6B5-760E5B9E55C7}" destId="{56FB378D-2D2B-403F-B6F0-D0250A3187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F63B37-9D97-4BC4-B33D-27A99C33946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A46995E-99E9-4F2C-9A68-65C8E5A5A744}">
      <dgm:prSet/>
      <dgm:spPr/>
      <dgm:t>
        <a:bodyPr/>
        <a:lstStyle/>
        <a:p>
          <a:r>
            <a:rPr lang="en-AU" dirty="0"/>
            <a:t>CSR Com: Communication about &amp; of CSR (reporting)</a:t>
          </a:r>
          <a:endParaRPr lang="en-US" dirty="0"/>
        </a:p>
      </dgm:t>
    </dgm:pt>
    <dgm:pt modelId="{625693ED-AC03-4451-BDBE-1087B8CCB1CC}" type="parTrans" cxnId="{AFE7EF10-2523-4312-84E1-D879BC487563}">
      <dgm:prSet/>
      <dgm:spPr/>
      <dgm:t>
        <a:bodyPr/>
        <a:lstStyle/>
        <a:p>
          <a:endParaRPr lang="en-US"/>
        </a:p>
      </dgm:t>
    </dgm:pt>
    <dgm:pt modelId="{82A2E445-1040-430F-B9A8-D75F40CFEC7D}" type="sibTrans" cxnId="{AFE7EF10-2523-4312-84E1-D879BC487563}">
      <dgm:prSet/>
      <dgm:spPr/>
      <dgm:t>
        <a:bodyPr/>
        <a:lstStyle/>
        <a:p>
          <a:endParaRPr lang="en-US"/>
        </a:p>
      </dgm:t>
    </dgm:pt>
    <dgm:pt modelId="{4D60A5B2-0C16-47B1-B35A-5A055F6793DF}">
      <dgm:prSet/>
      <dgm:spPr/>
      <dgm:t>
        <a:bodyPr/>
        <a:lstStyle/>
        <a:p>
          <a:r>
            <a:rPr lang="en-AU" dirty="0"/>
            <a:t>Communication </a:t>
          </a:r>
          <a:r>
            <a:rPr lang="en-AU" i="1" dirty="0"/>
            <a:t>for </a:t>
          </a:r>
          <a:r>
            <a:rPr lang="en-AU" i="0" dirty="0"/>
            <a:t>transformation</a:t>
          </a:r>
          <a:r>
            <a:rPr lang="en-AU" dirty="0"/>
            <a:t>!</a:t>
          </a:r>
          <a:endParaRPr lang="en-US" dirty="0"/>
        </a:p>
      </dgm:t>
    </dgm:pt>
    <dgm:pt modelId="{16FE06E6-4584-4CE2-A133-C85A3877F31A}" type="parTrans" cxnId="{480837D0-4381-4028-9039-F1455C35F654}">
      <dgm:prSet/>
      <dgm:spPr/>
      <dgm:t>
        <a:bodyPr/>
        <a:lstStyle/>
        <a:p>
          <a:endParaRPr lang="en-US"/>
        </a:p>
      </dgm:t>
    </dgm:pt>
    <dgm:pt modelId="{2D0829CC-00C0-4148-8EC1-30786F7D9683}" type="sibTrans" cxnId="{480837D0-4381-4028-9039-F1455C35F654}">
      <dgm:prSet/>
      <dgm:spPr/>
      <dgm:t>
        <a:bodyPr/>
        <a:lstStyle/>
        <a:p>
          <a:endParaRPr lang="en-US"/>
        </a:p>
      </dgm:t>
    </dgm:pt>
    <dgm:pt modelId="{8E9E61EA-EABA-435E-B6B8-2074B3342A5F}" type="pres">
      <dgm:prSet presAssocID="{F9F63B37-9D97-4BC4-B33D-27A99C339467}" presName="root" presStyleCnt="0">
        <dgm:presLayoutVars>
          <dgm:dir/>
          <dgm:resizeHandles val="exact"/>
        </dgm:presLayoutVars>
      </dgm:prSet>
      <dgm:spPr/>
      <dgm:t>
        <a:bodyPr/>
        <a:lstStyle/>
        <a:p>
          <a:endParaRPr lang="de-DE"/>
        </a:p>
      </dgm:t>
    </dgm:pt>
    <dgm:pt modelId="{67D1BEDE-E8BA-480A-8501-F43A40F64457}" type="pres">
      <dgm:prSet presAssocID="{FA46995E-99E9-4F2C-9A68-65C8E5A5A744}" presName="compNode" presStyleCnt="0"/>
      <dgm:spPr/>
    </dgm:pt>
    <dgm:pt modelId="{930C6963-32C9-4D75-9E59-8A06BA3B607F}" type="pres">
      <dgm:prSet presAssocID="{FA46995E-99E9-4F2C-9A68-65C8E5A5A744}" presName="bgRect" presStyleLbl="bgShp" presStyleIdx="0" presStyleCnt="2"/>
      <dgm:spPr/>
    </dgm:pt>
    <dgm:pt modelId="{0B033D8B-91DF-4EFD-99E4-DD5570E394B8}" type="pres">
      <dgm:prSet presAssocID="{FA46995E-99E9-4F2C-9A68-65C8E5A5A744}"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de-DE"/>
        </a:p>
      </dgm:t>
      <dgm:extLst>
        <a:ext uri="{E40237B7-FDA0-4F09-8148-C483321AD2D9}">
          <dgm14:cNvPr xmlns:dgm14="http://schemas.microsoft.com/office/drawing/2010/diagram" id="0" name="" descr="User Network"/>
        </a:ext>
      </dgm:extLst>
    </dgm:pt>
    <dgm:pt modelId="{4E3107A8-FFB4-42C1-858B-DBF0CC0B7D93}" type="pres">
      <dgm:prSet presAssocID="{FA46995E-99E9-4F2C-9A68-65C8E5A5A744}" presName="spaceRect" presStyleCnt="0"/>
      <dgm:spPr/>
    </dgm:pt>
    <dgm:pt modelId="{3BAF69CC-2690-4143-8E53-FB7FF611AF01}" type="pres">
      <dgm:prSet presAssocID="{FA46995E-99E9-4F2C-9A68-65C8E5A5A744}" presName="parTx" presStyleLbl="revTx" presStyleIdx="0" presStyleCnt="2">
        <dgm:presLayoutVars>
          <dgm:chMax val="0"/>
          <dgm:chPref val="0"/>
        </dgm:presLayoutVars>
      </dgm:prSet>
      <dgm:spPr/>
      <dgm:t>
        <a:bodyPr/>
        <a:lstStyle/>
        <a:p>
          <a:endParaRPr lang="de-DE"/>
        </a:p>
      </dgm:t>
    </dgm:pt>
    <dgm:pt modelId="{4CE2B3F7-46D2-4A76-8458-D0515C65A5B0}" type="pres">
      <dgm:prSet presAssocID="{82A2E445-1040-430F-B9A8-D75F40CFEC7D}" presName="sibTrans" presStyleCnt="0"/>
      <dgm:spPr/>
    </dgm:pt>
    <dgm:pt modelId="{390CD031-08B5-434B-B6B5-760E5B9E55C7}" type="pres">
      <dgm:prSet presAssocID="{4D60A5B2-0C16-47B1-B35A-5A055F6793DF}" presName="compNode" presStyleCnt="0"/>
      <dgm:spPr/>
    </dgm:pt>
    <dgm:pt modelId="{B1284FF2-67D7-4FA7-A71E-831DD8369A50}" type="pres">
      <dgm:prSet presAssocID="{4D60A5B2-0C16-47B1-B35A-5A055F6793DF}" presName="bgRect" presStyleLbl="bgShp" presStyleIdx="1" presStyleCnt="2"/>
      <dgm:spPr/>
    </dgm:pt>
    <dgm:pt modelId="{EF6D29D8-0105-4758-BA36-F6A792AF9D2D}" type="pres">
      <dgm:prSet presAssocID="{4D60A5B2-0C16-47B1-B35A-5A055F6793DF}"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de-DE"/>
        </a:p>
      </dgm:t>
      <dgm:extLst>
        <a:ext uri="{E40237B7-FDA0-4F09-8148-C483321AD2D9}">
          <dgm14:cNvPr xmlns:dgm14="http://schemas.microsoft.com/office/drawing/2010/diagram" id="0" name="" descr="Social Network"/>
        </a:ext>
      </dgm:extLst>
    </dgm:pt>
    <dgm:pt modelId="{0A77AE2E-57B6-40EC-B0EE-F18B433CC2D3}" type="pres">
      <dgm:prSet presAssocID="{4D60A5B2-0C16-47B1-B35A-5A055F6793DF}" presName="spaceRect" presStyleCnt="0"/>
      <dgm:spPr/>
    </dgm:pt>
    <dgm:pt modelId="{56FB378D-2D2B-403F-B6F0-D0250A3187AA}" type="pres">
      <dgm:prSet presAssocID="{4D60A5B2-0C16-47B1-B35A-5A055F6793DF}" presName="parTx" presStyleLbl="revTx" presStyleIdx="1" presStyleCnt="2">
        <dgm:presLayoutVars>
          <dgm:chMax val="0"/>
          <dgm:chPref val="0"/>
        </dgm:presLayoutVars>
      </dgm:prSet>
      <dgm:spPr/>
      <dgm:t>
        <a:bodyPr/>
        <a:lstStyle/>
        <a:p>
          <a:endParaRPr lang="de-DE"/>
        </a:p>
      </dgm:t>
    </dgm:pt>
  </dgm:ptLst>
  <dgm:cxnLst>
    <dgm:cxn modelId="{AFE7EF10-2523-4312-84E1-D879BC487563}" srcId="{F9F63B37-9D97-4BC4-B33D-27A99C339467}" destId="{FA46995E-99E9-4F2C-9A68-65C8E5A5A744}" srcOrd="0" destOrd="0" parTransId="{625693ED-AC03-4451-BDBE-1087B8CCB1CC}" sibTransId="{82A2E445-1040-430F-B9A8-D75F40CFEC7D}"/>
    <dgm:cxn modelId="{480837D0-4381-4028-9039-F1455C35F654}" srcId="{F9F63B37-9D97-4BC4-B33D-27A99C339467}" destId="{4D60A5B2-0C16-47B1-B35A-5A055F6793DF}" srcOrd="1" destOrd="0" parTransId="{16FE06E6-4584-4CE2-A133-C85A3877F31A}" sibTransId="{2D0829CC-00C0-4148-8EC1-30786F7D9683}"/>
    <dgm:cxn modelId="{81ECA2A9-F747-48AD-953E-65D2C390DE36}" type="presOf" srcId="{FA46995E-99E9-4F2C-9A68-65C8E5A5A744}" destId="{3BAF69CC-2690-4143-8E53-FB7FF611AF01}" srcOrd="0" destOrd="0" presId="urn:microsoft.com/office/officeart/2018/2/layout/IconVerticalSolidList"/>
    <dgm:cxn modelId="{689FB0CF-E4BB-4382-96A3-008D86D20FA3}" type="presOf" srcId="{F9F63B37-9D97-4BC4-B33D-27A99C339467}" destId="{8E9E61EA-EABA-435E-B6B8-2074B3342A5F}" srcOrd="0" destOrd="0" presId="urn:microsoft.com/office/officeart/2018/2/layout/IconVerticalSolidList"/>
    <dgm:cxn modelId="{65B6A378-76EF-428B-8934-D14C3CEDC456}" type="presOf" srcId="{4D60A5B2-0C16-47B1-B35A-5A055F6793DF}" destId="{56FB378D-2D2B-403F-B6F0-D0250A3187AA}" srcOrd="0" destOrd="0" presId="urn:microsoft.com/office/officeart/2018/2/layout/IconVerticalSolidList"/>
    <dgm:cxn modelId="{1F5E53D1-EA37-4C92-9B1D-62D9EAA1EE10}" type="presParOf" srcId="{8E9E61EA-EABA-435E-B6B8-2074B3342A5F}" destId="{67D1BEDE-E8BA-480A-8501-F43A40F64457}" srcOrd="0" destOrd="0" presId="urn:microsoft.com/office/officeart/2018/2/layout/IconVerticalSolidList"/>
    <dgm:cxn modelId="{0DE04F58-9961-474E-8726-229224A46D31}" type="presParOf" srcId="{67D1BEDE-E8BA-480A-8501-F43A40F64457}" destId="{930C6963-32C9-4D75-9E59-8A06BA3B607F}" srcOrd="0" destOrd="0" presId="urn:microsoft.com/office/officeart/2018/2/layout/IconVerticalSolidList"/>
    <dgm:cxn modelId="{E3CC11CD-2835-44A4-A933-9484F1A4E4D8}" type="presParOf" srcId="{67D1BEDE-E8BA-480A-8501-F43A40F64457}" destId="{0B033D8B-91DF-4EFD-99E4-DD5570E394B8}" srcOrd="1" destOrd="0" presId="urn:microsoft.com/office/officeart/2018/2/layout/IconVerticalSolidList"/>
    <dgm:cxn modelId="{265685F3-79BE-4D5F-BA2F-60B78A9E4D8D}" type="presParOf" srcId="{67D1BEDE-E8BA-480A-8501-F43A40F64457}" destId="{4E3107A8-FFB4-42C1-858B-DBF0CC0B7D93}" srcOrd="2" destOrd="0" presId="urn:microsoft.com/office/officeart/2018/2/layout/IconVerticalSolidList"/>
    <dgm:cxn modelId="{7ED98413-8888-4A6D-85AE-8BC8ADB43EA5}" type="presParOf" srcId="{67D1BEDE-E8BA-480A-8501-F43A40F64457}" destId="{3BAF69CC-2690-4143-8E53-FB7FF611AF01}" srcOrd="3" destOrd="0" presId="urn:microsoft.com/office/officeart/2018/2/layout/IconVerticalSolidList"/>
    <dgm:cxn modelId="{ACF97423-79EC-4D98-B241-DDA5FAD48574}" type="presParOf" srcId="{8E9E61EA-EABA-435E-B6B8-2074B3342A5F}" destId="{4CE2B3F7-46D2-4A76-8458-D0515C65A5B0}" srcOrd="1" destOrd="0" presId="urn:microsoft.com/office/officeart/2018/2/layout/IconVerticalSolidList"/>
    <dgm:cxn modelId="{BFE66382-DCDB-4D30-9523-476E1E261606}" type="presParOf" srcId="{8E9E61EA-EABA-435E-B6B8-2074B3342A5F}" destId="{390CD031-08B5-434B-B6B5-760E5B9E55C7}" srcOrd="2" destOrd="0" presId="urn:microsoft.com/office/officeart/2018/2/layout/IconVerticalSolidList"/>
    <dgm:cxn modelId="{78F03338-18AC-43B7-9F02-C0117E37F758}" type="presParOf" srcId="{390CD031-08B5-434B-B6B5-760E5B9E55C7}" destId="{B1284FF2-67D7-4FA7-A71E-831DD8369A50}" srcOrd="0" destOrd="0" presId="urn:microsoft.com/office/officeart/2018/2/layout/IconVerticalSolidList"/>
    <dgm:cxn modelId="{B28A9A58-6F4A-499A-BB2A-49C51E722A08}" type="presParOf" srcId="{390CD031-08B5-434B-B6B5-760E5B9E55C7}" destId="{EF6D29D8-0105-4758-BA36-F6A792AF9D2D}" srcOrd="1" destOrd="0" presId="urn:microsoft.com/office/officeart/2018/2/layout/IconVerticalSolidList"/>
    <dgm:cxn modelId="{2FFC44C1-DFC0-4FEC-88B4-2330015F45DB}" type="presParOf" srcId="{390CD031-08B5-434B-B6B5-760E5B9E55C7}" destId="{0A77AE2E-57B6-40EC-B0EE-F18B433CC2D3}" srcOrd="2" destOrd="0" presId="urn:microsoft.com/office/officeart/2018/2/layout/IconVerticalSolidList"/>
    <dgm:cxn modelId="{C63192A9-9D6B-43DA-BE81-59428A74A046}" type="presParOf" srcId="{390CD031-08B5-434B-B6B5-760E5B9E55C7}" destId="{56FB378D-2D2B-403F-B6F0-D0250A3187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3C013-96E4-4B43-AD57-9EE7BECCE586}">
      <dsp:nvSpPr>
        <dsp:cNvPr id="0" name=""/>
        <dsp:cNvSpPr/>
      </dsp:nvSpPr>
      <dsp:spPr>
        <a:xfrm>
          <a:off x="3878996" y="0"/>
          <a:ext cx="1987091" cy="198709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b="1" kern="1200" dirty="0">
              <a:solidFill>
                <a:schemeClr val="bg1"/>
              </a:solidFill>
            </a:rPr>
            <a:t>Science &amp; </a:t>
          </a:r>
          <a:r>
            <a:rPr lang="de-DE" sz="1000" b="1" kern="1200" dirty="0" err="1">
              <a:solidFill>
                <a:schemeClr val="bg1"/>
              </a:solidFill>
            </a:rPr>
            <a:t>Risk</a:t>
          </a:r>
          <a:r>
            <a:rPr lang="de-DE" sz="1000" b="1" kern="1200" dirty="0">
              <a:solidFill>
                <a:schemeClr val="bg1"/>
              </a:solidFill>
            </a:rPr>
            <a:t> Communication</a:t>
          </a:r>
        </a:p>
      </dsp:txBody>
      <dsp:txXfrm>
        <a:off x="4375769" y="993546"/>
        <a:ext cx="993545" cy="993545"/>
      </dsp:txXfrm>
    </dsp:sp>
    <dsp:sp modelId="{E006B595-B18F-FB42-BBED-9C3671EAC38F}">
      <dsp:nvSpPr>
        <dsp:cNvPr id="0" name=""/>
        <dsp:cNvSpPr/>
      </dsp:nvSpPr>
      <dsp:spPr>
        <a:xfrm>
          <a:off x="2885450" y="1987091"/>
          <a:ext cx="1987091" cy="198709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b="1" kern="1200" dirty="0">
              <a:solidFill>
                <a:schemeClr val="tx1"/>
              </a:solidFill>
            </a:rPr>
            <a:t>Strategic / CSR Communication</a:t>
          </a:r>
        </a:p>
      </dsp:txBody>
      <dsp:txXfrm>
        <a:off x="3382223" y="2980637"/>
        <a:ext cx="993545" cy="993545"/>
      </dsp:txXfrm>
    </dsp:sp>
    <dsp:sp modelId="{8537A2BA-DF87-844A-A2C0-4C7451A9D45C}">
      <dsp:nvSpPr>
        <dsp:cNvPr id="0" name=""/>
        <dsp:cNvSpPr/>
      </dsp:nvSpPr>
      <dsp:spPr>
        <a:xfrm rot="10800000">
          <a:off x="3878996" y="1987091"/>
          <a:ext cx="1987091" cy="198709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b="1" kern="1200"/>
            <a:t>Sustainability Communication</a:t>
          </a:r>
        </a:p>
      </dsp:txBody>
      <dsp:txXfrm rot="10800000">
        <a:off x="4375769" y="1987091"/>
        <a:ext cx="993545" cy="993545"/>
      </dsp:txXfrm>
    </dsp:sp>
    <dsp:sp modelId="{FF99BDAF-4FD8-E948-822F-B361EC3D0CD9}">
      <dsp:nvSpPr>
        <dsp:cNvPr id="0" name=""/>
        <dsp:cNvSpPr/>
      </dsp:nvSpPr>
      <dsp:spPr>
        <a:xfrm>
          <a:off x="4872541" y="1987091"/>
          <a:ext cx="1987091" cy="198709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b="1" kern="1200" dirty="0">
              <a:solidFill>
                <a:schemeClr val="bg1"/>
              </a:solidFill>
            </a:rPr>
            <a:t>Environmental </a:t>
          </a:r>
          <a:r>
            <a:rPr lang="de-DE" sz="1000" b="1" kern="1200" dirty="0" err="1">
              <a:solidFill>
                <a:schemeClr val="bg1"/>
              </a:solidFill>
            </a:rPr>
            <a:t>and</a:t>
          </a:r>
          <a:r>
            <a:rPr lang="de-DE" sz="1000" b="1" kern="1200" dirty="0">
              <a:solidFill>
                <a:schemeClr val="bg1"/>
              </a:solidFill>
            </a:rPr>
            <a:t> </a:t>
          </a:r>
          <a:r>
            <a:rPr lang="de-DE" sz="1000" b="1" kern="1200" dirty="0" err="1">
              <a:solidFill>
                <a:schemeClr val="bg1"/>
              </a:solidFill>
            </a:rPr>
            <a:t>Social</a:t>
          </a:r>
          <a:r>
            <a:rPr lang="de-DE" sz="1000" b="1" kern="1200" dirty="0">
              <a:solidFill>
                <a:schemeClr val="bg1"/>
              </a:solidFill>
            </a:rPr>
            <a:t> Change Communication</a:t>
          </a:r>
        </a:p>
      </dsp:txBody>
      <dsp:txXfrm>
        <a:off x="5369314" y="2980637"/>
        <a:ext cx="993545" cy="993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C6963-32C9-4D75-9E59-8A06BA3B607F}">
      <dsp:nvSpPr>
        <dsp:cNvPr id="0" name=""/>
        <dsp:cNvSpPr/>
      </dsp:nvSpPr>
      <dsp:spPr>
        <a:xfrm>
          <a:off x="0" y="603469"/>
          <a:ext cx="9928719"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33D8B-91DF-4EFD-99E4-DD5570E394B8}">
      <dsp:nvSpPr>
        <dsp:cNvPr id="0" name=""/>
        <dsp:cNvSpPr/>
      </dsp:nvSpPr>
      <dsp:spPr>
        <a:xfrm>
          <a:off x="337014" y="854141"/>
          <a:ext cx="612753" cy="6127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AF69CC-2690-4143-8E53-FB7FF611AF01}">
      <dsp:nvSpPr>
        <dsp:cNvPr id="0" name=""/>
        <dsp:cNvSpPr/>
      </dsp:nvSpPr>
      <dsp:spPr>
        <a:xfrm>
          <a:off x="1286783" y="603469"/>
          <a:ext cx="8641936"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Science / CC Comm: Communication about &amp; of climate change</a:t>
          </a:r>
          <a:endParaRPr lang="en-US" sz="2500" kern="1200" dirty="0"/>
        </a:p>
      </dsp:txBody>
      <dsp:txXfrm>
        <a:off x="1286783" y="603469"/>
        <a:ext cx="8641936" cy="1114098"/>
      </dsp:txXfrm>
    </dsp:sp>
    <dsp:sp modelId="{B1284FF2-67D7-4FA7-A71E-831DD8369A50}">
      <dsp:nvSpPr>
        <dsp:cNvPr id="0" name=""/>
        <dsp:cNvSpPr/>
      </dsp:nvSpPr>
      <dsp:spPr>
        <a:xfrm>
          <a:off x="0" y="1996092"/>
          <a:ext cx="9928719"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D29D8-0105-4758-BA36-F6A792AF9D2D}">
      <dsp:nvSpPr>
        <dsp:cNvPr id="0" name=""/>
        <dsp:cNvSpPr/>
      </dsp:nvSpPr>
      <dsp:spPr>
        <a:xfrm>
          <a:off x="337014" y="2246764"/>
          <a:ext cx="612753" cy="6127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FB378D-2D2B-403F-B6F0-D0250A3187AA}">
      <dsp:nvSpPr>
        <dsp:cNvPr id="0" name=""/>
        <dsp:cNvSpPr/>
      </dsp:nvSpPr>
      <dsp:spPr>
        <a:xfrm>
          <a:off x="1286783" y="1996092"/>
          <a:ext cx="8641936"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Communication </a:t>
          </a:r>
          <a:r>
            <a:rPr lang="en-AU" sz="2500" i="1" kern="1200" dirty="0"/>
            <a:t>for </a:t>
          </a:r>
          <a:r>
            <a:rPr lang="en-AU" sz="2500" kern="1200" dirty="0"/>
            <a:t>change?</a:t>
          </a:r>
          <a:endParaRPr lang="en-US" sz="2500" kern="1200" dirty="0"/>
        </a:p>
      </dsp:txBody>
      <dsp:txXfrm>
        <a:off x="1286783" y="1996092"/>
        <a:ext cx="8641936" cy="11140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C6963-32C9-4D75-9E59-8A06BA3B607F}">
      <dsp:nvSpPr>
        <dsp:cNvPr id="0" name=""/>
        <dsp:cNvSpPr/>
      </dsp:nvSpPr>
      <dsp:spPr>
        <a:xfrm>
          <a:off x="0" y="603469"/>
          <a:ext cx="9552384"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33D8B-91DF-4EFD-99E4-DD5570E394B8}">
      <dsp:nvSpPr>
        <dsp:cNvPr id="0" name=""/>
        <dsp:cNvSpPr/>
      </dsp:nvSpPr>
      <dsp:spPr>
        <a:xfrm>
          <a:off x="337014" y="854141"/>
          <a:ext cx="612753" cy="6127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AF69CC-2690-4143-8E53-FB7FF611AF01}">
      <dsp:nvSpPr>
        <dsp:cNvPr id="0" name=""/>
        <dsp:cNvSpPr/>
      </dsp:nvSpPr>
      <dsp:spPr>
        <a:xfrm>
          <a:off x="1286783" y="603469"/>
          <a:ext cx="8265600"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EC: Communication about environmental affairs</a:t>
          </a:r>
          <a:endParaRPr lang="en-US" sz="2500" kern="1200" dirty="0"/>
        </a:p>
      </dsp:txBody>
      <dsp:txXfrm>
        <a:off x="1286783" y="603469"/>
        <a:ext cx="8265600" cy="1114098"/>
      </dsp:txXfrm>
    </dsp:sp>
    <dsp:sp modelId="{B1284FF2-67D7-4FA7-A71E-831DD8369A50}">
      <dsp:nvSpPr>
        <dsp:cNvPr id="0" name=""/>
        <dsp:cNvSpPr/>
      </dsp:nvSpPr>
      <dsp:spPr>
        <a:xfrm>
          <a:off x="0" y="1996092"/>
          <a:ext cx="9552384"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D29D8-0105-4758-BA36-F6A792AF9D2D}">
      <dsp:nvSpPr>
        <dsp:cNvPr id="0" name=""/>
        <dsp:cNvSpPr/>
      </dsp:nvSpPr>
      <dsp:spPr>
        <a:xfrm>
          <a:off x="337014" y="2246764"/>
          <a:ext cx="612753" cy="6127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FB378D-2D2B-403F-B6F0-D0250A3187AA}">
      <dsp:nvSpPr>
        <dsp:cNvPr id="0" name=""/>
        <dsp:cNvSpPr/>
      </dsp:nvSpPr>
      <dsp:spPr>
        <a:xfrm>
          <a:off x="1286783" y="1996092"/>
          <a:ext cx="8265600"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Communication </a:t>
          </a:r>
          <a:r>
            <a:rPr lang="en-AU" sz="2500" i="1" kern="1200" dirty="0"/>
            <a:t>for </a:t>
          </a:r>
          <a:r>
            <a:rPr lang="en-AU" sz="2500" i="0" kern="1200" dirty="0"/>
            <a:t>change</a:t>
          </a:r>
          <a:r>
            <a:rPr lang="en-AU" sz="2500" kern="1200" dirty="0"/>
            <a:t>!</a:t>
          </a:r>
          <a:endParaRPr lang="en-US" sz="2500" kern="1200" dirty="0"/>
        </a:p>
      </dsp:txBody>
      <dsp:txXfrm>
        <a:off x="1286783" y="1996092"/>
        <a:ext cx="8265600" cy="11140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C6963-32C9-4D75-9E59-8A06BA3B607F}">
      <dsp:nvSpPr>
        <dsp:cNvPr id="0" name=""/>
        <dsp:cNvSpPr/>
      </dsp:nvSpPr>
      <dsp:spPr>
        <a:xfrm>
          <a:off x="0" y="603469"/>
          <a:ext cx="9552384"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33D8B-91DF-4EFD-99E4-DD5570E394B8}">
      <dsp:nvSpPr>
        <dsp:cNvPr id="0" name=""/>
        <dsp:cNvSpPr/>
      </dsp:nvSpPr>
      <dsp:spPr>
        <a:xfrm>
          <a:off x="337014" y="854141"/>
          <a:ext cx="612753" cy="6127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AF69CC-2690-4143-8E53-FB7FF611AF01}">
      <dsp:nvSpPr>
        <dsp:cNvPr id="0" name=""/>
        <dsp:cNvSpPr/>
      </dsp:nvSpPr>
      <dsp:spPr>
        <a:xfrm>
          <a:off x="1286783" y="603469"/>
          <a:ext cx="8265600"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CSR Com: Communication about &amp; of CSR (reporting)</a:t>
          </a:r>
          <a:endParaRPr lang="en-US" sz="2500" kern="1200" dirty="0"/>
        </a:p>
      </dsp:txBody>
      <dsp:txXfrm>
        <a:off x="1286783" y="603469"/>
        <a:ext cx="8265600" cy="1114098"/>
      </dsp:txXfrm>
    </dsp:sp>
    <dsp:sp modelId="{B1284FF2-67D7-4FA7-A71E-831DD8369A50}">
      <dsp:nvSpPr>
        <dsp:cNvPr id="0" name=""/>
        <dsp:cNvSpPr/>
      </dsp:nvSpPr>
      <dsp:spPr>
        <a:xfrm>
          <a:off x="0" y="1996092"/>
          <a:ext cx="9552384"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D29D8-0105-4758-BA36-F6A792AF9D2D}">
      <dsp:nvSpPr>
        <dsp:cNvPr id="0" name=""/>
        <dsp:cNvSpPr/>
      </dsp:nvSpPr>
      <dsp:spPr>
        <a:xfrm>
          <a:off x="337014" y="2246764"/>
          <a:ext cx="612753" cy="6127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FB378D-2D2B-403F-B6F0-D0250A3187AA}">
      <dsp:nvSpPr>
        <dsp:cNvPr id="0" name=""/>
        <dsp:cNvSpPr/>
      </dsp:nvSpPr>
      <dsp:spPr>
        <a:xfrm>
          <a:off x="1286783" y="1996092"/>
          <a:ext cx="8265600"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Communication </a:t>
          </a:r>
          <a:r>
            <a:rPr lang="en-AU" sz="2500" i="1" kern="1200" dirty="0"/>
            <a:t>for </a:t>
          </a:r>
          <a:r>
            <a:rPr lang="en-AU" sz="2500" i="0" kern="1200" dirty="0"/>
            <a:t>transformation</a:t>
          </a:r>
          <a:r>
            <a:rPr lang="en-AU" sz="2500" kern="1200" dirty="0"/>
            <a:t>!</a:t>
          </a:r>
          <a:endParaRPr lang="en-US" sz="2500" kern="1200" dirty="0"/>
        </a:p>
      </dsp:txBody>
      <dsp:txXfrm>
        <a:off x="1286783" y="1996092"/>
        <a:ext cx="8265600" cy="1114098"/>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F70D2-5293-4E7C-B3A8-3D6A290C9A05}" type="datetimeFigureOut">
              <a:rPr lang="de-DE" smtClean="0"/>
              <a:pPr/>
              <a:t>29.08.2023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6340F1-05AF-4B90-B4A7-8D90F677B99A}" type="slidenum">
              <a:rPr lang="de-DE" smtClean="0"/>
              <a:pPr/>
              <a:t>‹Nr.›</a:t>
            </a:fld>
            <a:endParaRPr lang="de-DE"/>
          </a:p>
        </p:txBody>
      </p:sp>
    </p:spTree>
    <p:extLst>
      <p:ext uri="{BB962C8B-B14F-4D97-AF65-F5344CB8AC3E}">
        <p14:creationId xmlns:p14="http://schemas.microsoft.com/office/powerpoint/2010/main" val="217519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30301-E527-46B8-9863-C3D2C740A9BD}" type="datetimeFigureOut">
              <a:rPr lang="de-DE" smtClean="0"/>
              <a:pPr/>
              <a:t>29.08.2023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24780-DB00-4A87-AF52-AE94F8FBEF0E}" type="slidenum">
              <a:rPr lang="de-DE" smtClean="0"/>
              <a:pPr/>
              <a:t>‹Nr.›</a:t>
            </a:fld>
            <a:endParaRPr lang="de-DE"/>
          </a:p>
        </p:txBody>
      </p:sp>
    </p:spTree>
    <p:extLst>
      <p:ext uri="{BB962C8B-B14F-4D97-AF65-F5344CB8AC3E}">
        <p14:creationId xmlns:p14="http://schemas.microsoft.com/office/powerpoint/2010/main" val="38018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E07AED8D-7B7D-4B5D-985D-DF4EC90DE877}" type="slidenum">
              <a:rPr lang="de-DE" smtClean="0"/>
              <a:pPr/>
              <a:t>1</a:t>
            </a:fld>
            <a:endParaRPr lang="de-DE"/>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436780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We remember: </a:t>
            </a:r>
          </a:p>
          <a:p>
            <a:endParaRPr lang="en-AU" dirty="0"/>
          </a:p>
          <a:p>
            <a:r>
              <a:rPr lang="en-AU" dirty="0"/>
              <a:t>So what role does sustainability play in science &amp; climate change communication research? </a:t>
            </a:r>
          </a:p>
        </p:txBody>
      </p:sp>
      <p:sp>
        <p:nvSpPr>
          <p:cNvPr id="4" name="Foliennummernplatzhalter 3"/>
          <p:cNvSpPr>
            <a:spLocks noGrp="1"/>
          </p:cNvSpPr>
          <p:nvPr>
            <p:ph type="sldNum" sz="quarter" idx="5"/>
          </p:nvPr>
        </p:nvSpPr>
        <p:spPr/>
        <p:txBody>
          <a:bodyPr/>
          <a:lstStyle/>
          <a:p>
            <a:fld id="{83824780-DB00-4A87-AF52-AE94F8FBEF0E}" type="slidenum">
              <a:rPr lang="de-DE" smtClean="0"/>
              <a:pPr/>
              <a:t>17</a:t>
            </a:fld>
            <a:endParaRPr lang="de-DE"/>
          </a:p>
        </p:txBody>
      </p:sp>
    </p:spTree>
    <p:extLst>
      <p:ext uri="{BB962C8B-B14F-4D97-AF65-F5344CB8AC3E}">
        <p14:creationId xmlns:p14="http://schemas.microsoft.com/office/powerpoint/2010/main" val="3931774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Again – we can see a dominance of research theories and methodologies looking at how to communicate about organizational responsibilities and related action &amp; activities – but not much is done in terms of how core values for organizations are negotiated </a:t>
            </a:r>
            <a:r>
              <a:rPr lang="en-AU" i="1" dirty="0"/>
              <a:t>within </a:t>
            </a:r>
            <a:r>
              <a:rPr lang="en-AU" i="0" dirty="0"/>
              <a:t>the organization for example, or co-created with the stakeholders.</a:t>
            </a:r>
          </a:p>
        </p:txBody>
      </p:sp>
      <p:sp>
        <p:nvSpPr>
          <p:cNvPr id="4" name="Foliennummernplatzhalter 3"/>
          <p:cNvSpPr>
            <a:spLocks noGrp="1"/>
          </p:cNvSpPr>
          <p:nvPr>
            <p:ph type="sldNum" sz="quarter" idx="5"/>
          </p:nvPr>
        </p:nvSpPr>
        <p:spPr/>
        <p:txBody>
          <a:bodyPr/>
          <a:lstStyle/>
          <a:p>
            <a:fld id="{83824780-DB00-4A87-AF52-AE94F8FBEF0E}" type="slidenum">
              <a:rPr lang="de-DE" smtClean="0"/>
              <a:pPr/>
              <a:t>20</a:t>
            </a:fld>
            <a:endParaRPr lang="de-DE"/>
          </a:p>
        </p:txBody>
      </p:sp>
    </p:spTree>
    <p:extLst>
      <p:ext uri="{BB962C8B-B14F-4D97-AF65-F5344CB8AC3E}">
        <p14:creationId xmlns:p14="http://schemas.microsoft.com/office/powerpoint/2010/main" val="4139846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21</a:t>
            </a:fld>
            <a:endParaRPr lang="de-DE"/>
          </a:p>
        </p:txBody>
      </p:sp>
    </p:spTree>
    <p:extLst>
      <p:ext uri="{BB962C8B-B14F-4D97-AF65-F5344CB8AC3E}">
        <p14:creationId xmlns:p14="http://schemas.microsoft.com/office/powerpoint/2010/main" val="321858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DC837A0-3F0F-4539-87DB-BF73527050FF}" type="slidenum">
              <a:rPr lang="de-DE" smtClean="0"/>
              <a:pPr/>
              <a:t>2</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332290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E300E31-BE6B-41B7-B2AC-8E024A02AB1F}" type="slidenum">
              <a:rPr lang="de-DE" smtClean="0"/>
              <a:pPr/>
              <a:t>3</a:t>
            </a:fld>
            <a:endParaRPr 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76232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sz="1200" b="0" i="0" u="none" strike="noStrike" kern="1200" dirty="0" err="1">
                <a:solidFill>
                  <a:schemeClr val="tx1"/>
                </a:solidFill>
                <a:effectLst/>
                <a:latin typeface="+mn-lt"/>
                <a:ea typeface="+mn-ea"/>
                <a:cs typeface="+mn-cs"/>
              </a:rPr>
              <a:t>Sustainability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not </a:t>
            </a:r>
            <a:r>
              <a:rPr lang="de-AT" sz="1200" b="0" i="0" u="none" strike="noStrike" kern="1200" dirty="0" err="1">
                <a:solidFill>
                  <a:schemeClr val="tx1"/>
                </a:solidFill>
                <a:effectLst/>
                <a:latin typeface="+mn-lt"/>
                <a:ea typeface="+mn-ea"/>
                <a:cs typeface="+mn-cs"/>
              </a:rPr>
              <a:t>really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talked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about</a:t>
            </a:r>
            <a:r>
              <a:rPr lang="de-AT" sz="1200" b="0" i="0" u="none" strike="noStrike" kern="1200" dirty="0">
                <a:solidFill>
                  <a:schemeClr val="tx1"/>
                </a:solidFill>
                <a:effectLst/>
                <a:latin typeface="+mn-lt"/>
                <a:ea typeface="+mn-ea"/>
                <a:cs typeface="+mn-cs"/>
              </a:rPr>
              <a:t> –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therefore</a:t>
            </a:r>
            <a:r>
              <a:rPr lang="de-AT" sz="1200" b="0" i="0" u="none" strike="noStrike" kern="1200" dirty="0">
                <a:solidFill>
                  <a:schemeClr val="tx1"/>
                </a:solidFill>
                <a:effectLst/>
                <a:latin typeface="+mn-lt"/>
                <a:ea typeface="+mn-ea"/>
                <a:cs typeface="+mn-cs"/>
              </a:rPr>
              <a:t> not </a:t>
            </a:r>
            <a:r>
              <a:rPr lang="de-AT" sz="1200" b="0" i="0" u="none" strike="noStrike" kern="1200" dirty="0" err="1">
                <a:solidFill>
                  <a:schemeClr val="tx1"/>
                </a:solidFill>
                <a:effectLst/>
                <a:latin typeface="+mn-lt"/>
                <a:ea typeface="+mn-ea"/>
                <a:cs typeface="+mn-cs"/>
              </a:rPr>
              <a:t>much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sustainability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happening</a:t>
            </a:r>
            <a:r>
              <a:rPr lang="de-AT" sz="1200" b="0" i="0" u="none" strike="noStrike" kern="1200" dirty="0">
                <a:solidFill>
                  <a:schemeClr val="tx1"/>
                </a:solidFill>
                <a:effectLst/>
                <a:latin typeface="+mn-lt"/>
                <a:ea typeface="+mn-ea"/>
                <a:cs typeface="+mn-cs"/>
              </a:rPr>
              <a:t> in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disciplinary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area</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science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climate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p>
          <a:p>
            <a:endParaRPr lang="de-AT" sz="1200" b="0" i="0" u="none" strike="noStrike" kern="1200" dirty="0">
              <a:solidFill>
                <a:schemeClr val="tx1"/>
              </a:solidFill>
              <a:effectLst/>
              <a:latin typeface="+mn-lt"/>
              <a:ea typeface="+mn-ea"/>
              <a:cs typeface="+mn-cs"/>
            </a:endParaRPr>
          </a:p>
          <a:p>
            <a:r>
              <a:rPr lang="de-AT" sz="1200" b="0" i="0" u="none" strike="noStrike" kern="1200" dirty="0" err="1">
                <a:solidFill>
                  <a:schemeClr val="tx1"/>
                </a:solidFill>
                <a:effectLst/>
                <a:latin typeface="+mn-lt"/>
                <a:ea typeface="+mn-ea"/>
                <a:cs typeface="+mn-cs"/>
              </a:rPr>
              <a:t>What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predominantly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missing</a:t>
            </a:r>
            <a:r>
              <a:rPr lang="de-AT" sz="1200" b="0" i="0" u="none" strike="noStrike" kern="1200" dirty="0">
                <a:solidFill>
                  <a:schemeClr val="tx1"/>
                </a:solidFill>
                <a:effectLst/>
                <a:latin typeface="+mn-lt"/>
                <a:ea typeface="+mn-ea"/>
                <a:cs typeface="+mn-cs"/>
              </a:rPr>
              <a:t> – at least </a:t>
            </a:r>
            <a:r>
              <a:rPr lang="de-AT" sz="1200" b="0" i="0" u="none" strike="noStrike" kern="1200" dirty="0" err="1">
                <a:solidFill>
                  <a:schemeClr val="tx1"/>
                </a:solidFill>
                <a:effectLst/>
                <a:latin typeface="+mn-lt"/>
                <a:ea typeface="+mn-ea"/>
                <a:cs typeface="+mn-cs"/>
              </a:rPr>
              <a:t>until</a:t>
            </a:r>
            <a:r>
              <a:rPr lang="de-AT" sz="1200" b="0" i="0" u="none" strike="noStrike" kern="1200" dirty="0">
                <a:solidFill>
                  <a:schemeClr val="tx1"/>
                </a:solidFill>
                <a:effectLst/>
                <a:latin typeface="+mn-lt"/>
                <a:ea typeface="+mn-ea"/>
                <a:cs typeface="+mn-cs"/>
              </a:rPr>
              <a:t> just </a:t>
            </a:r>
            <a:r>
              <a:rPr lang="de-AT" sz="1200" b="0" i="0" u="none" strike="noStrike" kern="1200" dirty="0" err="1">
                <a:solidFill>
                  <a:schemeClr val="tx1"/>
                </a:solidFill>
                <a:effectLst/>
                <a:latin typeface="+mn-lt"/>
                <a:ea typeface="+mn-ea"/>
                <a:cs typeface="+mn-cs"/>
              </a:rPr>
              <a:t>recently</a:t>
            </a:r>
            <a:r>
              <a:rPr lang="de-AT" sz="1200" b="0" i="0" u="none" strike="noStrike" kern="1200" dirty="0">
                <a:solidFill>
                  <a:schemeClr val="tx1"/>
                </a:solidFill>
                <a:effectLst/>
                <a:latin typeface="+mn-lt"/>
                <a:ea typeface="+mn-ea"/>
                <a:cs typeface="+mn-cs"/>
              </a:rPr>
              <a:t> –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a </a:t>
            </a:r>
            <a:r>
              <a:rPr lang="de-AT" sz="1200" b="0" i="0" u="none" strike="noStrike" kern="1200" dirty="0" err="1">
                <a:solidFill>
                  <a:schemeClr val="tx1"/>
                </a:solidFill>
                <a:effectLst/>
                <a:latin typeface="+mn-lt"/>
                <a:ea typeface="+mn-ea"/>
                <a:cs typeface="+mn-cs"/>
              </a:rPr>
              <a:t>constructivist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perspective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what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missing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are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participatory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approaches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science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concept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better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understand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for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change</a:t>
            </a:r>
            <a:r>
              <a:rPr lang="de-AT" sz="1200" b="0" i="0" u="none" strike="noStrike" kern="1200" dirty="0">
                <a:solidFill>
                  <a:schemeClr val="tx1"/>
                </a:solidFill>
                <a:effectLst/>
                <a:latin typeface="+mn-lt"/>
                <a:ea typeface="+mn-ea"/>
                <a:cs typeface="+mn-cs"/>
              </a:rPr>
              <a:t>!</a:t>
            </a:r>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5</a:t>
            </a:fld>
            <a:endParaRPr lang="de-DE"/>
          </a:p>
        </p:txBody>
      </p:sp>
    </p:spTree>
    <p:extLst>
      <p:ext uri="{BB962C8B-B14F-4D97-AF65-F5344CB8AC3E}">
        <p14:creationId xmlns:p14="http://schemas.microsoft.com/office/powerpoint/2010/main" val="143573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935F5DC-8BF0-C049-8286-C074DEDA01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87859-DE02-C74C-9881-136A7182E7D7}" type="slidenum">
              <a:rPr lang="de-DE" altLang="de-DE" sz="1300"/>
              <a:pPr>
                <a:spcBef>
                  <a:spcPct val="0"/>
                </a:spcBef>
              </a:pPr>
              <a:t>6</a:t>
            </a:fld>
            <a:endParaRPr lang="de-DE" altLang="de-DE" sz="1300"/>
          </a:p>
        </p:txBody>
      </p:sp>
      <p:sp>
        <p:nvSpPr>
          <p:cNvPr id="25602" name="Rectangle 2">
            <a:extLst>
              <a:ext uri="{FF2B5EF4-FFF2-40B4-BE49-F238E27FC236}">
                <a16:creationId xmlns:a16="http://schemas.microsoft.com/office/drawing/2014/main" id="{FEC91F4F-B61F-5B48-B990-A2AE271C9F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77A3484F-ECFF-294B-BE5B-F9036AC2BD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6063" indent="-246063"/>
            <a:r>
              <a:rPr lang="de-DE" altLang="de-DE" dirty="0"/>
              <a:t>Also: Environmental </a:t>
            </a:r>
            <a:r>
              <a:rPr lang="de-DE" altLang="de-DE" dirty="0" err="1"/>
              <a:t>communication</a:t>
            </a:r>
            <a:r>
              <a:rPr lang="de-DE" altLang="de-DE" dirty="0"/>
              <a:t> </a:t>
            </a:r>
            <a:r>
              <a:rPr lang="de-DE" altLang="de-DE" dirty="0" err="1"/>
              <a:t>research</a:t>
            </a:r>
            <a:r>
              <a:rPr lang="de-DE" altLang="de-DE" dirty="0"/>
              <a:t> </a:t>
            </a:r>
            <a:r>
              <a:rPr lang="de-DE" altLang="de-DE" dirty="0" err="1"/>
              <a:t>does</a:t>
            </a:r>
            <a:r>
              <a:rPr lang="de-DE" altLang="de-DE" dirty="0"/>
              <a:t> not </a:t>
            </a:r>
            <a:r>
              <a:rPr lang="de-DE" altLang="de-DE" dirty="0" err="1"/>
              <a:t>uses</a:t>
            </a:r>
            <a:r>
              <a:rPr lang="de-DE" altLang="de-DE" dirty="0"/>
              <a:t> </a:t>
            </a:r>
            <a:r>
              <a:rPr lang="de-DE" altLang="de-DE" dirty="0" err="1"/>
              <a:t>sustainability</a:t>
            </a:r>
            <a:r>
              <a:rPr lang="de-DE" altLang="de-DE" dirty="0"/>
              <a:t> </a:t>
            </a:r>
            <a:r>
              <a:rPr lang="de-DE" altLang="de-DE" dirty="0" err="1"/>
              <a:t>as</a:t>
            </a:r>
            <a:r>
              <a:rPr lang="de-DE" altLang="de-DE" dirty="0"/>
              <a:t> normative </a:t>
            </a:r>
            <a:r>
              <a:rPr lang="de-DE" altLang="de-DE" dirty="0" err="1"/>
              <a:t>principle</a:t>
            </a:r>
            <a:r>
              <a:rPr lang="de-DE" altLang="de-DE" dirty="0"/>
              <a:t>, </a:t>
            </a:r>
            <a:r>
              <a:rPr lang="de-DE" altLang="de-DE" dirty="0" err="1"/>
              <a:t>as</a:t>
            </a:r>
            <a:r>
              <a:rPr lang="de-DE" altLang="de-DE" dirty="0"/>
              <a:t> potential universal </a:t>
            </a:r>
            <a:r>
              <a:rPr lang="de-DE" altLang="de-DE" dirty="0" err="1"/>
              <a:t>value</a:t>
            </a:r>
            <a:r>
              <a:rPr lang="de-DE" altLang="de-DE" dirty="0"/>
              <a:t> </a:t>
            </a:r>
            <a:r>
              <a:rPr lang="de-DE" altLang="de-DE" dirty="0" err="1"/>
              <a:t>that</a:t>
            </a:r>
            <a:r>
              <a:rPr lang="de-DE" altLang="de-DE" dirty="0"/>
              <a:t> </a:t>
            </a:r>
            <a:r>
              <a:rPr lang="de-DE" altLang="de-DE" dirty="0" err="1"/>
              <a:t>can</a:t>
            </a:r>
            <a:r>
              <a:rPr lang="de-DE" altLang="de-DE" dirty="0"/>
              <a:t> </a:t>
            </a:r>
            <a:r>
              <a:rPr lang="de-DE" altLang="de-DE" dirty="0" err="1"/>
              <a:t>guide</a:t>
            </a:r>
            <a:r>
              <a:rPr lang="de-DE" altLang="de-DE" dirty="0"/>
              <a:t> </a:t>
            </a:r>
            <a:r>
              <a:rPr lang="de-DE" altLang="de-DE" dirty="0" err="1"/>
              <a:t>action</a:t>
            </a:r>
            <a:r>
              <a:rPr lang="de-DE" altLang="de-DE" dirty="0"/>
              <a:t> </a:t>
            </a:r>
            <a:r>
              <a:rPr lang="de-DE" altLang="de-DE" dirty="0" err="1"/>
              <a:t>for</a:t>
            </a:r>
            <a:r>
              <a:rPr lang="de-DE" altLang="de-DE" dirty="0"/>
              <a:t> </a:t>
            </a:r>
            <a:r>
              <a:rPr lang="de-DE" altLang="de-DE" dirty="0" err="1"/>
              <a:t>change</a:t>
            </a:r>
            <a:r>
              <a:rPr lang="de-DE" altLang="de-DE" dirty="0"/>
              <a:t>. </a:t>
            </a:r>
          </a:p>
        </p:txBody>
      </p:sp>
    </p:spTree>
    <p:extLst>
      <p:ext uri="{BB962C8B-B14F-4D97-AF65-F5344CB8AC3E}">
        <p14:creationId xmlns:p14="http://schemas.microsoft.com/office/powerpoint/2010/main" val="306651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935F5DC-8BF0-C049-8286-C074DEDA01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87859-DE02-C74C-9881-136A7182E7D7}" type="slidenum">
              <a:rPr lang="de-DE" altLang="de-DE" sz="1300"/>
              <a:pPr>
                <a:spcBef>
                  <a:spcPct val="0"/>
                </a:spcBef>
              </a:pPr>
              <a:t>7</a:t>
            </a:fld>
            <a:endParaRPr lang="de-DE" altLang="de-DE" sz="1300"/>
          </a:p>
        </p:txBody>
      </p:sp>
      <p:sp>
        <p:nvSpPr>
          <p:cNvPr id="25602" name="Rectangle 2">
            <a:extLst>
              <a:ext uri="{FF2B5EF4-FFF2-40B4-BE49-F238E27FC236}">
                <a16:creationId xmlns:a16="http://schemas.microsoft.com/office/drawing/2014/main" id="{FEC91F4F-B61F-5B48-B990-A2AE271C9F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77A3484F-ECFF-294B-BE5B-F9036AC2BD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6063" indent="-246063"/>
            <a:r>
              <a:rPr lang="de-DE" altLang="de-DE" dirty="0" err="1"/>
              <a:t>We</a:t>
            </a:r>
            <a:r>
              <a:rPr lang="de-DE" altLang="de-DE" dirty="0"/>
              <a:t> </a:t>
            </a:r>
            <a:r>
              <a:rPr lang="de-DE" altLang="de-DE" dirty="0" err="1"/>
              <a:t>as</a:t>
            </a:r>
            <a:r>
              <a:rPr lang="de-DE" altLang="de-DE" dirty="0"/>
              <a:t> </a:t>
            </a:r>
            <a:r>
              <a:rPr lang="de-DE" altLang="de-DE" dirty="0" err="1"/>
              <a:t>individuals</a:t>
            </a:r>
            <a:r>
              <a:rPr lang="de-DE" altLang="de-DE" dirty="0"/>
              <a:t>, </a:t>
            </a:r>
            <a:r>
              <a:rPr lang="de-DE" altLang="de-DE" dirty="0" err="1"/>
              <a:t>organizations</a:t>
            </a:r>
            <a:r>
              <a:rPr lang="de-DE" altLang="de-DE" dirty="0"/>
              <a:t> </a:t>
            </a:r>
            <a:r>
              <a:rPr lang="de-DE" altLang="de-DE" dirty="0" err="1"/>
              <a:t>and</a:t>
            </a:r>
            <a:r>
              <a:rPr lang="de-DE" altLang="de-DE" dirty="0"/>
              <a:t> </a:t>
            </a:r>
            <a:r>
              <a:rPr lang="de-DE" altLang="de-DE" dirty="0" err="1"/>
              <a:t>political</a:t>
            </a:r>
            <a:r>
              <a:rPr lang="de-DE" altLang="de-DE" dirty="0"/>
              <a:t> </a:t>
            </a:r>
            <a:r>
              <a:rPr lang="de-DE" altLang="de-DE" dirty="0" err="1"/>
              <a:t>institutions</a:t>
            </a:r>
            <a:r>
              <a:rPr lang="de-DE" altLang="de-DE" dirty="0"/>
              <a:t> – </a:t>
            </a:r>
            <a:r>
              <a:rPr lang="de-DE" altLang="de-DE" dirty="0" err="1"/>
              <a:t>or</a:t>
            </a:r>
            <a:r>
              <a:rPr lang="de-DE" altLang="de-DE" dirty="0"/>
              <a:t> </a:t>
            </a:r>
            <a:r>
              <a:rPr lang="de-DE" altLang="de-DE" dirty="0" err="1"/>
              <a:t>the</a:t>
            </a:r>
            <a:r>
              <a:rPr lang="de-DE" altLang="de-DE" dirty="0"/>
              <a:t> </a:t>
            </a:r>
            <a:r>
              <a:rPr lang="de-DE" altLang="de-DE" dirty="0" err="1"/>
              <a:t>society</a:t>
            </a:r>
            <a:r>
              <a:rPr lang="de-DE" altLang="de-DE" dirty="0"/>
              <a:t>?</a:t>
            </a:r>
          </a:p>
        </p:txBody>
      </p:sp>
    </p:spTree>
    <p:extLst>
      <p:ext uri="{BB962C8B-B14F-4D97-AF65-F5344CB8AC3E}">
        <p14:creationId xmlns:p14="http://schemas.microsoft.com/office/powerpoint/2010/main" val="223750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935F5DC-8BF0-C049-8286-C074DEDA01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87859-DE02-C74C-9881-136A7182E7D7}" type="slidenum">
              <a:rPr lang="de-DE" altLang="de-DE" sz="1300"/>
              <a:pPr>
                <a:spcBef>
                  <a:spcPct val="0"/>
                </a:spcBef>
              </a:pPr>
              <a:t>9</a:t>
            </a:fld>
            <a:endParaRPr lang="de-DE" altLang="de-DE" sz="1300"/>
          </a:p>
        </p:txBody>
      </p:sp>
      <p:sp>
        <p:nvSpPr>
          <p:cNvPr id="25602" name="Rectangle 2">
            <a:extLst>
              <a:ext uri="{FF2B5EF4-FFF2-40B4-BE49-F238E27FC236}">
                <a16:creationId xmlns:a16="http://schemas.microsoft.com/office/drawing/2014/main" id="{FEC91F4F-B61F-5B48-B990-A2AE271C9F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77A3484F-ECFF-294B-BE5B-F9036AC2BD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6063" indent="-246063"/>
            <a:endParaRPr lang="de-DE" altLang="de-DE" dirty="0"/>
          </a:p>
        </p:txBody>
      </p:sp>
    </p:spTree>
    <p:extLst>
      <p:ext uri="{BB962C8B-B14F-4D97-AF65-F5344CB8AC3E}">
        <p14:creationId xmlns:p14="http://schemas.microsoft.com/office/powerpoint/2010/main" val="129570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820FD98-3815-B142-980F-48663D6203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92C6CE-36C3-154F-8126-4568E0105912}" type="slidenum">
              <a:rPr lang="de-DE" altLang="de-DE" sz="1300"/>
              <a:pPr>
                <a:spcBef>
                  <a:spcPct val="0"/>
                </a:spcBef>
              </a:pPr>
              <a:t>10</a:t>
            </a:fld>
            <a:endParaRPr lang="de-DE" altLang="de-DE" sz="1300"/>
          </a:p>
        </p:txBody>
      </p:sp>
      <p:sp>
        <p:nvSpPr>
          <p:cNvPr id="27650" name="Rectangle 2">
            <a:extLst>
              <a:ext uri="{FF2B5EF4-FFF2-40B4-BE49-F238E27FC236}">
                <a16:creationId xmlns:a16="http://schemas.microsoft.com/office/drawing/2014/main" id="{88D46DFA-FAA3-1749-9C47-9338955BEF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a:extLst>
              <a:ext uri="{FF2B5EF4-FFF2-40B4-BE49-F238E27FC236}">
                <a16:creationId xmlns:a16="http://schemas.microsoft.com/office/drawing/2014/main" id="{C7311CED-8398-5447-B268-AED1A19B5D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6063" indent="-246063"/>
            <a:endParaRPr lang="de-DE" altLang="de-DE" dirty="0"/>
          </a:p>
        </p:txBody>
      </p:sp>
    </p:spTree>
    <p:extLst>
      <p:ext uri="{BB962C8B-B14F-4D97-AF65-F5344CB8AC3E}">
        <p14:creationId xmlns:p14="http://schemas.microsoft.com/office/powerpoint/2010/main" val="2134579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Most of all.. CSR is understood as … </a:t>
            </a:r>
          </a:p>
        </p:txBody>
      </p:sp>
      <p:sp>
        <p:nvSpPr>
          <p:cNvPr id="4" name="Foliennummernplatzhalter 3"/>
          <p:cNvSpPr>
            <a:spLocks noGrp="1"/>
          </p:cNvSpPr>
          <p:nvPr>
            <p:ph type="sldNum" sz="quarter" idx="5"/>
          </p:nvPr>
        </p:nvSpPr>
        <p:spPr/>
        <p:txBody>
          <a:bodyPr/>
          <a:lstStyle/>
          <a:p>
            <a:fld id="{83824780-DB00-4A87-AF52-AE94F8FBEF0E}" type="slidenum">
              <a:rPr lang="de-DE" smtClean="0"/>
              <a:pPr/>
              <a:t>12</a:t>
            </a:fld>
            <a:endParaRPr lang="de-DE"/>
          </a:p>
        </p:txBody>
      </p:sp>
    </p:spTree>
    <p:extLst>
      <p:ext uri="{BB962C8B-B14F-4D97-AF65-F5344CB8AC3E}">
        <p14:creationId xmlns:p14="http://schemas.microsoft.com/office/powerpoint/2010/main" val="2777149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18" name="Rechteck 17"/>
          <p:cNvSpPr/>
          <p:nvPr userDrawn="1"/>
        </p:nvSpPr>
        <p:spPr>
          <a:xfrm>
            <a:off x="0" y="1772816"/>
            <a:ext cx="12192000" cy="2304256"/>
          </a:xfrm>
          <a:prstGeom prst="rect">
            <a:avLst/>
          </a:prstGeom>
          <a:solidFill>
            <a:srgbClr val="861A59">
              <a:alpha val="80000"/>
            </a:srgbClr>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Verdana" pitchFamily="34" charset="0"/>
            </a:endParaRPr>
          </a:p>
        </p:txBody>
      </p:sp>
      <p:sp>
        <p:nvSpPr>
          <p:cNvPr id="11" name="Rechteck 10"/>
          <p:cNvSpPr/>
          <p:nvPr userDrawn="1"/>
        </p:nvSpPr>
        <p:spPr>
          <a:xfrm>
            <a:off x="0" y="3212976"/>
            <a:ext cx="11376587" cy="86409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166" name="Rectangle 46"/>
          <p:cNvSpPr>
            <a:spLocks noGrp="1" noChangeArrowheads="1"/>
          </p:cNvSpPr>
          <p:nvPr>
            <p:ph type="ctrTitle" sz="quarter" hasCustomPrompt="1"/>
          </p:nvPr>
        </p:nvSpPr>
        <p:spPr>
          <a:xfrm>
            <a:off x="1007533" y="1772817"/>
            <a:ext cx="10363200" cy="1470025"/>
          </a:xfrm>
          <a:prstGeom prst="rect">
            <a:avLst/>
          </a:prstGeom>
        </p:spPr>
        <p:txBody>
          <a:bodyPr>
            <a:normAutofit/>
          </a:bodyPr>
          <a:lstStyle>
            <a:lvl1pPr marL="0" indent="0" algn="l">
              <a:defRPr sz="4000" b="0" baseline="0">
                <a:solidFill>
                  <a:schemeClr val="bg1"/>
                </a:solidFill>
                <a:latin typeface="Verdana" pitchFamily="34" charset="0"/>
              </a:defRPr>
            </a:lvl1pPr>
          </a:lstStyle>
          <a:p>
            <a:r>
              <a:rPr lang="en-GB" noProof="0" dirty="0"/>
              <a:t>Title of the Chapter</a:t>
            </a:r>
          </a:p>
        </p:txBody>
      </p:sp>
      <p:sp>
        <p:nvSpPr>
          <p:cNvPr id="5167" name="Rectangle 47"/>
          <p:cNvSpPr>
            <a:spLocks noGrp="1" noChangeArrowheads="1"/>
          </p:cNvSpPr>
          <p:nvPr>
            <p:ph type="subTitle" sz="quarter" idx="1" hasCustomPrompt="1"/>
          </p:nvPr>
        </p:nvSpPr>
        <p:spPr>
          <a:xfrm>
            <a:off x="1007434" y="3429000"/>
            <a:ext cx="10369153" cy="43204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2200" baseline="0">
                <a:solidFill>
                  <a:schemeClr val="bg1"/>
                </a:solidFill>
                <a:latin typeface="Verdana"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noProof="0" dirty="0"/>
              <a:t>Lesson XX: Title</a:t>
            </a:r>
          </a:p>
          <a:p>
            <a:endParaRPr lang="en-GB" noProof="0" dirty="0"/>
          </a:p>
        </p:txBody>
      </p:sp>
      <p:sp>
        <p:nvSpPr>
          <p:cNvPr id="20" name="Rechteck 19"/>
          <p:cNvSpPr/>
          <p:nvPr userDrawn="1"/>
        </p:nvSpPr>
        <p:spPr>
          <a:xfrm>
            <a:off x="11376587" y="1772816"/>
            <a:ext cx="815413" cy="2304256"/>
          </a:xfrm>
          <a:prstGeom prst="rect">
            <a:avLst/>
          </a:prstGeom>
          <a:solidFill>
            <a:srgbClr val="95843F">
              <a:alpha val="80000"/>
            </a:srgbClr>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9" name="Textfeld 28"/>
          <p:cNvSpPr txBox="1"/>
          <p:nvPr userDrawn="1"/>
        </p:nvSpPr>
        <p:spPr>
          <a:xfrm>
            <a:off x="895912" y="6441952"/>
            <a:ext cx="9940269" cy="25391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noProof="0" dirty="0">
                <a:solidFill>
                  <a:schemeClr val="bg1">
                    <a:lumMod val="65000"/>
                  </a:schemeClr>
                </a:solidFill>
                <a:latin typeface="Verdana" pitchFamily="34" charset="0"/>
              </a:rPr>
              <a:t>Course: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Sustainability</a:t>
            </a:r>
            <a:r>
              <a:rPr lang="en-GB" sz="1050" kern="1200" baseline="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baseline="0" noProof="0" dirty="0" smtClean="0">
                <a:solidFill>
                  <a:schemeClr val="bg1">
                    <a:lumMod val="65000"/>
                  </a:schemeClr>
                </a:solidFill>
                <a:effectLst/>
                <a:latin typeface="Verdana" panose="020B0604030504040204" pitchFamily="34" charset="0"/>
                <a:ea typeface="Verdana" panose="020B0604030504040204" pitchFamily="34" charset="0"/>
                <a:cs typeface="+mn-cs"/>
              </a:rPr>
              <a:t>Communication</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i="1" noProof="0" dirty="0">
                <a:solidFill>
                  <a:schemeClr val="bg1">
                    <a:lumMod val="65000"/>
                  </a:schemeClr>
                </a:solidFill>
                <a:latin typeface="Verdana" panose="020B0604030504040204" pitchFamily="34" charset="0"/>
                <a:ea typeface="Verdana" panose="020B0604030504040204" pitchFamily="34" charset="0"/>
              </a:rPr>
              <a:t>produced by…</a:t>
            </a:r>
            <a:endParaRPr lang="en-GB" sz="1050" i="1" noProof="0" dirty="0">
              <a:solidFill>
                <a:schemeClr val="bg1">
                  <a:lumMod val="65000"/>
                </a:schemeClr>
              </a:solidFill>
              <a:latin typeface="Verdana" pitchFamily="34" charset="0"/>
            </a:endParaRPr>
          </a:p>
        </p:txBody>
      </p:sp>
      <p:sp>
        <p:nvSpPr>
          <p:cNvPr id="2" name="Textfeld 1"/>
          <p:cNvSpPr txBox="1"/>
          <p:nvPr userDrawn="1"/>
        </p:nvSpPr>
        <p:spPr>
          <a:xfrm>
            <a:off x="927319" y="4509651"/>
            <a:ext cx="8160907" cy="1077218"/>
          </a:xfrm>
          <a:prstGeom prst="rect">
            <a:avLst/>
          </a:prstGeom>
          <a:noFill/>
        </p:spPr>
        <p:txBody>
          <a:bodyPr wrap="square" rtlCol="0">
            <a:spAutoFit/>
          </a:bodyPr>
          <a:lstStyle/>
          <a:p>
            <a:r>
              <a:rPr lang="en-GB" sz="1600" noProof="0" dirty="0"/>
              <a:t>Assoc Prof. </a:t>
            </a:r>
            <a:r>
              <a:rPr lang="en-GB" sz="1600" noProof="0" dirty="0" err="1"/>
              <a:t>Dr.</a:t>
            </a:r>
            <a:r>
              <a:rPr lang="en-GB" sz="1600" noProof="0" dirty="0"/>
              <a:t> </a:t>
            </a:r>
            <a:r>
              <a:rPr lang="en-GB" sz="1600" noProof="0" dirty="0" err="1"/>
              <a:t>habil</a:t>
            </a:r>
            <a:r>
              <a:rPr lang="en-GB" sz="1600" noProof="0" dirty="0"/>
              <a:t> Franzisca </a:t>
            </a:r>
            <a:r>
              <a:rPr lang="en-GB" sz="1600" noProof="0" dirty="0" err="1"/>
              <a:t>Weder</a:t>
            </a:r>
            <a:endParaRPr lang="en-GB" sz="16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School of Communication and Arts</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The University of Queensland, Brisbane, Australia</a:t>
            </a:r>
          </a:p>
          <a:p>
            <a:endParaRPr lang="en-GB" sz="1600" noProof="0" dirty="0"/>
          </a:p>
        </p:txBody>
      </p:sp>
      <p:grpSp>
        <p:nvGrpSpPr>
          <p:cNvPr id="4" name="Gruppieren 3"/>
          <p:cNvGrpSpPr/>
          <p:nvPr userDrawn="1"/>
        </p:nvGrpSpPr>
        <p:grpSpPr>
          <a:xfrm>
            <a:off x="10384219" y="5420193"/>
            <a:ext cx="1622556" cy="805735"/>
            <a:chOff x="7610964" y="4365104"/>
            <a:chExt cx="1504950" cy="805735"/>
          </a:xfrm>
        </p:grpSpPr>
        <p:pic>
          <p:nvPicPr>
            <p:cNvPr id="15" name="Grafik 14" descr="logo4c"/>
            <p:cNvPicPr/>
            <p:nvPr userDrawn="1"/>
          </p:nvPicPr>
          <p:blipFill>
            <a:blip r:embed="rId2" cstate="print"/>
            <a:srcRect/>
            <a:stretch>
              <a:fillRect/>
            </a:stretch>
          </p:blipFill>
          <p:spPr bwMode="auto">
            <a:xfrm>
              <a:off x="7610964" y="4365104"/>
              <a:ext cx="1468100" cy="288032"/>
            </a:xfrm>
            <a:prstGeom prst="rect">
              <a:avLst/>
            </a:prstGeom>
            <a:noFill/>
            <a:ln w="9525">
              <a:noFill/>
              <a:miter lim="800000"/>
              <a:headEnd/>
              <a:tailEnd/>
            </a:ln>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0964" y="4785076"/>
              <a:ext cx="150495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Grafik 15"/>
          <p:cNvPicPr>
            <a:picLocks noChangeAspect="1"/>
          </p:cNvPicPr>
          <p:nvPr userDrawn="1"/>
        </p:nvPicPr>
        <p:blipFill>
          <a:blip r:embed="rId4"/>
          <a:stretch>
            <a:fillRect/>
          </a:stretch>
        </p:blipFill>
        <p:spPr>
          <a:xfrm>
            <a:off x="11016660" y="6441300"/>
            <a:ext cx="1056004" cy="372076"/>
          </a:xfrm>
          <a:prstGeom prst="rect">
            <a:avLst/>
          </a:prstGeom>
        </p:spPr>
      </p:pic>
      <p:pic>
        <p:nvPicPr>
          <p:cNvPr id="7" name="Grafi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336" y="116632"/>
            <a:ext cx="2916070" cy="133325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a:noFill/>
          <a:ln>
            <a:noFill/>
          </a:ln>
        </p:spPr>
        <p:txBody>
          <a:bodyPr anchor="ctr">
            <a:normAutofit/>
          </a:bodyPr>
          <a:lstStyle>
            <a:lvl1pPr algn="ctr">
              <a:defRPr sz="2400"/>
            </a:lvl1pPr>
          </a:lstStyle>
          <a:p>
            <a:r>
              <a:rPr lang="de-DE" dirty="0"/>
              <a:t>Titelmasterformat durch Klicken bearbeiten</a:t>
            </a:r>
          </a:p>
        </p:txBody>
      </p:sp>
      <p:sp>
        <p:nvSpPr>
          <p:cNvPr id="3" name="Inhaltsplatzhalter 2"/>
          <p:cNvSpPr>
            <a:spLocks noGrp="1"/>
          </p:cNvSpPr>
          <p:nvPr>
            <p:ph idx="1"/>
          </p:nvPr>
        </p:nvSpPr>
        <p:spPr>
          <a:xfrm>
            <a:off x="1199456" y="1600201"/>
            <a:ext cx="10753196" cy="4525963"/>
          </a:xfrm>
        </p:spPr>
        <p:txBody>
          <a:bodyPr/>
          <a:lstStyle>
            <a:lvl1pPr>
              <a:defRPr sz="2200"/>
            </a:lvl1pPr>
            <a:lvl2pPr>
              <a:defRPr sz="2000"/>
            </a:lvl2pPr>
            <a:lvl3pPr>
              <a:defRPr sz="1800"/>
            </a:lvl3pPr>
            <a:lvl4pPr>
              <a:defRPr sz="1600"/>
            </a:lvl4pPr>
            <a:lvl5pPr>
              <a:defRPr sz="1400"/>
            </a:lvl5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p:spPr>
        <p:txBody>
          <a:bodyPr/>
          <a:lstStyle/>
          <a:p>
            <a:r>
              <a:rPr lang="de-DE" dirty="0"/>
              <a:t>Titelmasterformat durch Klicken bearbeiten</a:t>
            </a:r>
          </a:p>
        </p:txBody>
      </p:sp>
      <p:sp>
        <p:nvSpPr>
          <p:cNvPr id="3" name="Inhaltsplatzhalter 2"/>
          <p:cNvSpPr>
            <a:spLocks noGrp="1"/>
          </p:cNvSpPr>
          <p:nvPr>
            <p:ph sz="half" idx="1"/>
          </p:nvPr>
        </p:nvSpPr>
        <p:spPr>
          <a:xfrm>
            <a:off x="1199456" y="1600201"/>
            <a:ext cx="51687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Inhaltsplatzhalter 3"/>
          <p:cNvSpPr>
            <a:spLocks noGrp="1"/>
          </p:cNvSpPr>
          <p:nvPr>
            <p:ph sz="half" idx="2"/>
          </p:nvPr>
        </p:nvSpPr>
        <p:spPr>
          <a:xfrm>
            <a:off x="6600056" y="1600201"/>
            <a:ext cx="53561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992544" cy="504056"/>
          </a:xfrm>
        </p:spPr>
        <p:txBody>
          <a:bodyPr/>
          <a:lstStyle/>
          <a:p>
            <a:r>
              <a:rPr lang="de-DE" dirty="0"/>
              <a:t>Titelmasterformat durch Klicken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a:extLst>
              <a:ext uri="{FF2B5EF4-FFF2-40B4-BE49-F238E27FC236}">
                <a16:creationId xmlns:a16="http://schemas.microsoft.com/office/drawing/2014/main" id="{872690CA-ED1D-934F-A80A-88CD72B4D9CF}"/>
              </a:ext>
            </a:extLst>
          </p:cNvPr>
          <p:cNvSpPr>
            <a:spLocks noGrp="1"/>
          </p:cNvSpPr>
          <p:nvPr>
            <p:ph type="dt" sz="half" idx="10"/>
          </p:nvPr>
        </p:nvSpPr>
        <p:spPr/>
        <p:txBody>
          <a:bodyPr/>
          <a:lstStyle>
            <a:lvl1pPr>
              <a:defRPr/>
            </a:lvl1pPr>
          </a:lstStyle>
          <a:p>
            <a:pPr>
              <a:defRPr/>
            </a:pPr>
            <a:fld id="{532A5982-92A0-5E4F-B40F-2577F2B23547}" type="datetimeFigureOut">
              <a:rPr lang="de-DE"/>
              <a:pPr>
                <a:defRPr/>
              </a:pPr>
              <a:t>29.08.2023</a:t>
            </a:fld>
            <a:endParaRPr lang="de-DE"/>
          </a:p>
        </p:txBody>
      </p:sp>
      <p:sp>
        <p:nvSpPr>
          <p:cNvPr id="5" name="Fußzeilenplatzhalter 4">
            <a:extLst>
              <a:ext uri="{FF2B5EF4-FFF2-40B4-BE49-F238E27FC236}">
                <a16:creationId xmlns:a16="http://schemas.microsoft.com/office/drawing/2014/main" id="{AB25A7F7-D3C5-584E-A067-31A11C39F83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9E365D1-A03C-B840-A118-22FD52954E7E}"/>
              </a:ext>
            </a:extLst>
          </p:cNvPr>
          <p:cNvSpPr>
            <a:spLocks noGrp="1"/>
          </p:cNvSpPr>
          <p:nvPr>
            <p:ph type="sldNum" sz="quarter" idx="12"/>
          </p:nvPr>
        </p:nvSpPr>
        <p:spPr/>
        <p:txBody>
          <a:bodyPr/>
          <a:lstStyle>
            <a:lvl1pPr>
              <a:defRPr/>
            </a:lvl1pPr>
          </a:lstStyle>
          <a:p>
            <a:pPr>
              <a:defRPr/>
            </a:pPr>
            <a:fld id="{7C9BD44F-D1C6-0244-B228-366A9D9940A4}" type="slidenum">
              <a:rPr lang="de-DE" altLang="de-DE"/>
              <a:pPr>
                <a:defRPr/>
              </a:pPr>
              <a:t>‹Nr.›</a:t>
            </a:fld>
            <a:endParaRPr lang="de-DE" altLang="de-DE"/>
          </a:p>
        </p:txBody>
      </p:sp>
    </p:spTree>
    <p:extLst>
      <p:ext uri="{BB962C8B-B14F-4D97-AF65-F5344CB8AC3E}">
        <p14:creationId xmlns:p14="http://schemas.microsoft.com/office/powerpoint/2010/main" val="125989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1187844" y="505119"/>
            <a:ext cx="10753195" cy="619625"/>
          </a:xfrm>
          <a:prstGeom prst="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1223718" y="500753"/>
            <a:ext cx="10728933" cy="504056"/>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1199456" y="1600201"/>
            <a:ext cx="10753196" cy="4525963"/>
          </a:xfrm>
          <a:prstGeom prst="rect">
            <a:avLst/>
          </a:prstGeom>
        </p:spPr>
        <p:txBody>
          <a:bodyPr vert="horz" lIns="91440" tIns="45720" rIns="91440" bIns="45720" rtlCol="0">
            <a:normAutofit/>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Fußzeilenplatzhalter 12"/>
          <p:cNvSpPr txBox="1">
            <a:spLocks/>
          </p:cNvSpPr>
          <p:nvPr userDrawn="1"/>
        </p:nvSpPr>
        <p:spPr>
          <a:xfrm>
            <a:off x="1104800" y="44624"/>
            <a:ext cx="10967864" cy="432048"/>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tint val="75000"/>
                  </a:schemeClr>
                </a:solidFill>
                <a:effectLst/>
                <a:latin typeface="+mn-lt"/>
                <a:ea typeface="+mn-ea"/>
                <a:cs typeface="+mn-cs"/>
              </a:rPr>
              <a:t>Sustainability </a:t>
            </a:r>
            <a:r>
              <a:rPr lang="en-GB" sz="1200" kern="1200" dirty="0" smtClean="0">
                <a:solidFill>
                  <a:schemeClr val="tx1">
                    <a:tint val="75000"/>
                  </a:schemeClr>
                </a:solidFill>
                <a:effectLst/>
                <a:latin typeface="+mn-lt"/>
                <a:ea typeface="+mn-ea"/>
                <a:cs typeface="+mn-cs"/>
              </a:rPr>
              <a:t>Communication</a:t>
            </a:r>
            <a:endParaRPr lang="en-GB" sz="1200" kern="1200" dirty="0">
              <a:solidFill>
                <a:schemeClr val="tx1">
                  <a:tint val="75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tint val="75000"/>
                  </a:schemeClr>
                </a:solidFill>
                <a:effectLst/>
                <a:latin typeface="Verdana" panose="020B0604030504040204" pitchFamily="34" charset="0"/>
                <a:ea typeface="Verdana" panose="020B0604030504040204" pitchFamily="34" charset="0"/>
                <a:cs typeface="+mn-cs"/>
              </a:rPr>
              <a:t>Disciplines and key terminology </a:t>
            </a:r>
            <a:r>
              <a:rPr kumimoji="0" lang="en-GB" sz="1000" b="0" i="0" u="none" strike="noStrike" kern="1200" cap="none" spc="0" normalizeH="0" baseline="0" noProof="0" dirty="0">
                <a:ln>
                  <a:noFill/>
                </a:ln>
                <a:solidFill>
                  <a:schemeClr val="tx1">
                    <a:tint val="75000"/>
                  </a:schemeClr>
                </a:solidFill>
                <a:effectLst/>
                <a:uLnTx/>
                <a:uFillTx/>
                <a:latin typeface="Verdana" panose="020B0604030504040204" pitchFamily="34" charset="0"/>
                <a:ea typeface="Verdana" panose="020B0604030504040204" pitchFamily="34" charset="0"/>
                <a:cs typeface="+mn-cs"/>
              </a:rPr>
              <a:t>• Lesson </a:t>
            </a:r>
            <a:r>
              <a:rPr kumimoji="0" lang="en-GB" sz="1000" b="0" i="0" u="none" strike="noStrike" kern="1200" cap="none" spc="0" normalizeH="0" baseline="0" noProof="0" dirty="0" smtClean="0">
                <a:ln>
                  <a:noFill/>
                </a:ln>
                <a:solidFill>
                  <a:schemeClr val="tx1">
                    <a:tint val="75000"/>
                  </a:schemeClr>
                </a:solidFill>
                <a:effectLst/>
                <a:uLnTx/>
                <a:uFillTx/>
                <a:latin typeface="Verdana" panose="020B0604030504040204" pitchFamily="34" charset="0"/>
                <a:ea typeface="Verdana" panose="020B0604030504040204" pitchFamily="34" charset="0"/>
                <a:cs typeface="+mn-cs"/>
              </a:rPr>
              <a:t>4</a:t>
            </a:r>
            <a:r>
              <a:rPr kumimoji="0" lang="en-GB" sz="1000" b="0" i="0" u="none" strike="noStrike" kern="1200" cap="none" spc="0" normalizeH="0" baseline="0" noProof="0" dirty="0" smtClean="0">
                <a:ln>
                  <a:noFill/>
                </a:ln>
                <a:solidFill>
                  <a:schemeClr val="bg1">
                    <a:lumMod val="50000"/>
                  </a:schemeClr>
                </a:solidFill>
                <a:effectLst/>
                <a:uLnTx/>
                <a:uFillTx/>
                <a:latin typeface="Verdana" panose="020B0604030504040204" pitchFamily="34" charset="0"/>
                <a:ea typeface="Verdana" panose="020B0604030504040204" pitchFamily="34" charset="0"/>
                <a:cs typeface="+mn-cs"/>
              </a:rPr>
              <a:t>: </a:t>
            </a:r>
            <a:r>
              <a:rPr lang="de-DE" sz="1000" dirty="0" smtClean="0">
                <a:solidFill>
                  <a:schemeClr val="bg1">
                    <a:lumMod val="50000"/>
                  </a:schemeClr>
                </a:solidFill>
                <a:latin typeface="Verdana" panose="020B0604030504040204" pitchFamily="34" charset="0"/>
                <a:ea typeface="Verdana" panose="020B0604030504040204" pitchFamily="34" charset="0"/>
              </a:rPr>
              <a:t>CSR / CSR Communication</a:t>
            </a:r>
          </a:p>
        </p:txBody>
      </p:sp>
      <p:sp>
        <p:nvSpPr>
          <p:cNvPr id="12" name="Rechteck 11"/>
          <p:cNvSpPr/>
          <p:nvPr userDrawn="1"/>
        </p:nvSpPr>
        <p:spPr>
          <a:xfrm>
            <a:off x="11941039" y="476672"/>
            <a:ext cx="250961" cy="648072"/>
          </a:xfrm>
          <a:prstGeom prst="rect">
            <a:avLst/>
          </a:prstGeom>
          <a:solidFill>
            <a:srgbClr val="95843F">
              <a:alpha val="80000"/>
            </a:srgbClr>
          </a:solidFill>
          <a:ln w="3175">
            <a:solidFill>
              <a:srgbClr val="BEB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Rechteck 12"/>
          <p:cNvSpPr/>
          <p:nvPr userDrawn="1"/>
        </p:nvSpPr>
        <p:spPr>
          <a:xfrm>
            <a:off x="1091834" y="992769"/>
            <a:ext cx="10849205" cy="14401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p:cNvPicPr>
            <a:picLocks noChangeAspect="1"/>
          </p:cNvPicPr>
          <p:nvPr userDrawn="1"/>
        </p:nvPicPr>
        <p:blipFill>
          <a:blip r:embed="rId7"/>
          <a:stretch>
            <a:fillRect/>
          </a:stretch>
        </p:blipFill>
        <p:spPr>
          <a:xfrm>
            <a:off x="10896647" y="6309320"/>
            <a:ext cx="1056004" cy="372076"/>
          </a:xfrm>
          <a:prstGeom prst="rect">
            <a:avLst/>
          </a:prstGeom>
        </p:spPr>
      </p:pic>
      <p:pic>
        <p:nvPicPr>
          <p:cNvPr id="8" name="Grafik 7"/>
          <p:cNvPicPr>
            <a:picLocks noChangeAspect="1"/>
          </p:cNvPicPr>
          <p:nvPr userDrawn="1"/>
        </p:nvPicPr>
        <p:blipFill>
          <a:blip r:embed="rId8"/>
          <a:stretch>
            <a:fillRect/>
          </a:stretch>
        </p:blipFill>
        <p:spPr>
          <a:xfrm>
            <a:off x="163902" y="158442"/>
            <a:ext cx="916320" cy="134703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63" r:id="rId2"/>
    <p:sldLayoutId id="2147483665" r:id="rId3"/>
    <p:sldLayoutId id="2147483667" r:id="rId4"/>
    <p:sldLayoutId id="2147483674" r:id="rId5"/>
  </p:sldLayoutIdLst>
  <p:hf sldNum="0" hdr="0" dt="0"/>
  <p:txStyles>
    <p:title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sz="quarter"/>
          </p:nvPr>
        </p:nvSpPr>
        <p:spPr/>
        <p:txBody>
          <a:bodyPr/>
          <a:lstStyle/>
          <a:p>
            <a:r>
              <a:rPr lang="en-GB" dirty="0" smtClean="0"/>
              <a:t>Disciplines</a:t>
            </a:r>
            <a:r>
              <a:rPr lang="de-DE" dirty="0" smtClean="0"/>
              <a:t> </a:t>
            </a:r>
            <a:r>
              <a:rPr lang="de-DE" dirty="0"/>
              <a:t>/ K</a:t>
            </a:r>
            <a:r>
              <a:rPr lang="de-DE" dirty="0" smtClean="0"/>
              <a:t>ey </a:t>
            </a:r>
            <a:r>
              <a:rPr lang="de-DE" dirty="0" err="1"/>
              <a:t>T</a:t>
            </a:r>
            <a:r>
              <a:rPr lang="de-DE" dirty="0" err="1" smtClean="0"/>
              <a:t>erminology</a:t>
            </a:r>
            <a:endParaRPr lang="en-US" dirty="0">
              <a:solidFill>
                <a:schemeClr val="bg1"/>
              </a:solidFill>
            </a:endParaRPr>
          </a:p>
        </p:txBody>
      </p:sp>
      <p:sp>
        <p:nvSpPr>
          <p:cNvPr id="10" name="Untertitel 9"/>
          <p:cNvSpPr>
            <a:spLocks noGrp="1"/>
          </p:cNvSpPr>
          <p:nvPr>
            <p:ph type="subTitle" sz="quarter" idx="1"/>
          </p:nvPr>
        </p:nvSpPr>
        <p:spPr/>
        <p:txBody>
          <a:bodyPr/>
          <a:lstStyle/>
          <a:p>
            <a:r>
              <a:rPr lang="de-DE" dirty="0" smtClean="0">
                <a:solidFill>
                  <a:schemeClr val="bg1"/>
                </a:solidFill>
              </a:rPr>
              <a:t>Lesson 04: </a:t>
            </a:r>
            <a:r>
              <a:rPr lang="de-DE" dirty="0">
                <a:solidFill>
                  <a:schemeClr val="bg1"/>
                </a:solidFill>
              </a:rPr>
              <a:t>CSR / CSR Communication</a:t>
            </a:r>
          </a:p>
          <a:p>
            <a:endParaRPr lang="en-US" dirty="0">
              <a:solidFill>
                <a:schemeClr val="bg1"/>
              </a:solidFill>
            </a:endParaRPr>
          </a:p>
        </p:txBody>
      </p:sp>
    </p:spTree>
    <p:extLst>
      <p:ext uri="{BB962C8B-B14F-4D97-AF65-F5344CB8AC3E}">
        <p14:creationId xmlns:p14="http://schemas.microsoft.com/office/powerpoint/2010/main" val="2401732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Grafik 2">
            <a:extLst>
              <a:ext uri="{FF2B5EF4-FFF2-40B4-BE49-F238E27FC236}">
                <a16:creationId xmlns:a16="http://schemas.microsoft.com/office/drawing/2014/main" id="{EE383EF0-B5D2-264B-9D2F-85159756C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1557339"/>
            <a:ext cx="7380287"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el 3">
            <a:extLst>
              <a:ext uri="{FF2B5EF4-FFF2-40B4-BE49-F238E27FC236}">
                <a16:creationId xmlns:a16="http://schemas.microsoft.com/office/drawing/2014/main" id="{D7A81BB7-B69F-FC48-9AAE-403A38B126DB}"/>
              </a:ext>
            </a:extLst>
          </p:cNvPr>
          <p:cNvSpPr>
            <a:spLocks noGrp="1"/>
          </p:cNvSpPr>
          <p:nvPr>
            <p:ph type="title"/>
          </p:nvPr>
        </p:nvSpPr>
        <p:spPr/>
        <p:txBody>
          <a:bodyPr/>
          <a:lstStyle/>
          <a:p>
            <a:r>
              <a:rPr lang="en-AU" altLang="de-DE" dirty="0"/>
              <a:t>A. Responsibility</a:t>
            </a:r>
          </a:p>
        </p:txBody>
      </p:sp>
    </p:spTree>
    <p:extLst>
      <p:ext uri="{BB962C8B-B14F-4D97-AF65-F5344CB8AC3E}">
        <p14:creationId xmlns:p14="http://schemas.microsoft.com/office/powerpoint/2010/main" val="251834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B3D0E-028B-4440-99ED-8241380B1AD4}"/>
              </a:ext>
            </a:extLst>
          </p:cNvPr>
          <p:cNvSpPr>
            <a:spLocks noGrp="1"/>
          </p:cNvSpPr>
          <p:nvPr>
            <p:ph type="title"/>
          </p:nvPr>
        </p:nvSpPr>
        <p:spPr/>
        <p:txBody>
          <a:bodyPr/>
          <a:lstStyle/>
          <a:p>
            <a:r>
              <a:rPr lang="en-AU" dirty="0"/>
              <a:t>B. CSR</a:t>
            </a:r>
          </a:p>
        </p:txBody>
      </p:sp>
      <p:sp>
        <p:nvSpPr>
          <p:cNvPr id="3" name="Inhaltsplatzhalter 2">
            <a:extLst>
              <a:ext uri="{FF2B5EF4-FFF2-40B4-BE49-F238E27FC236}">
                <a16:creationId xmlns:a16="http://schemas.microsoft.com/office/drawing/2014/main" id="{B3F181E9-A0E2-6642-A738-E209BAEF8DDE}"/>
              </a:ext>
            </a:extLst>
          </p:cNvPr>
          <p:cNvSpPr>
            <a:spLocks noGrp="1"/>
          </p:cNvSpPr>
          <p:nvPr>
            <p:ph idx="1"/>
          </p:nvPr>
        </p:nvSpPr>
        <p:spPr>
          <a:xfrm>
            <a:off x="1199456" y="1600201"/>
            <a:ext cx="4680520" cy="4525963"/>
          </a:xfrm>
        </p:spPr>
        <p:txBody>
          <a:bodyPr/>
          <a:lstStyle/>
          <a:p>
            <a:pPr marL="0" indent="0">
              <a:buNone/>
            </a:pPr>
            <a:r>
              <a:rPr lang="en-AU" dirty="0"/>
              <a:t>Background: Business Ethics</a:t>
            </a:r>
          </a:p>
          <a:p>
            <a:pPr marL="0" indent="0">
              <a:buNone/>
            </a:pPr>
            <a:endParaRPr lang="en-AU" dirty="0"/>
          </a:p>
          <a:p>
            <a:pPr marL="0" indent="0">
              <a:buNone/>
            </a:pPr>
            <a:r>
              <a:rPr lang="en-AU" dirty="0"/>
              <a:t>Big question: </a:t>
            </a:r>
          </a:p>
          <a:p>
            <a:pPr marL="0" indent="0">
              <a:buNone/>
            </a:pPr>
            <a:r>
              <a:rPr lang="en-AU" dirty="0"/>
              <a:t>Ethical / economic values, what comes first?</a:t>
            </a:r>
          </a:p>
        </p:txBody>
      </p:sp>
      <p:pic>
        <p:nvPicPr>
          <p:cNvPr id="4" name="Grafik 3"/>
          <p:cNvPicPr>
            <a:picLocks noChangeAspect="1"/>
          </p:cNvPicPr>
          <p:nvPr/>
        </p:nvPicPr>
        <p:blipFill>
          <a:blip r:embed="rId2"/>
          <a:stretch>
            <a:fillRect/>
          </a:stretch>
        </p:blipFill>
        <p:spPr>
          <a:xfrm>
            <a:off x="5951984" y="1412776"/>
            <a:ext cx="5602245" cy="1921570"/>
          </a:xfrm>
          <a:prstGeom prst="rect">
            <a:avLst/>
          </a:prstGeom>
        </p:spPr>
      </p:pic>
      <p:sp>
        <p:nvSpPr>
          <p:cNvPr id="6" name="Textfeld 5">
            <a:extLst>
              <a:ext uri="{FF2B5EF4-FFF2-40B4-BE49-F238E27FC236}">
                <a16:creationId xmlns:a16="http://schemas.microsoft.com/office/drawing/2014/main" id="{136EE0E3-D3DA-1943-8A0C-4634B4E44B3C}"/>
              </a:ext>
            </a:extLst>
          </p:cNvPr>
          <p:cNvSpPr txBox="1"/>
          <p:nvPr/>
        </p:nvSpPr>
        <p:spPr>
          <a:xfrm>
            <a:off x="5951984" y="3429000"/>
            <a:ext cx="4088547" cy="246221"/>
          </a:xfrm>
          <a:prstGeom prst="rect">
            <a:avLst/>
          </a:prstGeom>
          <a:noFill/>
        </p:spPr>
        <p:txBody>
          <a:bodyPr wrap="square" rtlCol="0">
            <a:spAutoFit/>
          </a:bodyPr>
          <a:lstStyle/>
          <a:p>
            <a:r>
              <a:rPr lang="en-AU" sz="1000" dirty="0"/>
              <a:t>Source: </a:t>
            </a:r>
            <a:r>
              <a:rPr lang="en-AU" sz="1000" dirty="0" smtClean="0"/>
              <a:t>Screenshot www.springer.com/Journal/10551</a:t>
            </a:r>
            <a:endParaRPr lang="en-AU" sz="1000" dirty="0"/>
          </a:p>
        </p:txBody>
      </p:sp>
    </p:spTree>
    <p:extLst>
      <p:ext uri="{BB962C8B-B14F-4D97-AF65-F5344CB8AC3E}">
        <p14:creationId xmlns:p14="http://schemas.microsoft.com/office/powerpoint/2010/main" val="319616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99DA3-3E9C-B64F-8101-BB3029EF5861}"/>
              </a:ext>
            </a:extLst>
          </p:cNvPr>
          <p:cNvSpPr>
            <a:spLocks noGrp="1"/>
          </p:cNvSpPr>
          <p:nvPr>
            <p:ph type="title"/>
          </p:nvPr>
        </p:nvSpPr>
        <p:spPr/>
        <p:txBody>
          <a:bodyPr/>
          <a:lstStyle/>
          <a:p>
            <a:r>
              <a:rPr lang="en-AU" dirty="0"/>
              <a:t>B. CSR</a:t>
            </a:r>
          </a:p>
        </p:txBody>
      </p:sp>
      <p:sp>
        <p:nvSpPr>
          <p:cNvPr id="3" name="Inhaltsplatzhalter 2">
            <a:extLst>
              <a:ext uri="{FF2B5EF4-FFF2-40B4-BE49-F238E27FC236}">
                <a16:creationId xmlns:a16="http://schemas.microsoft.com/office/drawing/2014/main" id="{B5D407B0-A887-A445-BF12-E1ADB9BD0A16}"/>
              </a:ext>
            </a:extLst>
          </p:cNvPr>
          <p:cNvSpPr>
            <a:spLocks noGrp="1"/>
          </p:cNvSpPr>
          <p:nvPr>
            <p:ph idx="1"/>
          </p:nvPr>
        </p:nvSpPr>
        <p:spPr/>
        <p:txBody>
          <a:bodyPr/>
          <a:lstStyle/>
          <a:p>
            <a:pPr marL="0" indent="0">
              <a:buNone/>
            </a:pPr>
            <a:r>
              <a:rPr lang="en-GB" dirty="0" smtClean="0"/>
              <a:t>... is a self-regulating concept or business model</a:t>
            </a:r>
          </a:p>
          <a:p>
            <a:pPr marL="0" indent="0">
              <a:buNone/>
            </a:pPr>
            <a:r>
              <a:rPr lang="en-GB" dirty="0" smtClean="0"/>
              <a:t>... it helps a company being socially accountable to itself, its stakeholders, and the public (social license to operate)</a:t>
            </a:r>
          </a:p>
          <a:p>
            <a:pPr marL="0" indent="0">
              <a:buNone/>
            </a:pPr>
            <a:endParaRPr lang="en-GB" dirty="0" smtClean="0"/>
          </a:p>
          <a:p>
            <a:pPr marL="0" indent="0">
              <a:buNone/>
            </a:pPr>
            <a:r>
              <a:rPr lang="en-GB" dirty="0" smtClean="0"/>
              <a:t>CSR means being conscious of and responsible for the kind of impact they are having on all aspects of society, including economic, social, and environmental</a:t>
            </a:r>
            <a:endParaRPr lang="en-GB" dirty="0"/>
          </a:p>
        </p:txBody>
      </p:sp>
    </p:spTree>
    <p:extLst>
      <p:ext uri="{BB962C8B-B14F-4D97-AF65-F5344CB8AC3E}">
        <p14:creationId xmlns:p14="http://schemas.microsoft.com/office/powerpoint/2010/main" val="2832169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B3D0E-028B-4440-99ED-8241380B1AD4}"/>
              </a:ext>
            </a:extLst>
          </p:cNvPr>
          <p:cNvSpPr>
            <a:spLocks noGrp="1"/>
          </p:cNvSpPr>
          <p:nvPr>
            <p:ph type="title"/>
          </p:nvPr>
        </p:nvSpPr>
        <p:spPr/>
        <p:txBody>
          <a:bodyPr/>
          <a:lstStyle/>
          <a:p>
            <a:r>
              <a:rPr lang="en-AU" dirty="0"/>
              <a:t>C. CSR Communication</a:t>
            </a:r>
          </a:p>
        </p:txBody>
      </p:sp>
      <p:sp>
        <p:nvSpPr>
          <p:cNvPr id="3" name="Inhaltsplatzhalter 2">
            <a:extLst>
              <a:ext uri="{FF2B5EF4-FFF2-40B4-BE49-F238E27FC236}">
                <a16:creationId xmlns:a16="http://schemas.microsoft.com/office/drawing/2014/main" id="{B3F181E9-A0E2-6642-A738-E209BAEF8DDE}"/>
              </a:ext>
            </a:extLst>
          </p:cNvPr>
          <p:cNvSpPr>
            <a:spLocks noGrp="1"/>
          </p:cNvSpPr>
          <p:nvPr>
            <p:ph idx="1"/>
          </p:nvPr>
        </p:nvSpPr>
        <p:spPr/>
        <p:txBody>
          <a:bodyPr/>
          <a:lstStyle/>
          <a:p>
            <a:r>
              <a:rPr lang="en-GB" dirty="0"/>
              <a:t>CSR communication: “process of anticipation stakeholder’s expectations, articulation of CSR policy and managing different … tools designed to provide true and transparent information about a company`s or a brand`s integration of its business operations, social and environmental concerns, and interactions with stakeholders” </a:t>
            </a:r>
            <a:r>
              <a:rPr lang="en-GB" sz="1800" dirty="0"/>
              <a:t>(</a:t>
            </a:r>
            <a:r>
              <a:rPr lang="en-GB" sz="1800" dirty="0" err="1"/>
              <a:t>Podnar</a:t>
            </a:r>
            <a:r>
              <a:rPr lang="en-GB" sz="1800" dirty="0"/>
              <a:t>, 2008: 85) </a:t>
            </a:r>
          </a:p>
          <a:p>
            <a:r>
              <a:rPr lang="en-GB" dirty="0"/>
              <a:t>Integrative perspective on CSR communication: “harmonization of all CSR-related communication strategies and activities” </a:t>
            </a:r>
            <a:r>
              <a:rPr lang="en-GB" sz="1800" dirty="0"/>
              <a:t>(Diehl et al., 2017)</a:t>
            </a:r>
            <a:endParaRPr lang="de-AT" sz="1800" dirty="0"/>
          </a:p>
          <a:p>
            <a:r>
              <a:rPr lang="en-GB" dirty="0"/>
              <a:t>Information, response, and involvement as “guides” for communication management </a:t>
            </a:r>
            <a:r>
              <a:rPr lang="en-GB" sz="1800" dirty="0"/>
              <a:t>(Morsing, 2017; Morsing &amp; Schultz, 2006; </a:t>
            </a:r>
            <a:r>
              <a:rPr lang="en-GB" sz="1800" dirty="0" err="1"/>
              <a:t>Grunig</a:t>
            </a:r>
            <a:r>
              <a:rPr lang="en-GB" sz="1800" dirty="0"/>
              <a:t> &amp; Hunt, 1984)</a:t>
            </a:r>
            <a:r>
              <a:rPr lang="de-AT" sz="1800" dirty="0"/>
              <a:t> </a:t>
            </a:r>
          </a:p>
          <a:p>
            <a:endParaRPr lang="de-DE" dirty="0"/>
          </a:p>
        </p:txBody>
      </p:sp>
    </p:spTree>
    <p:extLst>
      <p:ext uri="{BB962C8B-B14F-4D97-AF65-F5344CB8AC3E}">
        <p14:creationId xmlns:p14="http://schemas.microsoft.com/office/powerpoint/2010/main" val="1485759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F41AE-E4B8-6941-B27E-0B52E6C6A07C}"/>
              </a:ext>
            </a:extLst>
          </p:cNvPr>
          <p:cNvSpPr>
            <a:spLocks noGrp="1"/>
          </p:cNvSpPr>
          <p:nvPr>
            <p:ph type="title"/>
          </p:nvPr>
        </p:nvSpPr>
        <p:spPr/>
        <p:txBody>
          <a:bodyPr/>
          <a:lstStyle/>
          <a:p>
            <a:r>
              <a:rPr lang="en-AU" dirty="0"/>
              <a:t>C. CSR Communication</a:t>
            </a:r>
          </a:p>
        </p:txBody>
      </p:sp>
      <p:sp>
        <p:nvSpPr>
          <p:cNvPr id="6" name="Textfeld 5">
            <a:extLst>
              <a:ext uri="{FF2B5EF4-FFF2-40B4-BE49-F238E27FC236}">
                <a16:creationId xmlns:a16="http://schemas.microsoft.com/office/drawing/2014/main" id="{A599D5C1-EBB6-2B46-8944-B6A1D2DE9496}"/>
              </a:ext>
            </a:extLst>
          </p:cNvPr>
          <p:cNvSpPr txBox="1"/>
          <p:nvPr/>
        </p:nvSpPr>
        <p:spPr>
          <a:xfrm rot="16200000">
            <a:off x="1267427" y="4581077"/>
            <a:ext cx="2990602" cy="246221"/>
          </a:xfrm>
          <a:prstGeom prst="rect">
            <a:avLst/>
          </a:prstGeom>
          <a:noFill/>
        </p:spPr>
        <p:txBody>
          <a:bodyPr wrap="square" rtlCol="0">
            <a:spAutoFit/>
          </a:bodyPr>
          <a:lstStyle/>
          <a:p>
            <a:r>
              <a:rPr lang="en-AU" sz="1000" dirty="0"/>
              <a:t>Source: </a:t>
            </a:r>
            <a:r>
              <a:rPr lang="en-AU" sz="1000" dirty="0" smtClean="0"/>
              <a:t>private</a:t>
            </a:r>
            <a:endParaRPr lang="en-AU" sz="1000"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6" y="1484784"/>
            <a:ext cx="3676065" cy="4724681"/>
          </a:xfrm>
          <a:prstGeom prst="rect">
            <a:avLst/>
          </a:prstGeom>
        </p:spPr>
      </p:pic>
    </p:spTree>
    <p:extLst>
      <p:ext uri="{BB962C8B-B14F-4D97-AF65-F5344CB8AC3E}">
        <p14:creationId xmlns:p14="http://schemas.microsoft.com/office/powerpoint/2010/main" val="485113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33ED3-1642-1245-B1EC-A92EAC17553D}"/>
              </a:ext>
            </a:extLst>
          </p:cNvPr>
          <p:cNvSpPr>
            <a:spLocks noGrp="1"/>
          </p:cNvSpPr>
          <p:nvPr>
            <p:ph type="title"/>
          </p:nvPr>
        </p:nvSpPr>
        <p:spPr/>
        <p:txBody>
          <a:bodyPr/>
          <a:lstStyle/>
          <a:p>
            <a:r>
              <a:rPr lang="en-AU" dirty="0"/>
              <a:t>C. CSR Communication</a:t>
            </a:r>
          </a:p>
        </p:txBody>
      </p:sp>
      <p:sp>
        <p:nvSpPr>
          <p:cNvPr id="8" name="Textfeld 7">
            <a:extLst>
              <a:ext uri="{FF2B5EF4-FFF2-40B4-BE49-F238E27FC236}">
                <a16:creationId xmlns:a16="http://schemas.microsoft.com/office/drawing/2014/main" id="{533081BC-6A4B-DC42-90DE-964C39E55248}"/>
              </a:ext>
            </a:extLst>
          </p:cNvPr>
          <p:cNvSpPr txBox="1"/>
          <p:nvPr/>
        </p:nvSpPr>
        <p:spPr>
          <a:xfrm>
            <a:off x="5618502" y="5020514"/>
            <a:ext cx="5662074" cy="246221"/>
          </a:xfrm>
          <a:prstGeom prst="rect">
            <a:avLst/>
          </a:prstGeom>
          <a:noFill/>
        </p:spPr>
        <p:txBody>
          <a:bodyPr wrap="square" rtlCol="0">
            <a:spAutoFit/>
          </a:bodyPr>
          <a:lstStyle/>
          <a:p>
            <a:r>
              <a:rPr lang="en-AU" sz="1000" dirty="0"/>
              <a:t>Source: https://www.ups.com/mt/en/services/sustainability/environmental-responsibility.page?</a:t>
            </a:r>
          </a:p>
        </p:txBody>
      </p:sp>
      <p:pic>
        <p:nvPicPr>
          <p:cNvPr id="9" name="Grafik 8"/>
          <p:cNvPicPr>
            <a:picLocks noChangeAspect="1"/>
          </p:cNvPicPr>
          <p:nvPr/>
        </p:nvPicPr>
        <p:blipFill>
          <a:blip r:embed="rId2"/>
          <a:stretch>
            <a:fillRect/>
          </a:stretch>
        </p:blipFill>
        <p:spPr>
          <a:xfrm>
            <a:off x="5650578" y="1628800"/>
            <a:ext cx="5597922" cy="3309642"/>
          </a:xfrm>
          <a:prstGeom prst="rect">
            <a:avLst/>
          </a:prstGeom>
        </p:spPr>
      </p:pic>
      <p:sp>
        <p:nvSpPr>
          <p:cNvPr id="10" name="Textfeld 9"/>
          <p:cNvSpPr txBox="1"/>
          <p:nvPr/>
        </p:nvSpPr>
        <p:spPr>
          <a:xfrm>
            <a:off x="1847528" y="2132856"/>
            <a:ext cx="2808312" cy="2554545"/>
          </a:xfrm>
          <a:prstGeom prst="rect">
            <a:avLst/>
          </a:prstGeom>
          <a:noFill/>
        </p:spPr>
        <p:txBody>
          <a:bodyPr wrap="square" rtlCol="0">
            <a:spAutoFit/>
          </a:bodyPr>
          <a:lstStyle/>
          <a:p>
            <a:r>
              <a:rPr lang="en-GB" sz="3200" dirty="0" smtClean="0">
                <a:latin typeface="Bahnschrift Condensed" panose="020B0502040204020203" pitchFamily="34" charset="0"/>
              </a:rPr>
              <a:t>Go Green!</a:t>
            </a:r>
          </a:p>
          <a:p>
            <a:endParaRPr lang="en-GB" sz="3200" dirty="0" smtClean="0">
              <a:latin typeface="Bahnschrift Condensed" panose="020B0502040204020203" pitchFamily="34" charset="0"/>
            </a:endParaRPr>
          </a:p>
          <a:p>
            <a:r>
              <a:rPr lang="en-GB" sz="3200" dirty="0" smtClean="0">
                <a:latin typeface="Bahnschrift Condensed" panose="020B0502040204020203" pitchFamily="34" charset="0"/>
              </a:rPr>
              <a:t>Our Responsibility!</a:t>
            </a:r>
          </a:p>
          <a:p>
            <a:endParaRPr lang="en-GB" sz="3200" dirty="0" smtClean="0">
              <a:latin typeface="Bahnschrift Condensed" panose="020B0502040204020203" pitchFamily="34" charset="0"/>
            </a:endParaRPr>
          </a:p>
          <a:p>
            <a:r>
              <a:rPr lang="en-GB" sz="3200" dirty="0" smtClean="0">
                <a:latin typeface="Bahnschrift Condensed" panose="020B0502040204020203" pitchFamily="34" charset="0"/>
              </a:rPr>
              <a:t>Be Green!</a:t>
            </a:r>
            <a:endParaRPr lang="en-GB" sz="3200" dirty="0">
              <a:latin typeface="Bahnschrift Condensed" panose="020B0502040204020203" pitchFamily="34" charset="0"/>
            </a:endParaRPr>
          </a:p>
        </p:txBody>
      </p:sp>
    </p:spTree>
    <p:extLst>
      <p:ext uri="{BB962C8B-B14F-4D97-AF65-F5344CB8AC3E}">
        <p14:creationId xmlns:p14="http://schemas.microsoft.com/office/powerpoint/2010/main" val="2273509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C. CSR Communication</a:t>
            </a:r>
          </a:p>
        </p:txBody>
      </p:sp>
      <p:sp>
        <p:nvSpPr>
          <p:cNvPr id="3" name="Inhaltsplatzhalter 2"/>
          <p:cNvSpPr>
            <a:spLocks noGrp="1"/>
          </p:cNvSpPr>
          <p:nvPr>
            <p:ph idx="1"/>
          </p:nvPr>
        </p:nvSpPr>
        <p:spPr/>
        <p:txBody>
          <a:bodyPr>
            <a:normAutofit fontScale="92500" lnSpcReduction="20000"/>
          </a:bodyPr>
          <a:lstStyle/>
          <a:p>
            <a:pPr marL="0" indent="0">
              <a:buNone/>
            </a:pPr>
            <a:r>
              <a:rPr lang="en-GB" b="1" dirty="0" smtClean="0"/>
              <a:t>Theoretical approaches to CSR Communication</a:t>
            </a:r>
          </a:p>
          <a:p>
            <a:pPr marL="0" indent="0">
              <a:buNone/>
            </a:pPr>
            <a:endParaRPr lang="en-GB" dirty="0" smtClean="0"/>
          </a:p>
          <a:p>
            <a:pPr marL="0" indent="0">
              <a:buNone/>
            </a:pPr>
            <a:r>
              <a:rPr lang="en-GB" i="1" dirty="0" smtClean="0"/>
              <a:t>Instrumental approaches </a:t>
            </a:r>
            <a:r>
              <a:rPr lang="en-GB" dirty="0" smtClean="0"/>
              <a:t>(CSR = a mere means to the end of profits) (</a:t>
            </a:r>
            <a:r>
              <a:rPr lang="en-GB" sz="1900" dirty="0" smtClean="0"/>
              <a:t>Friedman 1970; Porter &amp; Kramer 2002; 2006)</a:t>
            </a:r>
          </a:p>
          <a:p>
            <a:pPr marL="0" indent="0">
              <a:buNone/>
            </a:pPr>
            <a:r>
              <a:rPr lang="en-GB" i="1" dirty="0" smtClean="0"/>
              <a:t>Integrative approaches</a:t>
            </a:r>
            <a:r>
              <a:rPr lang="en-GB" dirty="0" smtClean="0"/>
              <a:t> (CSR = integration of social demands) (</a:t>
            </a:r>
            <a:r>
              <a:rPr lang="en-GB" sz="1900" dirty="0" smtClean="0"/>
              <a:t>Sethi1975; Preston &amp; Post, 1975; Mitchell et al., 1997; Carroll, 1979)</a:t>
            </a:r>
          </a:p>
          <a:p>
            <a:pPr marL="0" indent="0">
              <a:buNone/>
            </a:pPr>
            <a:r>
              <a:rPr lang="en-GB" i="1" dirty="0" smtClean="0"/>
              <a:t>Ethical approaches </a:t>
            </a:r>
            <a:r>
              <a:rPr lang="en-GB" dirty="0" smtClean="0"/>
              <a:t>(CSR = ethical values/obligation) (</a:t>
            </a:r>
            <a:r>
              <a:rPr lang="en-GB" sz="1900" dirty="0" smtClean="0"/>
              <a:t>Freeman, 1984; </a:t>
            </a:r>
            <a:r>
              <a:rPr lang="en-GB" sz="1900" dirty="0" err="1" smtClean="0"/>
              <a:t>Brundtland</a:t>
            </a:r>
            <a:r>
              <a:rPr lang="en-GB" sz="1900" dirty="0" smtClean="0"/>
              <a:t> Report 1987)</a:t>
            </a:r>
          </a:p>
          <a:p>
            <a:pPr marL="0" indent="0">
              <a:buNone/>
            </a:pPr>
            <a:r>
              <a:rPr lang="en-GB" i="1" dirty="0" smtClean="0"/>
              <a:t>Political approaches</a:t>
            </a:r>
            <a:r>
              <a:rPr lang="en-GB" dirty="0" smtClean="0"/>
              <a:t> (CSR = social duties/rights &amp; participation in a certain social cooperation) (</a:t>
            </a:r>
            <a:r>
              <a:rPr lang="en-GB" sz="1900" dirty="0" smtClean="0"/>
              <a:t>Davis 1960; Donaldson &amp; </a:t>
            </a:r>
            <a:r>
              <a:rPr lang="en-GB" sz="1900" dirty="0" err="1" smtClean="0"/>
              <a:t>Dunfee</a:t>
            </a:r>
            <a:r>
              <a:rPr lang="en-GB" sz="1900" dirty="0" smtClean="0"/>
              <a:t> 1994; </a:t>
            </a:r>
            <a:r>
              <a:rPr lang="en-GB" sz="1900" dirty="0" err="1" smtClean="0"/>
              <a:t>Andriof</a:t>
            </a:r>
            <a:r>
              <a:rPr lang="en-GB" sz="1900" dirty="0" smtClean="0"/>
              <a:t> &amp; McIntosh 2001; Matten &amp; Crane 2005; </a:t>
            </a:r>
            <a:r>
              <a:rPr lang="en-GB" sz="1900" dirty="0" err="1" smtClean="0"/>
              <a:t>Garriga</a:t>
            </a:r>
            <a:r>
              <a:rPr lang="en-GB" sz="1900" dirty="0" smtClean="0"/>
              <a:t> &amp; </a:t>
            </a:r>
            <a:r>
              <a:rPr lang="en-GB" sz="1900" dirty="0" err="1" smtClean="0"/>
              <a:t>Melé</a:t>
            </a:r>
            <a:r>
              <a:rPr lang="en-GB" sz="1900" dirty="0" smtClean="0"/>
              <a:t> 2004)</a:t>
            </a:r>
          </a:p>
          <a:p>
            <a:pPr marL="0" indent="0">
              <a:buNone/>
            </a:pPr>
            <a:endParaRPr lang="en-GB" dirty="0" smtClean="0"/>
          </a:p>
          <a:p>
            <a:pPr marL="0" indent="0">
              <a:buNone/>
            </a:pPr>
            <a:r>
              <a:rPr lang="en-GB" dirty="0" smtClean="0"/>
              <a:t>But: ”The field of scholarship that CSR represents is a broad and diverse one, encompassing debates from many perspectives, disciplines, and ideological positions.” </a:t>
            </a:r>
            <a:r>
              <a:rPr lang="en-GB" sz="1900" dirty="0" smtClean="0"/>
              <a:t>(Crane et al., 2008, p. 7; Diehl et al., 2017; </a:t>
            </a:r>
            <a:r>
              <a:rPr lang="en-GB" sz="1900" dirty="0" err="1" smtClean="0"/>
              <a:t>Golob</a:t>
            </a:r>
            <a:r>
              <a:rPr lang="en-GB" sz="1900" dirty="0" smtClean="0"/>
              <a:t> et al., 2013; </a:t>
            </a:r>
            <a:r>
              <a:rPr lang="en-GB" sz="1900" dirty="0" err="1" smtClean="0"/>
              <a:t>Elving</a:t>
            </a:r>
            <a:r>
              <a:rPr lang="en-GB" sz="1900" dirty="0" smtClean="0"/>
              <a:t> et al., 2015)</a:t>
            </a:r>
            <a:endParaRPr lang="en-GB" sz="1900" dirty="0"/>
          </a:p>
        </p:txBody>
      </p:sp>
    </p:spTree>
    <p:extLst>
      <p:ext uri="{BB962C8B-B14F-4D97-AF65-F5344CB8AC3E}">
        <p14:creationId xmlns:p14="http://schemas.microsoft.com/office/powerpoint/2010/main" val="4051307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FE20F3C6-62D4-3548-A9B5-C51CA57529A4}"/>
              </a:ext>
            </a:extLst>
          </p:cNvPr>
          <p:cNvSpPr/>
          <p:nvPr/>
        </p:nvSpPr>
        <p:spPr>
          <a:xfrm>
            <a:off x="1199456" y="2132856"/>
            <a:ext cx="10753195" cy="86409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el 1">
            <a:extLst>
              <a:ext uri="{FF2B5EF4-FFF2-40B4-BE49-F238E27FC236}">
                <a16:creationId xmlns:a16="http://schemas.microsoft.com/office/drawing/2014/main" id="{478F009F-AAE6-7F40-B4E9-9780D6DAAB28}"/>
              </a:ext>
            </a:extLst>
          </p:cNvPr>
          <p:cNvSpPr>
            <a:spLocks noGrp="1"/>
          </p:cNvSpPr>
          <p:nvPr>
            <p:ph type="title"/>
          </p:nvPr>
        </p:nvSpPr>
        <p:spPr/>
        <p:txBody>
          <a:bodyPr/>
          <a:lstStyle/>
          <a:p>
            <a:r>
              <a:rPr lang="en-AU" dirty="0"/>
              <a:t>C. CSR Communication</a:t>
            </a:r>
          </a:p>
        </p:txBody>
      </p:sp>
      <p:sp>
        <p:nvSpPr>
          <p:cNvPr id="3" name="Inhaltsplatzhalter 2">
            <a:extLst>
              <a:ext uri="{FF2B5EF4-FFF2-40B4-BE49-F238E27FC236}">
                <a16:creationId xmlns:a16="http://schemas.microsoft.com/office/drawing/2014/main" id="{ED6D8CEF-0A9B-CB4D-8F8C-6226C1F91675}"/>
              </a:ext>
            </a:extLst>
          </p:cNvPr>
          <p:cNvSpPr>
            <a:spLocks noGrp="1"/>
          </p:cNvSpPr>
          <p:nvPr>
            <p:ph idx="1"/>
          </p:nvPr>
        </p:nvSpPr>
        <p:spPr/>
        <p:txBody>
          <a:bodyPr/>
          <a:lstStyle/>
          <a:p>
            <a:pPr marL="0" indent="0">
              <a:buNone/>
            </a:pPr>
            <a:r>
              <a:rPr lang="en-AU" b="1" dirty="0"/>
              <a:t>Perspective on Sustainability (Science / CC Comm):</a:t>
            </a:r>
          </a:p>
          <a:p>
            <a:pPr marL="0" indent="0">
              <a:buNone/>
            </a:pPr>
            <a:endParaRPr lang="en-AU" dirty="0"/>
          </a:p>
          <a:p>
            <a:pPr marL="0" indent="0">
              <a:buNone/>
            </a:pPr>
            <a:r>
              <a:rPr lang="en-AU" dirty="0"/>
              <a:t>Sustainability as counter narrative (solution?) to climate change</a:t>
            </a:r>
          </a:p>
        </p:txBody>
      </p:sp>
    </p:spTree>
    <p:extLst>
      <p:ext uri="{BB962C8B-B14F-4D97-AF65-F5344CB8AC3E}">
        <p14:creationId xmlns:p14="http://schemas.microsoft.com/office/powerpoint/2010/main" val="181705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C2017B68-B9CD-2842-95DC-E788F72CBC97}"/>
              </a:ext>
            </a:extLst>
          </p:cNvPr>
          <p:cNvSpPr/>
          <p:nvPr/>
        </p:nvSpPr>
        <p:spPr>
          <a:xfrm>
            <a:off x="1199455" y="3717032"/>
            <a:ext cx="10753195" cy="86409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Abgerundetes Rechteck 3">
            <a:extLst>
              <a:ext uri="{FF2B5EF4-FFF2-40B4-BE49-F238E27FC236}">
                <a16:creationId xmlns:a16="http://schemas.microsoft.com/office/drawing/2014/main" id="{FE20F3C6-62D4-3548-A9B5-C51CA57529A4}"/>
              </a:ext>
            </a:extLst>
          </p:cNvPr>
          <p:cNvSpPr/>
          <p:nvPr/>
        </p:nvSpPr>
        <p:spPr>
          <a:xfrm>
            <a:off x="1199456" y="2636912"/>
            <a:ext cx="10753195" cy="86409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el 1">
            <a:extLst>
              <a:ext uri="{FF2B5EF4-FFF2-40B4-BE49-F238E27FC236}">
                <a16:creationId xmlns:a16="http://schemas.microsoft.com/office/drawing/2014/main" id="{478F009F-AAE6-7F40-B4E9-9780D6DAAB28}"/>
              </a:ext>
            </a:extLst>
          </p:cNvPr>
          <p:cNvSpPr>
            <a:spLocks noGrp="1"/>
          </p:cNvSpPr>
          <p:nvPr>
            <p:ph type="title"/>
          </p:nvPr>
        </p:nvSpPr>
        <p:spPr/>
        <p:txBody>
          <a:bodyPr/>
          <a:lstStyle/>
          <a:p>
            <a:r>
              <a:rPr lang="en-AU" dirty="0"/>
              <a:t>C. CSR Communication</a:t>
            </a:r>
          </a:p>
        </p:txBody>
      </p:sp>
      <p:sp>
        <p:nvSpPr>
          <p:cNvPr id="3" name="Inhaltsplatzhalter 2">
            <a:extLst>
              <a:ext uri="{FF2B5EF4-FFF2-40B4-BE49-F238E27FC236}">
                <a16:creationId xmlns:a16="http://schemas.microsoft.com/office/drawing/2014/main" id="{ED6D8CEF-0A9B-CB4D-8F8C-6226C1F91675}"/>
              </a:ext>
            </a:extLst>
          </p:cNvPr>
          <p:cNvSpPr>
            <a:spLocks noGrp="1"/>
          </p:cNvSpPr>
          <p:nvPr>
            <p:ph idx="1"/>
          </p:nvPr>
        </p:nvSpPr>
        <p:spPr>
          <a:xfrm>
            <a:off x="1199456" y="1600201"/>
            <a:ext cx="10297144" cy="4525963"/>
          </a:xfrm>
        </p:spPr>
        <p:txBody>
          <a:bodyPr/>
          <a:lstStyle/>
          <a:p>
            <a:pPr marL="0" indent="0">
              <a:buNone/>
            </a:pPr>
            <a:r>
              <a:rPr lang="en-AU" b="1" dirty="0"/>
              <a:t>Perspective on Sustainability (Environmental Comm)</a:t>
            </a:r>
            <a:endParaRPr lang="en-AU" dirty="0"/>
          </a:p>
          <a:p>
            <a:pPr marL="0" indent="0">
              <a:buNone/>
            </a:pPr>
            <a:endParaRPr lang="en-AU" dirty="0"/>
          </a:p>
          <a:p>
            <a:pPr marL="0" indent="0">
              <a:buNone/>
            </a:pPr>
            <a:endParaRPr lang="en-AU" dirty="0"/>
          </a:p>
          <a:p>
            <a:pPr marL="0" indent="0">
              <a:buNone/>
            </a:pPr>
            <a:r>
              <a:rPr lang="en-AU" dirty="0"/>
              <a:t>Sustainability as (moral) principle of change</a:t>
            </a:r>
          </a:p>
          <a:p>
            <a:pPr marL="0" indent="0">
              <a:buNone/>
            </a:pPr>
            <a:endParaRPr lang="en-AU" dirty="0"/>
          </a:p>
          <a:p>
            <a:pPr marL="0" indent="0">
              <a:buNone/>
            </a:pPr>
            <a:endParaRPr lang="en-AU" dirty="0"/>
          </a:p>
          <a:p>
            <a:pPr marL="0" indent="0">
              <a:buNone/>
            </a:pPr>
            <a:r>
              <a:rPr lang="en-AU" dirty="0"/>
              <a:t>Sustainability as principle of restoration / regeneration</a:t>
            </a:r>
          </a:p>
          <a:p>
            <a:pPr marL="0" indent="0">
              <a:buNone/>
            </a:pPr>
            <a:endParaRPr lang="en-AU" dirty="0"/>
          </a:p>
        </p:txBody>
      </p:sp>
    </p:spTree>
    <p:extLst>
      <p:ext uri="{BB962C8B-B14F-4D97-AF65-F5344CB8AC3E}">
        <p14:creationId xmlns:p14="http://schemas.microsoft.com/office/powerpoint/2010/main" val="2197021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C2017B68-B9CD-2842-95DC-E788F72CBC97}"/>
              </a:ext>
            </a:extLst>
          </p:cNvPr>
          <p:cNvSpPr/>
          <p:nvPr/>
        </p:nvSpPr>
        <p:spPr>
          <a:xfrm>
            <a:off x="1199455" y="3356992"/>
            <a:ext cx="10753195" cy="86409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Abgerundetes Rechteck 3">
            <a:extLst>
              <a:ext uri="{FF2B5EF4-FFF2-40B4-BE49-F238E27FC236}">
                <a16:creationId xmlns:a16="http://schemas.microsoft.com/office/drawing/2014/main" id="{FE20F3C6-62D4-3548-A9B5-C51CA57529A4}"/>
              </a:ext>
            </a:extLst>
          </p:cNvPr>
          <p:cNvSpPr/>
          <p:nvPr/>
        </p:nvSpPr>
        <p:spPr>
          <a:xfrm>
            <a:off x="1199456" y="2204864"/>
            <a:ext cx="10753195" cy="86409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el 1">
            <a:extLst>
              <a:ext uri="{FF2B5EF4-FFF2-40B4-BE49-F238E27FC236}">
                <a16:creationId xmlns:a16="http://schemas.microsoft.com/office/drawing/2014/main" id="{478F009F-AAE6-7F40-B4E9-9780D6DAAB28}"/>
              </a:ext>
            </a:extLst>
          </p:cNvPr>
          <p:cNvSpPr>
            <a:spLocks noGrp="1"/>
          </p:cNvSpPr>
          <p:nvPr>
            <p:ph type="title"/>
          </p:nvPr>
        </p:nvSpPr>
        <p:spPr/>
        <p:txBody>
          <a:bodyPr/>
          <a:lstStyle/>
          <a:p>
            <a:r>
              <a:rPr lang="en-AU" dirty="0"/>
              <a:t>C. CSR Communication</a:t>
            </a:r>
          </a:p>
        </p:txBody>
      </p:sp>
      <p:sp>
        <p:nvSpPr>
          <p:cNvPr id="3" name="Inhaltsplatzhalter 2">
            <a:extLst>
              <a:ext uri="{FF2B5EF4-FFF2-40B4-BE49-F238E27FC236}">
                <a16:creationId xmlns:a16="http://schemas.microsoft.com/office/drawing/2014/main" id="{ED6D8CEF-0A9B-CB4D-8F8C-6226C1F91675}"/>
              </a:ext>
            </a:extLst>
          </p:cNvPr>
          <p:cNvSpPr>
            <a:spLocks noGrp="1"/>
          </p:cNvSpPr>
          <p:nvPr>
            <p:ph idx="1"/>
          </p:nvPr>
        </p:nvSpPr>
        <p:spPr>
          <a:xfrm>
            <a:off x="1199456" y="1600201"/>
            <a:ext cx="10297144" cy="4525963"/>
          </a:xfrm>
        </p:spPr>
        <p:txBody>
          <a:bodyPr/>
          <a:lstStyle/>
          <a:p>
            <a:pPr marL="0" indent="0">
              <a:buNone/>
            </a:pPr>
            <a:r>
              <a:rPr lang="en-AU" b="1" dirty="0"/>
              <a:t>Perspective on Sustainability (CSR Com)</a:t>
            </a:r>
          </a:p>
          <a:p>
            <a:pPr marL="0" indent="0">
              <a:buNone/>
            </a:pPr>
            <a:endParaRPr lang="en-AU" dirty="0"/>
          </a:p>
          <a:p>
            <a:pPr marL="0" indent="0">
              <a:buNone/>
            </a:pPr>
            <a:r>
              <a:rPr lang="en-AU" dirty="0"/>
              <a:t>Sustainability as principle (moral compass) of action </a:t>
            </a:r>
          </a:p>
          <a:p>
            <a:pPr marL="0" indent="0">
              <a:buNone/>
            </a:pPr>
            <a:endParaRPr lang="en-AU" dirty="0"/>
          </a:p>
          <a:p>
            <a:pPr marL="0" indent="0">
              <a:buNone/>
            </a:pPr>
            <a:endParaRPr lang="en-AU" dirty="0"/>
          </a:p>
          <a:p>
            <a:pPr marL="0" indent="0">
              <a:buNone/>
            </a:pPr>
            <a:r>
              <a:rPr lang="en-AU" dirty="0"/>
              <a:t>Sustainability as label for “good </a:t>
            </a:r>
            <a:r>
              <a:rPr lang="en-AU" dirty="0" err="1"/>
              <a:t>behavior</a:t>
            </a:r>
            <a:r>
              <a:rPr lang="en-AU" dirty="0"/>
              <a:t>”, “used” in communication</a:t>
            </a:r>
          </a:p>
          <a:p>
            <a:pPr marL="0" indent="0">
              <a:buNone/>
            </a:pPr>
            <a:endParaRPr lang="en-AU" dirty="0"/>
          </a:p>
        </p:txBody>
      </p:sp>
    </p:spTree>
    <p:extLst>
      <p:ext uri="{BB962C8B-B14F-4D97-AF65-F5344CB8AC3E}">
        <p14:creationId xmlns:p14="http://schemas.microsoft.com/office/powerpoint/2010/main" val="4064626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456" y="476672"/>
            <a:ext cx="10753200" cy="505528"/>
          </a:xfrm>
        </p:spPr>
        <p:txBody>
          <a:bodyPr/>
          <a:lstStyle/>
          <a:p>
            <a:pPr algn="ctr"/>
            <a:r>
              <a:rPr lang="de-DE" dirty="0" err="1">
                <a:solidFill>
                  <a:schemeClr val="bg1"/>
                </a:solidFill>
              </a:rPr>
              <a:t>Where</a:t>
            </a:r>
            <a:r>
              <a:rPr lang="de-DE" dirty="0">
                <a:solidFill>
                  <a:schemeClr val="bg1"/>
                </a:solidFill>
              </a:rPr>
              <a:t> </a:t>
            </a:r>
            <a:r>
              <a:rPr lang="de-DE" dirty="0" err="1">
                <a:solidFill>
                  <a:schemeClr val="bg1"/>
                </a:solidFill>
              </a:rPr>
              <a:t>are</a:t>
            </a:r>
            <a:r>
              <a:rPr lang="de-DE" dirty="0">
                <a:solidFill>
                  <a:schemeClr val="bg1"/>
                </a:solidFill>
              </a:rPr>
              <a:t> </a:t>
            </a:r>
            <a:r>
              <a:rPr lang="de-DE" dirty="0" err="1">
                <a:solidFill>
                  <a:schemeClr val="bg1"/>
                </a:solidFill>
              </a:rPr>
              <a:t>we</a:t>
            </a:r>
            <a:r>
              <a:rPr lang="de-DE" dirty="0">
                <a:solidFill>
                  <a:schemeClr val="bg1"/>
                </a:solidFill>
              </a:rPr>
              <a:t>?</a:t>
            </a:r>
          </a:p>
        </p:txBody>
      </p:sp>
      <p:sp>
        <p:nvSpPr>
          <p:cNvPr id="4099" name="Rectangle 3"/>
          <p:cNvSpPr>
            <a:spLocks noGrp="1" noChangeArrowheads="1"/>
          </p:cNvSpPr>
          <p:nvPr>
            <p:ph type="body" idx="1"/>
          </p:nvPr>
        </p:nvSpPr>
        <p:spPr>
          <a:xfrm>
            <a:off x="1199456" y="1484784"/>
            <a:ext cx="10753200" cy="4525200"/>
          </a:xfrm>
        </p:spPr>
        <p:txBody>
          <a:bodyPr/>
          <a:lstStyle/>
          <a:p>
            <a:pPr>
              <a:buNone/>
            </a:pPr>
            <a:r>
              <a:rPr lang="de-DE" dirty="0"/>
              <a:t>Episode </a:t>
            </a:r>
            <a:r>
              <a:rPr lang="de-DE" dirty="0" smtClean="0"/>
              <a:t>1</a:t>
            </a:r>
            <a:r>
              <a:rPr lang="de-DE" dirty="0"/>
              <a:t>: </a:t>
            </a:r>
            <a:r>
              <a:rPr lang="de-DE" dirty="0" smtClean="0"/>
              <a:t>	</a:t>
            </a:r>
            <a:r>
              <a:rPr lang="de-DE" dirty="0" err="1" smtClean="0"/>
              <a:t>Phenomena</a:t>
            </a:r>
            <a:r>
              <a:rPr lang="de-DE" dirty="0" smtClean="0"/>
              <a:t> </a:t>
            </a:r>
            <a:r>
              <a:rPr lang="de-DE" dirty="0"/>
              <a:t>&amp; </a:t>
            </a:r>
            <a:r>
              <a:rPr lang="de-DE" dirty="0" err="1"/>
              <a:t>key</a:t>
            </a:r>
            <a:r>
              <a:rPr lang="de-DE" dirty="0"/>
              <a:t> </a:t>
            </a:r>
            <a:r>
              <a:rPr lang="de-DE" dirty="0" err="1"/>
              <a:t>terminology</a:t>
            </a:r>
            <a:r>
              <a:rPr lang="de-DE" dirty="0"/>
              <a:t> </a:t>
            </a:r>
          </a:p>
          <a:p>
            <a:pPr>
              <a:buFontTx/>
              <a:buNone/>
            </a:pPr>
            <a:r>
              <a:rPr lang="de-DE" dirty="0"/>
              <a:t>Episode </a:t>
            </a:r>
            <a:r>
              <a:rPr lang="de-DE" dirty="0" smtClean="0"/>
              <a:t>2</a:t>
            </a:r>
            <a:r>
              <a:rPr lang="de-DE" dirty="0"/>
              <a:t>: </a:t>
            </a:r>
            <a:r>
              <a:rPr lang="de-DE" dirty="0" smtClean="0"/>
              <a:t>	Science </a:t>
            </a:r>
            <a:r>
              <a:rPr lang="de-DE" dirty="0"/>
              <a:t>Communication / </a:t>
            </a:r>
            <a:r>
              <a:rPr lang="de-DE" dirty="0" err="1"/>
              <a:t>Climate</a:t>
            </a:r>
            <a:r>
              <a:rPr lang="de-DE" dirty="0"/>
              <a:t> Change </a:t>
            </a:r>
            <a:r>
              <a:rPr lang="de-DE" dirty="0" err="1"/>
              <a:t>Comm</a:t>
            </a:r>
            <a:r>
              <a:rPr lang="de-DE" dirty="0"/>
              <a:t>.</a:t>
            </a:r>
          </a:p>
          <a:p>
            <a:pPr>
              <a:buFontTx/>
              <a:buNone/>
            </a:pPr>
            <a:r>
              <a:rPr lang="de-DE" dirty="0"/>
              <a:t>Episode </a:t>
            </a:r>
            <a:r>
              <a:rPr lang="de-DE" dirty="0" smtClean="0"/>
              <a:t>3</a:t>
            </a:r>
            <a:r>
              <a:rPr lang="de-DE" dirty="0"/>
              <a:t>: </a:t>
            </a:r>
            <a:r>
              <a:rPr lang="de-DE" dirty="0" smtClean="0"/>
              <a:t>	Environmental </a:t>
            </a:r>
            <a:r>
              <a:rPr lang="de-DE" dirty="0"/>
              <a:t>Studies / Environmental Communication</a:t>
            </a:r>
          </a:p>
          <a:p>
            <a:pPr>
              <a:buFontTx/>
              <a:buNone/>
            </a:pPr>
            <a:r>
              <a:rPr lang="de-DE" b="1">
                <a:solidFill>
                  <a:srgbClr val="95843F"/>
                </a:solidFill>
              </a:rPr>
              <a:t>Episode </a:t>
            </a:r>
            <a:r>
              <a:rPr lang="de-DE" b="1" smtClean="0">
                <a:solidFill>
                  <a:srgbClr val="95843F"/>
                </a:solidFill>
              </a:rPr>
              <a:t>4</a:t>
            </a:r>
            <a:r>
              <a:rPr lang="de-DE" b="1" dirty="0">
                <a:solidFill>
                  <a:srgbClr val="95843F"/>
                </a:solidFill>
              </a:rPr>
              <a:t>: </a:t>
            </a:r>
            <a:r>
              <a:rPr lang="de-DE" b="1" dirty="0" smtClean="0">
                <a:solidFill>
                  <a:srgbClr val="95843F"/>
                </a:solidFill>
              </a:rPr>
              <a:t>	CSR </a:t>
            </a:r>
            <a:r>
              <a:rPr lang="de-DE" b="1" dirty="0">
                <a:solidFill>
                  <a:srgbClr val="95843F"/>
                </a:solidFill>
              </a:rPr>
              <a:t>/ CSR Communication</a:t>
            </a:r>
          </a:p>
          <a:p>
            <a:pPr>
              <a:buNone/>
            </a:pPr>
            <a:endParaRPr lang="de-DE" b="1" dirty="0">
              <a:solidFill>
                <a:srgbClr val="DFC638"/>
              </a:solidFill>
            </a:endParaRPr>
          </a:p>
          <a:p>
            <a:pPr>
              <a:buFontTx/>
              <a:buNone/>
            </a:pPr>
            <a:endParaRPr lang="de-DE" b="0" dirty="0"/>
          </a:p>
        </p:txBody>
      </p:sp>
      <p:graphicFrame>
        <p:nvGraphicFramePr>
          <p:cNvPr id="4" name="Inhaltsplatzhalter 3">
            <a:extLst>
              <a:ext uri="{FF2B5EF4-FFF2-40B4-BE49-F238E27FC236}">
                <a16:creationId xmlns:a16="http://schemas.microsoft.com/office/drawing/2014/main" id="{ED13F412-1CE8-1E49-B0C6-312F10DD36B0}"/>
              </a:ext>
            </a:extLst>
          </p:cNvPr>
          <p:cNvGraphicFramePr>
            <a:graphicFrameLocks/>
          </p:cNvGraphicFramePr>
          <p:nvPr>
            <p:extLst>
              <p:ext uri="{D42A27DB-BD31-4B8C-83A1-F6EECF244321}">
                <p14:modId xmlns:p14="http://schemas.microsoft.com/office/powerpoint/2010/main" val="3426225880"/>
              </p:ext>
            </p:extLst>
          </p:nvPr>
        </p:nvGraphicFramePr>
        <p:xfrm>
          <a:off x="3791744" y="2708920"/>
          <a:ext cx="9745084" cy="3974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feil nach rechts 4">
            <a:extLst>
              <a:ext uri="{FF2B5EF4-FFF2-40B4-BE49-F238E27FC236}">
                <a16:creationId xmlns:a16="http://schemas.microsoft.com/office/drawing/2014/main" id="{6FF3A8D6-2F57-CA45-AE4E-66FF00A97918}"/>
              </a:ext>
            </a:extLst>
          </p:cNvPr>
          <p:cNvSpPr/>
          <p:nvPr/>
        </p:nvSpPr>
        <p:spPr>
          <a:xfrm>
            <a:off x="5382008" y="5770479"/>
            <a:ext cx="1224136" cy="576064"/>
          </a:xfrm>
          <a:prstGeom prst="rightArrow">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59326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Outlook</a:t>
            </a:r>
          </a:p>
        </p:txBody>
      </p:sp>
      <p:sp>
        <p:nvSpPr>
          <p:cNvPr id="3" name="Inhaltsplatzhalter 2"/>
          <p:cNvSpPr>
            <a:spLocks noGrp="1"/>
          </p:cNvSpPr>
          <p:nvPr>
            <p:ph idx="1"/>
          </p:nvPr>
        </p:nvSpPr>
        <p:spPr>
          <a:xfrm>
            <a:off x="1199456" y="1600201"/>
            <a:ext cx="10992544" cy="4525963"/>
          </a:xfrm>
        </p:spPr>
        <p:txBody>
          <a:bodyPr>
            <a:normAutofit/>
          </a:bodyPr>
          <a:lstStyle/>
          <a:p>
            <a:pPr marL="0" indent="0">
              <a:buNone/>
            </a:pPr>
            <a:r>
              <a:rPr lang="en-GB" b="1" dirty="0" smtClean="0"/>
              <a:t>Fields &amp; disciplines feeding in CSR Com as field of research</a:t>
            </a:r>
          </a:p>
          <a:p>
            <a:r>
              <a:rPr lang="en-GB" dirty="0" smtClean="0"/>
              <a:t>Management communication</a:t>
            </a:r>
          </a:p>
          <a:p>
            <a:r>
              <a:rPr lang="en-GB" dirty="0" smtClean="0"/>
              <a:t>Public Relations</a:t>
            </a:r>
          </a:p>
          <a:p>
            <a:r>
              <a:rPr lang="en-GB" dirty="0" smtClean="0"/>
              <a:t>Organizational communication</a:t>
            </a:r>
          </a:p>
          <a:p>
            <a:r>
              <a:rPr lang="en-GB" dirty="0" smtClean="0"/>
              <a:t>Marketing communication</a:t>
            </a:r>
          </a:p>
          <a:p>
            <a:r>
              <a:rPr lang="en-GB" dirty="0" smtClean="0"/>
              <a:t>Rhetoric</a:t>
            </a:r>
            <a:endParaRPr lang="en-GB" dirty="0"/>
          </a:p>
        </p:txBody>
      </p:sp>
      <p:graphicFrame>
        <p:nvGraphicFramePr>
          <p:cNvPr id="4" name="Inhaltsplatzhalter 2">
            <a:extLst>
              <a:ext uri="{FF2B5EF4-FFF2-40B4-BE49-F238E27FC236}">
                <a16:creationId xmlns:a16="http://schemas.microsoft.com/office/drawing/2014/main" id="{8B97DFD3-294E-804D-9CCD-B12A37EEE20F}"/>
              </a:ext>
            </a:extLst>
          </p:cNvPr>
          <p:cNvGraphicFramePr>
            <a:graphicFrameLocks/>
          </p:cNvGraphicFramePr>
          <p:nvPr>
            <p:extLst>
              <p:ext uri="{D42A27DB-BD31-4B8C-83A1-F6EECF244321}">
                <p14:modId xmlns:p14="http://schemas.microsoft.com/office/powerpoint/2010/main" val="3195502124"/>
              </p:ext>
            </p:extLst>
          </p:nvPr>
        </p:nvGraphicFramePr>
        <p:xfrm>
          <a:off x="1224136" y="3531764"/>
          <a:ext cx="9552384" cy="3713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ewitterblitz 4">
            <a:extLst>
              <a:ext uri="{FF2B5EF4-FFF2-40B4-BE49-F238E27FC236}">
                <a16:creationId xmlns:a16="http://schemas.microsoft.com/office/drawing/2014/main" id="{BEF20EE8-9F1E-C84A-811D-3368B09CFFEB}"/>
              </a:ext>
            </a:extLst>
          </p:cNvPr>
          <p:cNvSpPr/>
          <p:nvPr/>
        </p:nvSpPr>
        <p:spPr>
          <a:xfrm>
            <a:off x="47328" y="4459682"/>
            <a:ext cx="993645" cy="1569195"/>
          </a:xfrm>
          <a:prstGeom prst="lightningBolt">
            <a:avLst/>
          </a:prstGeom>
          <a:solidFill>
            <a:srgbClr val="C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09266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de-DE">
                <a:solidFill>
                  <a:schemeClr val="bg1"/>
                </a:solidFill>
              </a:rPr>
              <a:t>Reflection</a:t>
            </a:r>
            <a:endParaRPr lang="de-DE" dirty="0">
              <a:solidFill>
                <a:schemeClr val="bg1"/>
              </a:solidFill>
            </a:endParaRPr>
          </a:p>
        </p:txBody>
      </p:sp>
      <p:sp>
        <p:nvSpPr>
          <p:cNvPr id="27651" name="Rectangle 3"/>
          <p:cNvSpPr>
            <a:spLocks noGrp="1" noChangeArrowheads="1"/>
          </p:cNvSpPr>
          <p:nvPr>
            <p:ph type="body" idx="1"/>
          </p:nvPr>
        </p:nvSpPr>
        <p:spPr>
          <a:xfrm>
            <a:off x="1199455" y="1602000"/>
            <a:ext cx="10753195" cy="4525200"/>
          </a:xfrm>
        </p:spPr>
        <p:txBody>
          <a:bodyPr>
            <a:noAutofit/>
          </a:bodyPr>
          <a:lstStyle/>
          <a:p>
            <a:pPr marL="457200" indent="-457200">
              <a:lnSpc>
                <a:spcPct val="90000"/>
              </a:lnSpc>
              <a:buFont typeface="+mj-lt"/>
              <a:buAutoNum type="arabicPeriod"/>
            </a:pPr>
            <a:r>
              <a:rPr lang="en-AU" dirty="0"/>
              <a:t>Try to identify examples of CSR communication on corporate websites.</a:t>
            </a:r>
          </a:p>
          <a:p>
            <a:pPr lvl="1" indent="-342900">
              <a:lnSpc>
                <a:spcPct val="90000"/>
              </a:lnSpc>
              <a:buFont typeface="Courier New" panose="02070309020205020404" pitchFamily="49" charset="0"/>
              <a:buChar char="o"/>
            </a:pPr>
            <a:r>
              <a:rPr lang="en-AU" dirty="0"/>
              <a:t>What are the key words that are used?</a:t>
            </a:r>
          </a:p>
          <a:p>
            <a:pPr lvl="1" indent="-342900">
              <a:lnSpc>
                <a:spcPct val="90000"/>
              </a:lnSpc>
              <a:buFont typeface="Courier New" panose="02070309020205020404" pitchFamily="49" charset="0"/>
              <a:buChar char="o"/>
            </a:pPr>
            <a:r>
              <a:rPr lang="en-AU" dirty="0"/>
              <a:t>Where and how is sustainability used (and possibly abused)?</a:t>
            </a:r>
          </a:p>
          <a:p>
            <a:pPr marL="400050" lvl="1" indent="0">
              <a:lnSpc>
                <a:spcPct val="90000"/>
              </a:lnSpc>
              <a:buNone/>
            </a:pPr>
            <a:endParaRPr lang="en-AU" dirty="0"/>
          </a:p>
          <a:p>
            <a:pPr marL="457200" indent="-457200">
              <a:lnSpc>
                <a:spcPct val="90000"/>
              </a:lnSpc>
              <a:buFont typeface="+mj-lt"/>
              <a:buAutoNum type="arabicPeriod"/>
            </a:pPr>
            <a:r>
              <a:rPr lang="en-AU" dirty="0"/>
              <a:t>Whom are corporates talking to when they communicate about their responsibility?</a:t>
            </a:r>
          </a:p>
          <a:p>
            <a:pPr marL="457200" indent="-457200">
              <a:lnSpc>
                <a:spcPct val="90000"/>
              </a:lnSpc>
              <a:buFont typeface="+mj-lt"/>
              <a:buAutoNum type="arabicPeriod"/>
            </a:pPr>
            <a:endParaRPr lang="en-AU" dirty="0"/>
          </a:p>
          <a:p>
            <a:pPr marL="457200" indent="-457200">
              <a:lnSpc>
                <a:spcPct val="90000"/>
              </a:lnSpc>
              <a:buFont typeface="+mj-lt"/>
              <a:buAutoNum type="arabicPeriod"/>
            </a:pPr>
            <a:r>
              <a:rPr lang="en-AU" dirty="0"/>
              <a:t>What are the dimensions of CSR and Sustainability that are communicated the most (environmental, economic, social) – and what about culture?</a:t>
            </a:r>
          </a:p>
          <a:p>
            <a:pPr marL="0" indent="0">
              <a:lnSpc>
                <a:spcPct val="90000"/>
              </a:lnSpc>
              <a:buNone/>
            </a:pPr>
            <a:endParaRPr lang="en-AU" dirty="0"/>
          </a:p>
        </p:txBody>
      </p:sp>
    </p:spTree>
    <p:extLst>
      <p:ext uri="{BB962C8B-B14F-4D97-AF65-F5344CB8AC3E}">
        <p14:creationId xmlns:p14="http://schemas.microsoft.com/office/powerpoint/2010/main" val="2670181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4DD18F-6141-084C-A6E2-F1D86471B276}"/>
              </a:ext>
            </a:extLst>
          </p:cNvPr>
          <p:cNvSpPr>
            <a:spLocks noGrp="1"/>
          </p:cNvSpPr>
          <p:nvPr>
            <p:ph type="title"/>
          </p:nvPr>
        </p:nvSpPr>
        <p:spPr/>
        <p:txBody>
          <a:bodyPr/>
          <a:lstStyle/>
          <a:p>
            <a:r>
              <a:rPr lang="en-AU" dirty="0"/>
              <a:t>Overall reflection to the whole lecture unit</a:t>
            </a:r>
          </a:p>
        </p:txBody>
      </p:sp>
      <p:sp>
        <p:nvSpPr>
          <p:cNvPr id="3" name="Inhaltsplatzhalter 2">
            <a:extLst>
              <a:ext uri="{FF2B5EF4-FFF2-40B4-BE49-F238E27FC236}">
                <a16:creationId xmlns:a16="http://schemas.microsoft.com/office/drawing/2014/main" id="{DCAF43E7-6077-084C-85F4-8CB638AB3589}"/>
              </a:ext>
            </a:extLst>
          </p:cNvPr>
          <p:cNvSpPr>
            <a:spLocks noGrp="1"/>
          </p:cNvSpPr>
          <p:nvPr>
            <p:ph idx="1"/>
          </p:nvPr>
        </p:nvSpPr>
        <p:spPr/>
        <p:txBody>
          <a:bodyPr/>
          <a:lstStyle/>
          <a:p>
            <a:pPr marL="457200" indent="-457200">
              <a:buAutoNum type="arabicPeriod"/>
            </a:pPr>
            <a:r>
              <a:rPr lang="en-AU" dirty="0"/>
              <a:t>What are the perspectives and understandings of and approaches to sustainability from </a:t>
            </a:r>
          </a:p>
          <a:p>
            <a:pPr lvl="1"/>
            <a:r>
              <a:rPr lang="en-AU" dirty="0"/>
              <a:t>A science / climate change communication perspective</a:t>
            </a:r>
          </a:p>
          <a:p>
            <a:pPr lvl="1"/>
            <a:r>
              <a:rPr lang="en-AU" dirty="0"/>
              <a:t>An environmental communication perspective</a:t>
            </a:r>
          </a:p>
          <a:p>
            <a:pPr lvl="1"/>
            <a:r>
              <a:rPr lang="en-AU" dirty="0"/>
              <a:t>A CSR communication perspective</a:t>
            </a:r>
          </a:p>
          <a:p>
            <a:pPr marL="457200" indent="-457200">
              <a:buAutoNum type="arabicPeriod"/>
            </a:pPr>
            <a:r>
              <a:rPr lang="en-AU" dirty="0"/>
              <a:t>In which of the disciplines is sustainability more debated, in which of the disciplines is sustainability not (yet) debated – and why?</a:t>
            </a:r>
          </a:p>
          <a:p>
            <a:pPr marL="457200" indent="-457200">
              <a:buAutoNum type="arabicPeriod"/>
            </a:pPr>
            <a:endParaRPr lang="en-AU" dirty="0"/>
          </a:p>
        </p:txBody>
      </p:sp>
    </p:spTree>
    <p:extLst>
      <p:ext uri="{BB962C8B-B14F-4D97-AF65-F5344CB8AC3E}">
        <p14:creationId xmlns:p14="http://schemas.microsoft.com/office/powerpoint/2010/main" val="276577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6053C11-ECC1-9542-BB60-87E3E2C50BEC}"/>
              </a:ext>
            </a:extLst>
          </p:cNvPr>
          <p:cNvSpPr/>
          <p:nvPr/>
        </p:nvSpPr>
        <p:spPr>
          <a:xfrm>
            <a:off x="1199456" y="4575473"/>
            <a:ext cx="10992544" cy="925290"/>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hteck 4">
            <a:extLst>
              <a:ext uri="{FF2B5EF4-FFF2-40B4-BE49-F238E27FC236}">
                <a16:creationId xmlns:a16="http://schemas.microsoft.com/office/drawing/2014/main" id="{DC909087-661A-D642-9199-9F087E8A0779}"/>
              </a:ext>
            </a:extLst>
          </p:cNvPr>
          <p:cNvSpPr/>
          <p:nvPr/>
        </p:nvSpPr>
        <p:spPr>
          <a:xfrm>
            <a:off x="1199456" y="2719734"/>
            <a:ext cx="10992544" cy="925290"/>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hteck 3">
            <a:extLst>
              <a:ext uri="{FF2B5EF4-FFF2-40B4-BE49-F238E27FC236}">
                <a16:creationId xmlns:a16="http://schemas.microsoft.com/office/drawing/2014/main" id="{D8C6464B-4F58-C34F-A744-C39749CC117F}"/>
              </a:ext>
            </a:extLst>
          </p:cNvPr>
          <p:cNvSpPr/>
          <p:nvPr/>
        </p:nvSpPr>
        <p:spPr>
          <a:xfrm>
            <a:off x="1199456" y="3650183"/>
            <a:ext cx="10992544" cy="925290"/>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22" name="Rectangle 2"/>
          <p:cNvSpPr>
            <a:spLocks noGrp="1" noChangeArrowheads="1"/>
          </p:cNvSpPr>
          <p:nvPr>
            <p:ph type="title"/>
          </p:nvPr>
        </p:nvSpPr>
        <p:spPr/>
        <p:txBody>
          <a:bodyPr/>
          <a:lstStyle/>
          <a:p>
            <a:pPr algn="ctr"/>
            <a:r>
              <a:rPr lang="de-DE" dirty="0">
                <a:solidFill>
                  <a:schemeClr val="bg1"/>
                </a:solidFill>
              </a:rPr>
              <a:t>Learning </a:t>
            </a:r>
            <a:r>
              <a:rPr lang="de-DE" dirty="0" err="1">
                <a:solidFill>
                  <a:schemeClr val="bg1"/>
                </a:solidFill>
              </a:rPr>
              <a:t>outcomes</a:t>
            </a:r>
            <a:endParaRPr lang="de-DE" dirty="0">
              <a:solidFill>
                <a:schemeClr val="bg1"/>
              </a:solidFill>
            </a:endParaRPr>
          </a:p>
        </p:txBody>
      </p:sp>
      <p:sp>
        <p:nvSpPr>
          <p:cNvPr id="5123" name="Rectangle 3"/>
          <p:cNvSpPr>
            <a:spLocks noGrp="1" noChangeArrowheads="1"/>
          </p:cNvSpPr>
          <p:nvPr>
            <p:ph type="body" idx="1"/>
          </p:nvPr>
        </p:nvSpPr>
        <p:spPr>
          <a:xfrm>
            <a:off x="1199457" y="1484784"/>
            <a:ext cx="10753194" cy="4525200"/>
          </a:xfrm>
        </p:spPr>
        <p:txBody>
          <a:bodyPr>
            <a:noAutofit/>
          </a:bodyPr>
          <a:lstStyle/>
          <a:p>
            <a:pPr>
              <a:lnSpc>
                <a:spcPct val="90000"/>
              </a:lnSpc>
              <a:buFontTx/>
              <a:buNone/>
            </a:pPr>
            <a:r>
              <a:rPr lang="en-GB" sz="1400" b="1" dirty="0" smtClean="0">
                <a:solidFill>
                  <a:srgbClr val="95843F"/>
                </a:solidFill>
              </a:rPr>
              <a:t>Learning outcome 1: </a:t>
            </a:r>
          </a:p>
          <a:p>
            <a:pPr>
              <a:lnSpc>
                <a:spcPct val="90000"/>
              </a:lnSpc>
              <a:buFontTx/>
              <a:buNone/>
            </a:pPr>
            <a:r>
              <a:rPr lang="en-GB" sz="1400" b="1" dirty="0" smtClean="0"/>
              <a:t>Describe </a:t>
            </a:r>
            <a:r>
              <a:rPr lang="en-GB" sz="1400" dirty="0" smtClean="0"/>
              <a:t>the diverse nature of contemporary practices of sustainability communication on an individual, organizational and societal level, the relationship of strategic communication practices to other public communication practices, the role of stakeholders and publics and the communication practitioners in and outside of organizations (corporate, NGO, political and educational institutions etc.)</a:t>
            </a:r>
          </a:p>
          <a:p>
            <a:pPr>
              <a:lnSpc>
                <a:spcPct val="90000"/>
              </a:lnSpc>
              <a:buFontTx/>
              <a:buNone/>
            </a:pPr>
            <a:endParaRPr lang="en-GB" sz="1400" dirty="0" smtClean="0"/>
          </a:p>
          <a:p>
            <a:pPr>
              <a:lnSpc>
                <a:spcPct val="90000"/>
              </a:lnSpc>
              <a:buNone/>
            </a:pPr>
            <a:r>
              <a:rPr lang="en-GB" sz="1400" b="1" dirty="0" smtClean="0">
                <a:solidFill>
                  <a:srgbClr val="95843F"/>
                </a:solidFill>
              </a:rPr>
              <a:t>Learning outcome 2: </a:t>
            </a:r>
            <a:endParaRPr lang="en-GB" sz="1400" dirty="0" smtClean="0"/>
          </a:p>
          <a:p>
            <a:pPr>
              <a:lnSpc>
                <a:spcPct val="90000"/>
              </a:lnSpc>
              <a:buFontTx/>
              <a:buNone/>
            </a:pPr>
            <a:r>
              <a:rPr lang="en-GB" sz="1400" b="1" dirty="0" smtClean="0"/>
              <a:t>Develop </a:t>
            </a:r>
            <a:r>
              <a:rPr lang="en-GB" sz="1400" dirty="0" smtClean="0"/>
              <a:t>comprehensive and well-founded knowledge in sustainability communication as field of study, an understanding of how other disciplines relate to the field and an international perspective on the field.</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3: </a:t>
            </a:r>
          </a:p>
          <a:p>
            <a:pPr>
              <a:lnSpc>
                <a:spcPct val="90000"/>
              </a:lnSpc>
              <a:buFontTx/>
              <a:buNone/>
            </a:pPr>
            <a:r>
              <a:rPr lang="en-GB" sz="1400" b="1" dirty="0" smtClean="0"/>
              <a:t>Understand</a:t>
            </a:r>
            <a:r>
              <a:rPr lang="en-GB" sz="1400" dirty="0" smtClean="0"/>
              <a:t> the key elements of communication theories, strategies and tactics, and, thus, the character and operationalization of best practice sustainability communication planning frameworks.</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4: </a:t>
            </a:r>
            <a:endParaRPr lang="en-GB" sz="1400" dirty="0" smtClean="0"/>
          </a:p>
          <a:p>
            <a:pPr>
              <a:lnSpc>
                <a:spcPct val="90000"/>
              </a:lnSpc>
              <a:buFontTx/>
              <a:buNone/>
            </a:pPr>
            <a:r>
              <a:rPr lang="en-GB" sz="1400" b="1" dirty="0" smtClean="0"/>
              <a:t>Advance</a:t>
            </a:r>
            <a:r>
              <a:rPr lang="en-GB" sz="1400" dirty="0" smtClean="0"/>
              <a:t> your understanding of social and civic responsibility and develop an appreciation of the philosophical and social context of sustainability communication. Advance your knowledge and respect of ethics and ethical standards in relation to communication of, about and for sustainability.</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5: </a:t>
            </a:r>
          </a:p>
          <a:p>
            <a:pPr>
              <a:lnSpc>
                <a:spcPct val="90000"/>
              </a:lnSpc>
              <a:buFontTx/>
              <a:buNone/>
            </a:pPr>
            <a:r>
              <a:rPr lang="en-GB" sz="1400" b="1" dirty="0" smtClean="0"/>
              <a:t>Anticipate and Interpret </a:t>
            </a:r>
            <a:r>
              <a:rPr lang="en-GB" sz="1400" dirty="0" smtClean="0"/>
              <a:t>current issues and challenges of a world in transformation and social change. Develop a deep understanding of and skills to create change, develop advocacy, leadership and authorship in and for sustainability communication.</a:t>
            </a:r>
          </a:p>
          <a:p>
            <a:pPr>
              <a:lnSpc>
                <a:spcPct val="90000"/>
              </a:lnSpc>
              <a:buFontTx/>
              <a:buNone/>
            </a:pPr>
            <a:endParaRPr lang="en-GB" sz="1400" dirty="0"/>
          </a:p>
        </p:txBody>
      </p:sp>
    </p:spTree>
    <p:extLst>
      <p:ext uri="{BB962C8B-B14F-4D97-AF65-F5344CB8AC3E}">
        <p14:creationId xmlns:p14="http://schemas.microsoft.com/office/powerpoint/2010/main" val="1179270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B3D0E-028B-4440-99ED-8241380B1AD4}"/>
              </a:ext>
            </a:extLst>
          </p:cNvPr>
          <p:cNvSpPr>
            <a:spLocks noGrp="1"/>
          </p:cNvSpPr>
          <p:nvPr>
            <p:ph type="title"/>
          </p:nvPr>
        </p:nvSpPr>
        <p:spPr/>
        <p:txBody>
          <a:bodyPr/>
          <a:lstStyle/>
          <a:p>
            <a:r>
              <a:rPr lang="en-AU" dirty="0"/>
              <a:t>Overview</a:t>
            </a:r>
          </a:p>
        </p:txBody>
      </p:sp>
      <p:sp>
        <p:nvSpPr>
          <p:cNvPr id="3" name="Inhaltsplatzhalter 2">
            <a:extLst>
              <a:ext uri="{FF2B5EF4-FFF2-40B4-BE49-F238E27FC236}">
                <a16:creationId xmlns:a16="http://schemas.microsoft.com/office/drawing/2014/main" id="{B3F181E9-A0E2-6642-A738-E209BAEF8DDE}"/>
              </a:ext>
            </a:extLst>
          </p:cNvPr>
          <p:cNvSpPr>
            <a:spLocks noGrp="1"/>
          </p:cNvSpPr>
          <p:nvPr>
            <p:ph idx="1"/>
          </p:nvPr>
        </p:nvSpPr>
        <p:spPr/>
        <p:txBody>
          <a:bodyPr/>
          <a:lstStyle/>
          <a:p>
            <a:pPr marL="457200" indent="-457200">
              <a:buAutoNum type="alphaUcPeriod"/>
            </a:pPr>
            <a:r>
              <a:rPr lang="en-AU" dirty="0"/>
              <a:t>Responsibility</a:t>
            </a:r>
          </a:p>
          <a:p>
            <a:pPr marL="457200" indent="-457200">
              <a:buAutoNum type="alphaUcPeriod"/>
            </a:pPr>
            <a:r>
              <a:rPr lang="en-AU" dirty="0"/>
              <a:t>CSR</a:t>
            </a:r>
          </a:p>
          <a:p>
            <a:pPr marL="457200" indent="-457200">
              <a:buAutoNum type="alphaUcPeriod"/>
            </a:pPr>
            <a:r>
              <a:rPr lang="en-AU" dirty="0"/>
              <a:t>CSR Communication</a:t>
            </a:r>
          </a:p>
          <a:p>
            <a:pPr marL="457200" indent="-457200">
              <a:buAutoNum type="alphaUcPeriod"/>
            </a:pPr>
            <a:endParaRPr lang="en-AU" dirty="0"/>
          </a:p>
        </p:txBody>
      </p:sp>
    </p:spTree>
    <p:extLst>
      <p:ext uri="{BB962C8B-B14F-4D97-AF65-F5344CB8AC3E}">
        <p14:creationId xmlns:p14="http://schemas.microsoft.com/office/powerpoint/2010/main" val="1455881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04412D83-332E-9E44-BB1F-483E5181ACB6}"/>
              </a:ext>
            </a:extLst>
          </p:cNvPr>
          <p:cNvGraphicFramePr>
            <a:graphicFrameLocks/>
          </p:cNvGraphicFramePr>
          <p:nvPr/>
        </p:nvGraphicFramePr>
        <p:xfrm>
          <a:off x="1487488" y="3151781"/>
          <a:ext cx="9928720" cy="3713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E593B6C4-0367-484C-94B0-A7609982A353}"/>
              </a:ext>
            </a:extLst>
          </p:cNvPr>
          <p:cNvSpPr>
            <a:spLocks noGrp="1"/>
          </p:cNvSpPr>
          <p:nvPr>
            <p:ph type="title"/>
          </p:nvPr>
        </p:nvSpPr>
        <p:spPr/>
        <p:txBody>
          <a:bodyPr/>
          <a:lstStyle/>
          <a:p>
            <a:r>
              <a:rPr lang="de-DE" dirty="0" err="1"/>
              <a:t>Recap</a:t>
            </a:r>
            <a:endParaRPr lang="en-AU" dirty="0"/>
          </a:p>
        </p:txBody>
      </p:sp>
      <p:sp>
        <p:nvSpPr>
          <p:cNvPr id="3" name="Inhaltsplatzhalter 2">
            <a:extLst>
              <a:ext uri="{FF2B5EF4-FFF2-40B4-BE49-F238E27FC236}">
                <a16:creationId xmlns:a16="http://schemas.microsoft.com/office/drawing/2014/main" id="{6D416857-48AD-7141-92A5-90D02588DDD7}"/>
              </a:ext>
            </a:extLst>
          </p:cNvPr>
          <p:cNvSpPr>
            <a:spLocks noGrp="1"/>
          </p:cNvSpPr>
          <p:nvPr>
            <p:ph idx="1"/>
          </p:nvPr>
        </p:nvSpPr>
        <p:spPr/>
        <p:txBody>
          <a:bodyPr/>
          <a:lstStyle/>
          <a:p>
            <a:r>
              <a:rPr lang="en-GB" dirty="0" smtClean="0"/>
              <a:t>Climate change communication is about educating, informing, warning, persuading, mobilizing and solving a very critical problem / risk</a:t>
            </a:r>
          </a:p>
          <a:p>
            <a:r>
              <a:rPr lang="en-GB" dirty="0" smtClean="0"/>
              <a:t>Deeper level: climate change communication is shaped by our different experiences, mental and cultural models, and underlying values and worldviews </a:t>
            </a:r>
          </a:p>
          <a:p>
            <a:endParaRPr lang="en-GB" dirty="0" smtClean="0"/>
          </a:p>
          <a:p>
            <a:endParaRPr lang="en-GB" dirty="0"/>
          </a:p>
        </p:txBody>
      </p:sp>
      <p:sp>
        <p:nvSpPr>
          <p:cNvPr id="4" name="Gewitterblitz 3">
            <a:extLst>
              <a:ext uri="{FF2B5EF4-FFF2-40B4-BE49-F238E27FC236}">
                <a16:creationId xmlns:a16="http://schemas.microsoft.com/office/drawing/2014/main" id="{CBB62E16-84DE-F64D-BCFB-26DC4BCF86C3}"/>
              </a:ext>
            </a:extLst>
          </p:cNvPr>
          <p:cNvSpPr/>
          <p:nvPr/>
        </p:nvSpPr>
        <p:spPr>
          <a:xfrm>
            <a:off x="310680" y="4079699"/>
            <a:ext cx="1032792" cy="1569195"/>
          </a:xfrm>
          <a:prstGeom prst="lightningBolt">
            <a:avLst/>
          </a:prstGeom>
          <a:solidFill>
            <a:srgbClr val="C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3467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3">
            <a:extLst>
              <a:ext uri="{FF2B5EF4-FFF2-40B4-BE49-F238E27FC236}">
                <a16:creationId xmlns:a16="http://schemas.microsoft.com/office/drawing/2014/main" id="{74E4D625-E245-EA4B-AB6A-36F3497BB1E9}"/>
              </a:ext>
            </a:extLst>
          </p:cNvPr>
          <p:cNvSpPr>
            <a:spLocks noGrp="1"/>
          </p:cNvSpPr>
          <p:nvPr>
            <p:ph type="title"/>
          </p:nvPr>
        </p:nvSpPr>
        <p:spPr/>
        <p:txBody>
          <a:bodyPr/>
          <a:lstStyle/>
          <a:p>
            <a:r>
              <a:rPr lang="en-AU" altLang="de-DE" dirty="0"/>
              <a:t>A. Responsibility</a:t>
            </a:r>
          </a:p>
        </p:txBody>
      </p:sp>
      <p:sp>
        <p:nvSpPr>
          <p:cNvPr id="24578" name="Inhaltsplatzhalter 5">
            <a:extLst>
              <a:ext uri="{FF2B5EF4-FFF2-40B4-BE49-F238E27FC236}">
                <a16:creationId xmlns:a16="http://schemas.microsoft.com/office/drawing/2014/main" id="{7FB0A807-90B9-8041-BE16-67E02C6186F1}"/>
              </a:ext>
            </a:extLst>
          </p:cNvPr>
          <p:cNvSpPr>
            <a:spLocks noGrp="1"/>
          </p:cNvSpPr>
          <p:nvPr>
            <p:ph idx="1"/>
          </p:nvPr>
        </p:nvSpPr>
        <p:spPr/>
        <p:txBody>
          <a:bodyPr/>
          <a:lstStyle/>
          <a:p>
            <a:pPr marL="0" indent="0">
              <a:buNone/>
            </a:pPr>
            <a:r>
              <a:rPr lang="en-AU" altLang="de-DE" b="1" dirty="0"/>
              <a:t>Recap</a:t>
            </a:r>
          </a:p>
          <a:p>
            <a:pPr marL="0" indent="0">
              <a:buNone/>
            </a:pPr>
            <a:r>
              <a:rPr lang="en-AU" altLang="de-DE" dirty="0"/>
              <a:t>Climate change &amp; environmental communication: human-nature relationship, nature has no voice,  </a:t>
            </a:r>
          </a:p>
        </p:txBody>
      </p:sp>
      <p:graphicFrame>
        <p:nvGraphicFramePr>
          <p:cNvPr id="4" name="Inhaltsplatzhalter 2">
            <a:extLst>
              <a:ext uri="{FF2B5EF4-FFF2-40B4-BE49-F238E27FC236}">
                <a16:creationId xmlns:a16="http://schemas.microsoft.com/office/drawing/2014/main" id="{7AF234FA-8B71-0147-B90E-9C16923BCF72}"/>
              </a:ext>
            </a:extLst>
          </p:cNvPr>
          <p:cNvGraphicFramePr>
            <a:graphicFrameLocks/>
          </p:cNvGraphicFramePr>
          <p:nvPr>
            <p:extLst>
              <p:ext uri="{D42A27DB-BD31-4B8C-83A1-F6EECF244321}">
                <p14:modId xmlns:p14="http://schemas.microsoft.com/office/powerpoint/2010/main" val="3198986088"/>
              </p:ext>
            </p:extLst>
          </p:nvPr>
        </p:nvGraphicFramePr>
        <p:xfrm>
          <a:off x="1271464" y="3031977"/>
          <a:ext cx="9552384" cy="3713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125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3">
            <a:extLst>
              <a:ext uri="{FF2B5EF4-FFF2-40B4-BE49-F238E27FC236}">
                <a16:creationId xmlns:a16="http://schemas.microsoft.com/office/drawing/2014/main" id="{74E4D625-E245-EA4B-AB6A-36F3497BB1E9}"/>
              </a:ext>
            </a:extLst>
          </p:cNvPr>
          <p:cNvSpPr>
            <a:spLocks noGrp="1"/>
          </p:cNvSpPr>
          <p:nvPr>
            <p:ph type="title"/>
          </p:nvPr>
        </p:nvSpPr>
        <p:spPr/>
        <p:txBody>
          <a:bodyPr/>
          <a:lstStyle/>
          <a:p>
            <a:r>
              <a:rPr lang="en-AU" altLang="de-DE" dirty="0"/>
              <a:t>A. Responsibility</a:t>
            </a:r>
          </a:p>
        </p:txBody>
      </p:sp>
      <p:sp>
        <p:nvSpPr>
          <p:cNvPr id="24578" name="Inhaltsplatzhalter 5">
            <a:extLst>
              <a:ext uri="{FF2B5EF4-FFF2-40B4-BE49-F238E27FC236}">
                <a16:creationId xmlns:a16="http://schemas.microsoft.com/office/drawing/2014/main" id="{7FB0A807-90B9-8041-BE16-67E02C6186F1}"/>
              </a:ext>
            </a:extLst>
          </p:cNvPr>
          <p:cNvSpPr>
            <a:spLocks noGrp="1"/>
          </p:cNvSpPr>
          <p:nvPr>
            <p:ph idx="1"/>
          </p:nvPr>
        </p:nvSpPr>
        <p:spPr/>
        <p:txBody>
          <a:bodyPr/>
          <a:lstStyle/>
          <a:p>
            <a:pPr marL="0" indent="0">
              <a:buNone/>
            </a:pPr>
            <a:r>
              <a:rPr lang="en-AU" altLang="de-DE" dirty="0"/>
              <a:t>But who is responsible for “taking a voice” for nature, who are the “authors” of change??</a:t>
            </a:r>
          </a:p>
        </p:txBody>
      </p:sp>
      <p:sp>
        <p:nvSpPr>
          <p:cNvPr id="7" name="Textfeld 6">
            <a:extLst>
              <a:ext uri="{FF2B5EF4-FFF2-40B4-BE49-F238E27FC236}">
                <a16:creationId xmlns:a16="http://schemas.microsoft.com/office/drawing/2014/main" id="{136EE0E3-D3DA-1943-8A0C-4634B4E44B3C}"/>
              </a:ext>
            </a:extLst>
          </p:cNvPr>
          <p:cNvSpPr txBox="1"/>
          <p:nvPr/>
        </p:nvSpPr>
        <p:spPr>
          <a:xfrm rot="16200000">
            <a:off x="-1045103" y="4651890"/>
            <a:ext cx="4088547" cy="246221"/>
          </a:xfrm>
          <a:prstGeom prst="rect">
            <a:avLst/>
          </a:prstGeom>
          <a:noFill/>
        </p:spPr>
        <p:txBody>
          <a:bodyPr wrap="square" rtlCol="0">
            <a:spAutoFit/>
          </a:bodyPr>
          <a:lstStyle/>
          <a:p>
            <a:r>
              <a:rPr lang="en-AU" sz="1000" dirty="0"/>
              <a:t>Source: private</a:t>
            </a:r>
          </a:p>
        </p:txBody>
      </p:sp>
      <p:pic>
        <p:nvPicPr>
          <p:cNvPr id="3" name="Grafik 2">
            <a:extLst>
              <a:ext uri="{FF2B5EF4-FFF2-40B4-BE49-F238E27FC236}">
                <a16:creationId xmlns:a16="http://schemas.microsoft.com/office/drawing/2014/main" id="{5C87EB4C-5D6B-D746-B9A0-516E76ED25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199456" y="2498794"/>
            <a:ext cx="5760640" cy="4320480"/>
          </a:xfrm>
          <a:prstGeom prst="rect">
            <a:avLst/>
          </a:prstGeom>
        </p:spPr>
      </p:pic>
    </p:spTree>
    <p:extLst>
      <p:ext uri="{BB962C8B-B14F-4D97-AF65-F5344CB8AC3E}">
        <p14:creationId xmlns:p14="http://schemas.microsoft.com/office/powerpoint/2010/main" val="1647846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F1CAC-45A5-E947-9871-90B600F9F890}"/>
              </a:ext>
            </a:extLst>
          </p:cNvPr>
          <p:cNvSpPr>
            <a:spLocks noGrp="1"/>
          </p:cNvSpPr>
          <p:nvPr>
            <p:ph type="title"/>
          </p:nvPr>
        </p:nvSpPr>
        <p:spPr/>
        <p:txBody>
          <a:bodyPr/>
          <a:lstStyle/>
          <a:p>
            <a:r>
              <a:rPr lang="en-AU" dirty="0"/>
              <a:t>A. Responsibility</a:t>
            </a:r>
          </a:p>
        </p:txBody>
      </p:sp>
      <p:sp>
        <p:nvSpPr>
          <p:cNvPr id="3" name="Inhaltsplatzhalter 2">
            <a:extLst>
              <a:ext uri="{FF2B5EF4-FFF2-40B4-BE49-F238E27FC236}">
                <a16:creationId xmlns:a16="http://schemas.microsoft.com/office/drawing/2014/main" id="{73D873F5-6AA7-9547-B66C-BA5B292577A5}"/>
              </a:ext>
            </a:extLst>
          </p:cNvPr>
          <p:cNvSpPr>
            <a:spLocks noGrp="1"/>
          </p:cNvSpPr>
          <p:nvPr>
            <p:ph idx="1"/>
          </p:nvPr>
        </p:nvSpPr>
        <p:spPr/>
        <p:txBody>
          <a:bodyPr/>
          <a:lstStyle/>
          <a:p>
            <a:r>
              <a:rPr lang="en-GB" dirty="0" smtClean="0"/>
              <a:t>Organizations of all kind are responsible towards their environment / the society</a:t>
            </a:r>
          </a:p>
          <a:p>
            <a:r>
              <a:rPr lang="en-GB" dirty="0" smtClean="0"/>
              <a:t>The are embedded in the society – and therefore responsible for their action</a:t>
            </a:r>
          </a:p>
          <a:p>
            <a:pPr marL="0" indent="0">
              <a:buNone/>
            </a:pPr>
            <a:endParaRPr lang="en-GB" dirty="0" smtClean="0"/>
          </a:p>
          <a:p>
            <a:pPr marL="0" indent="0">
              <a:buNone/>
            </a:pPr>
            <a:endParaRPr lang="en-GB" dirty="0" smtClean="0"/>
          </a:p>
          <a:p>
            <a:pPr marL="0" indent="0">
              <a:buNone/>
            </a:pPr>
            <a:r>
              <a:rPr lang="en-GB" b="1" dirty="0" smtClean="0"/>
              <a:t>CSR: „a concept whereby companies integrate social and environmental concerns in their business operations and in their interaction with their stakeholders on a voluntary basis“</a:t>
            </a:r>
          </a:p>
          <a:p>
            <a:pPr marL="0" indent="0">
              <a:buNone/>
            </a:pPr>
            <a:r>
              <a:rPr lang="en-GB" sz="1600" i="1" dirty="0" smtClean="0"/>
              <a:t>EU, green book, 2001: Corporate Social Responsibility</a:t>
            </a:r>
          </a:p>
          <a:p>
            <a:pPr marL="0" indent="0">
              <a:buNone/>
            </a:pPr>
            <a:endParaRPr lang="en-GB" dirty="0"/>
          </a:p>
        </p:txBody>
      </p:sp>
    </p:spTree>
    <p:extLst>
      <p:ext uri="{BB962C8B-B14F-4D97-AF65-F5344CB8AC3E}">
        <p14:creationId xmlns:p14="http://schemas.microsoft.com/office/powerpoint/2010/main" val="2114437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3">
            <a:extLst>
              <a:ext uri="{FF2B5EF4-FFF2-40B4-BE49-F238E27FC236}">
                <a16:creationId xmlns:a16="http://schemas.microsoft.com/office/drawing/2014/main" id="{74E4D625-E245-EA4B-AB6A-36F3497BB1E9}"/>
              </a:ext>
            </a:extLst>
          </p:cNvPr>
          <p:cNvSpPr>
            <a:spLocks noGrp="1"/>
          </p:cNvSpPr>
          <p:nvPr>
            <p:ph type="title"/>
          </p:nvPr>
        </p:nvSpPr>
        <p:spPr/>
        <p:txBody>
          <a:bodyPr/>
          <a:lstStyle/>
          <a:p>
            <a:r>
              <a:rPr lang="en-AU" altLang="de-DE" dirty="0"/>
              <a:t>A. Responsibility</a:t>
            </a:r>
          </a:p>
        </p:txBody>
      </p:sp>
      <p:sp>
        <p:nvSpPr>
          <p:cNvPr id="24578" name="Inhaltsplatzhalter 5">
            <a:extLst>
              <a:ext uri="{FF2B5EF4-FFF2-40B4-BE49-F238E27FC236}">
                <a16:creationId xmlns:a16="http://schemas.microsoft.com/office/drawing/2014/main" id="{7FB0A807-90B9-8041-BE16-67E02C6186F1}"/>
              </a:ext>
            </a:extLst>
          </p:cNvPr>
          <p:cNvSpPr>
            <a:spLocks noGrp="1"/>
          </p:cNvSpPr>
          <p:nvPr>
            <p:ph idx="1"/>
          </p:nvPr>
        </p:nvSpPr>
        <p:spPr/>
        <p:txBody>
          <a:bodyPr/>
          <a:lstStyle/>
          <a:p>
            <a:pPr marL="0" indent="0">
              <a:buNone/>
            </a:pPr>
            <a:r>
              <a:rPr lang="en-AU" altLang="de-DE" b="1" dirty="0"/>
              <a:t>Background</a:t>
            </a:r>
          </a:p>
          <a:p>
            <a:r>
              <a:rPr lang="en-AU" altLang="de-DE" dirty="0"/>
              <a:t>Responsibility is a “relational term”</a:t>
            </a:r>
          </a:p>
          <a:p>
            <a:r>
              <a:rPr lang="en-AU" altLang="de-DE" dirty="0"/>
              <a:t>Prospective: obligation, liability, license to operate</a:t>
            </a:r>
          </a:p>
          <a:p>
            <a:r>
              <a:rPr lang="en-AU" altLang="de-DE" dirty="0"/>
              <a:t>Retrospective: justification, legitimatization</a:t>
            </a:r>
          </a:p>
        </p:txBody>
      </p:sp>
    </p:spTree>
    <p:extLst>
      <p:ext uri="{BB962C8B-B14F-4D97-AF65-F5344CB8AC3E}">
        <p14:creationId xmlns:p14="http://schemas.microsoft.com/office/powerpoint/2010/main" val="3655836700"/>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1339</Words>
  <Application>Microsoft Office PowerPoint</Application>
  <PresentationFormat>Breitbild</PresentationFormat>
  <Paragraphs>153</Paragraphs>
  <Slides>22</Slides>
  <Notes>12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22</vt:i4>
      </vt:variant>
    </vt:vector>
  </HeadingPairs>
  <TitlesOfParts>
    <vt:vector size="28" baseType="lpstr">
      <vt:lpstr>Arial</vt:lpstr>
      <vt:lpstr>Bahnschrift Condensed</vt:lpstr>
      <vt:lpstr>Calibri</vt:lpstr>
      <vt:lpstr>Courier New</vt:lpstr>
      <vt:lpstr>Verdana</vt:lpstr>
      <vt:lpstr>Larissa-Design</vt:lpstr>
      <vt:lpstr>Disciplines / Key Terminology</vt:lpstr>
      <vt:lpstr>Where are we?</vt:lpstr>
      <vt:lpstr>Learning outcomes</vt:lpstr>
      <vt:lpstr>Overview</vt:lpstr>
      <vt:lpstr>Recap</vt:lpstr>
      <vt:lpstr>A. Responsibility</vt:lpstr>
      <vt:lpstr>A. Responsibility</vt:lpstr>
      <vt:lpstr>A. Responsibility</vt:lpstr>
      <vt:lpstr>A. Responsibility</vt:lpstr>
      <vt:lpstr>A. Responsibility</vt:lpstr>
      <vt:lpstr>B. CSR</vt:lpstr>
      <vt:lpstr>B. CSR</vt:lpstr>
      <vt:lpstr>C. CSR Communication</vt:lpstr>
      <vt:lpstr>C. CSR Communication</vt:lpstr>
      <vt:lpstr>C. CSR Communication</vt:lpstr>
      <vt:lpstr>C. CSR Communication</vt:lpstr>
      <vt:lpstr>C. CSR Communication</vt:lpstr>
      <vt:lpstr>C. CSR Communication</vt:lpstr>
      <vt:lpstr>C. CSR Communication</vt:lpstr>
      <vt:lpstr>Outlook</vt:lpstr>
      <vt:lpstr>Reflection</vt:lpstr>
      <vt:lpstr>Overall reflection to the whole lecture unit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zmml</dc:creator>
  <cp:lastModifiedBy>Windows-Benutzer</cp:lastModifiedBy>
  <cp:revision>391</cp:revision>
  <dcterms:created xsi:type="dcterms:W3CDTF">2011-07-07T10:45:47Z</dcterms:created>
  <dcterms:modified xsi:type="dcterms:W3CDTF">2023-08-29T08:07:20Z</dcterms:modified>
</cp:coreProperties>
</file>