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handoutMasterIdLst>
    <p:handoutMasterId r:id="rId20"/>
  </p:handoutMasterIdLst>
  <p:sldIdLst>
    <p:sldId id="343" r:id="rId2"/>
    <p:sldId id="365" r:id="rId3"/>
    <p:sldId id="368" r:id="rId4"/>
    <p:sldId id="1027" r:id="rId5"/>
    <p:sldId id="1031" r:id="rId6"/>
    <p:sldId id="285" r:id="rId7"/>
    <p:sldId id="1028" r:id="rId8"/>
    <p:sldId id="1021" r:id="rId9"/>
    <p:sldId id="1030" r:id="rId10"/>
    <p:sldId id="1022" r:id="rId11"/>
    <p:sldId id="388" r:id="rId12"/>
    <p:sldId id="266" r:id="rId13"/>
    <p:sldId id="1032" r:id="rId14"/>
    <p:sldId id="1039" r:id="rId15"/>
    <p:sldId id="392" r:id="rId16"/>
    <p:sldId id="1016" r:id="rId17"/>
    <p:sldId id="1017"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Benutzer" initials="W" lastIdx="2" clrIdx="0">
    <p:extLst>
      <p:ext uri="{19B8F6BF-5375-455C-9EA6-DF929625EA0E}">
        <p15:presenceInfo xmlns:p15="http://schemas.microsoft.com/office/powerpoint/2012/main" userId="Windows-Benutz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A59"/>
    <a:srgbClr val="BEBC32"/>
    <a:srgbClr val="95843F"/>
    <a:srgbClr val="DFC638"/>
    <a:srgbClr val="FFFFFF"/>
    <a:srgbClr val="6CB8D8"/>
    <a:srgbClr val="0432FF"/>
    <a:srgbClr val="000000"/>
    <a:srgbClr val="00664B"/>
    <a:srgbClr val="C1D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71562" autoAdjust="0"/>
  </p:normalViewPr>
  <p:slideViewPr>
    <p:cSldViewPr>
      <p:cViewPr varScale="1">
        <p:scale>
          <a:sx n="43" d="100"/>
          <a:sy n="43" d="100"/>
        </p:scale>
        <p:origin x="1572" y="36"/>
      </p:cViewPr>
      <p:guideLst>
        <p:guide orient="horz" pos="2160"/>
        <p:guide pos="3795"/>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9" d="100"/>
          <a:sy n="49" d="100"/>
        </p:scale>
        <p:origin x="2733" y="3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13B470-677F-496D-86BE-553D36F93638}" type="doc">
      <dgm:prSet loTypeId="urn:microsoft.com/office/officeart/2005/8/layout/pyramid4" loCatId="relationship" qsTypeId="urn:microsoft.com/office/officeart/2005/8/quickstyle/simple2" qsCatId="simple" csTypeId="urn:microsoft.com/office/officeart/2005/8/colors/accent2_2" csCatId="accent2" phldr="1"/>
      <dgm:spPr/>
      <dgm:t>
        <a:bodyPr/>
        <a:lstStyle/>
        <a:p>
          <a:endParaRPr lang="de-DE"/>
        </a:p>
      </dgm:t>
    </dgm:pt>
    <dgm:pt modelId="{BF7B0ED4-BD2B-47EC-A50B-9DF4A8A10B9E}">
      <dgm:prSet phldrT="[Text]"/>
      <dgm:spPr/>
      <dgm:t>
        <a:bodyPr/>
        <a:lstStyle/>
        <a:p>
          <a:r>
            <a:rPr lang="de-DE" b="1" dirty="0">
              <a:solidFill>
                <a:schemeClr val="bg1"/>
              </a:solidFill>
            </a:rPr>
            <a:t>Science &amp; </a:t>
          </a:r>
          <a:r>
            <a:rPr lang="de-DE" b="1" dirty="0" err="1">
              <a:solidFill>
                <a:schemeClr val="bg1"/>
              </a:solidFill>
            </a:rPr>
            <a:t>Risk</a:t>
          </a:r>
          <a:r>
            <a:rPr lang="de-DE" b="1" dirty="0">
              <a:solidFill>
                <a:schemeClr val="bg1"/>
              </a:solidFill>
            </a:rPr>
            <a:t> Communication</a:t>
          </a:r>
        </a:p>
      </dgm:t>
    </dgm:pt>
    <dgm:pt modelId="{2F89FDB3-3F91-4E01-8F5F-86ADFFE8521E}" type="parTrans" cxnId="{EE199B69-6362-413A-829A-B2F20A5C1205}">
      <dgm:prSet/>
      <dgm:spPr/>
      <dgm:t>
        <a:bodyPr/>
        <a:lstStyle/>
        <a:p>
          <a:endParaRPr lang="de-DE" sz="1200"/>
        </a:p>
      </dgm:t>
    </dgm:pt>
    <dgm:pt modelId="{9E60A402-F7C8-48ED-BB70-A0A75B6425FB}" type="sibTrans" cxnId="{EE199B69-6362-413A-829A-B2F20A5C1205}">
      <dgm:prSet/>
      <dgm:spPr/>
      <dgm:t>
        <a:bodyPr/>
        <a:lstStyle/>
        <a:p>
          <a:endParaRPr lang="de-DE"/>
        </a:p>
      </dgm:t>
    </dgm:pt>
    <dgm:pt modelId="{374D363F-702B-40C1-B7F2-3B9F88D5B3A9}">
      <dgm:prSet phldrT="[Text]"/>
      <dgm:spPr/>
      <dgm:t>
        <a:bodyPr/>
        <a:lstStyle/>
        <a:p>
          <a:r>
            <a:rPr lang="de-DE" b="1" dirty="0"/>
            <a:t>Strategic / CSR Communication</a:t>
          </a:r>
        </a:p>
      </dgm:t>
    </dgm:pt>
    <dgm:pt modelId="{30B73B03-6F6D-4B9A-8ABD-9DAAD877B601}" type="parTrans" cxnId="{8E43AA27-877B-44FE-90CE-EDB04022E1F3}">
      <dgm:prSet/>
      <dgm:spPr/>
      <dgm:t>
        <a:bodyPr/>
        <a:lstStyle/>
        <a:p>
          <a:endParaRPr lang="de-DE" sz="1200"/>
        </a:p>
      </dgm:t>
    </dgm:pt>
    <dgm:pt modelId="{EF9E62D2-BA51-43CB-91E6-0265DD2836C8}" type="sibTrans" cxnId="{8E43AA27-877B-44FE-90CE-EDB04022E1F3}">
      <dgm:prSet/>
      <dgm:spPr/>
      <dgm:t>
        <a:bodyPr/>
        <a:lstStyle/>
        <a:p>
          <a:endParaRPr lang="de-DE"/>
        </a:p>
      </dgm:t>
    </dgm:pt>
    <dgm:pt modelId="{3D8D433C-0DBB-4C96-BDD8-998BA75C4EC7}">
      <dgm:prSet phldrT="[Text]"/>
      <dgm:spPr/>
      <dgm:t>
        <a:bodyPr/>
        <a:lstStyle/>
        <a:p>
          <a:r>
            <a:rPr lang="de-DE" b="1"/>
            <a:t>Sustainability Communication</a:t>
          </a:r>
        </a:p>
      </dgm:t>
    </dgm:pt>
    <dgm:pt modelId="{E97BE663-A626-4FC8-99A1-99024E87CCE7}" type="parTrans" cxnId="{CF35D29F-2700-4387-AB48-5F304762F580}">
      <dgm:prSet/>
      <dgm:spPr/>
      <dgm:t>
        <a:bodyPr/>
        <a:lstStyle/>
        <a:p>
          <a:endParaRPr lang="de-DE" sz="1200"/>
        </a:p>
      </dgm:t>
    </dgm:pt>
    <dgm:pt modelId="{5465C603-271C-4104-8F41-1F13720D52C8}" type="sibTrans" cxnId="{CF35D29F-2700-4387-AB48-5F304762F580}">
      <dgm:prSet/>
      <dgm:spPr/>
      <dgm:t>
        <a:bodyPr/>
        <a:lstStyle/>
        <a:p>
          <a:endParaRPr lang="de-DE"/>
        </a:p>
      </dgm:t>
    </dgm:pt>
    <dgm:pt modelId="{91FC90BF-6755-4069-92EC-62A85AEE6558}">
      <dgm:prSet phldrT="[Text]"/>
      <dgm:spPr/>
      <dgm:t>
        <a:bodyPr/>
        <a:lstStyle/>
        <a:p>
          <a:r>
            <a:rPr lang="en-GB" b="1" noProof="0" dirty="0" smtClean="0">
              <a:solidFill>
                <a:schemeClr val="tx1"/>
              </a:solidFill>
            </a:rPr>
            <a:t>Environmental and Social Change Communication</a:t>
          </a:r>
          <a:endParaRPr lang="en-GB" b="1" noProof="0" dirty="0">
            <a:solidFill>
              <a:schemeClr val="tx1"/>
            </a:solidFill>
          </a:endParaRPr>
        </a:p>
      </dgm:t>
    </dgm:pt>
    <dgm:pt modelId="{CA8587B9-C718-4B81-AECD-DB0AD25C4652}" type="parTrans" cxnId="{32365DFF-EDFC-4322-A6FA-E11F7821FB20}">
      <dgm:prSet/>
      <dgm:spPr/>
      <dgm:t>
        <a:bodyPr/>
        <a:lstStyle/>
        <a:p>
          <a:endParaRPr lang="de-DE" sz="1200"/>
        </a:p>
      </dgm:t>
    </dgm:pt>
    <dgm:pt modelId="{CEAC2A46-83B5-4A83-B904-481D976BD080}" type="sibTrans" cxnId="{32365DFF-EDFC-4322-A6FA-E11F7821FB20}">
      <dgm:prSet/>
      <dgm:spPr/>
      <dgm:t>
        <a:bodyPr/>
        <a:lstStyle/>
        <a:p>
          <a:endParaRPr lang="de-DE"/>
        </a:p>
      </dgm:t>
    </dgm:pt>
    <dgm:pt modelId="{E6AFAF1A-E352-D84F-B880-CE752F4A8A71}" type="pres">
      <dgm:prSet presAssocID="{D113B470-677F-496D-86BE-553D36F93638}" presName="compositeShape" presStyleCnt="0">
        <dgm:presLayoutVars>
          <dgm:chMax val="9"/>
          <dgm:dir/>
          <dgm:resizeHandles val="exact"/>
        </dgm:presLayoutVars>
      </dgm:prSet>
      <dgm:spPr/>
      <dgm:t>
        <a:bodyPr/>
        <a:lstStyle/>
        <a:p>
          <a:endParaRPr lang="de-DE"/>
        </a:p>
      </dgm:t>
    </dgm:pt>
    <dgm:pt modelId="{2303C013-96E4-4B43-AD57-9EE7BECCE586}" type="pres">
      <dgm:prSet presAssocID="{D113B470-677F-496D-86BE-553D36F93638}" presName="triangle1" presStyleLbl="node1" presStyleIdx="0" presStyleCnt="4">
        <dgm:presLayoutVars>
          <dgm:bulletEnabled val="1"/>
        </dgm:presLayoutVars>
      </dgm:prSet>
      <dgm:spPr/>
      <dgm:t>
        <a:bodyPr/>
        <a:lstStyle/>
        <a:p>
          <a:endParaRPr lang="de-DE"/>
        </a:p>
      </dgm:t>
    </dgm:pt>
    <dgm:pt modelId="{E006B595-B18F-FB42-BBED-9C3671EAC38F}" type="pres">
      <dgm:prSet presAssocID="{D113B470-677F-496D-86BE-553D36F93638}" presName="triangle2" presStyleLbl="node1" presStyleIdx="1" presStyleCnt="4">
        <dgm:presLayoutVars>
          <dgm:bulletEnabled val="1"/>
        </dgm:presLayoutVars>
      </dgm:prSet>
      <dgm:spPr/>
      <dgm:t>
        <a:bodyPr/>
        <a:lstStyle/>
        <a:p>
          <a:endParaRPr lang="de-DE"/>
        </a:p>
      </dgm:t>
    </dgm:pt>
    <dgm:pt modelId="{8537A2BA-DF87-844A-A2C0-4C7451A9D45C}" type="pres">
      <dgm:prSet presAssocID="{D113B470-677F-496D-86BE-553D36F93638}" presName="triangle3" presStyleLbl="node1" presStyleIdx="2" presStyleCnt="4">
        <dgm:presLayoutVars>
          <dgm:bulletEnabled val="1"/>
        </dgm:presLayoutVars>
      </dgm:prSet>
      <dgm:spPr/>
      <dgm:t>
        <a:bodyPr/>
        <a:lstStyle/>
        <a:p>
          <a:endParaRPr lang="de-DE"/>
        </a:p>
      </dgm:t>
    </dgm:pt>
    <dgm:pt modelId="{FF99BDAF-4FD8-E948-822F-B361EC3D0CD9}" type="pres">
      <dgm:prSet presAssocID="{D113B470-677F-496D-86BE-553D36F93638}" presName="triangle4" presStyleLbl="node1" presStyleIdx="3" presStyleCnt="4">
        <dgm:presLayoutVars>
          <dgm:bulletEnabled val="1"/>
        </dgm:presLayoutVars>
      </dgm:prSet>
      <dgm:spPr/>
      <dgm:t>
        <a:bodyPr/>
        <a:lstStyle/>
        <a:p>
          <a:endParaRPr lang="de-DE"/>
        </a:p>
      </dgm:t>
    </dgm:pt>
  </dgm:ptLst>
  <dgm:cxnLst>
    <dgm:cxn modelId="{C9095082-0A26-644A-9343-7C5376EFDA6B}" type="presOf" srcId="{D113B470-677F-496D-86BE-553D36F93638}" destId="{E6AFAF1A-E352-D84F-B880-CE752F4A8A71}" srcOrd="0" destOrd="0" presId="urn:microsoft.com/office/officeart/2005/8/layout/pyramid4"/>
    <dgm:cxn modelId="{D6F844D8-59DD-FF4A-A027-DEE418483EF2}" type="presOf" srcId="{3D8D433C-0DBB-4C96-BDD8-998BA75C4EC7}" destId="{8537A2BA-DF87-844A-A2C0-4C7451A9D45C}" srcOrd="0" destOrd="0" presId="urn:microsoft.com/office/officeart/2005/8/layout/pyramid4"/>
    <dgm:cxn modelId="{6FC29E15-6187-534D-BD27-BFCCFFA5206A}" type="presOf" srcId="{BF7B0ED4-BD2B-47EC-A50B-9DF4A8A10B9E}" destId="{2303C013-96E4-4B43-AD57-9EE7BECCE586}" srcOrd="0" destOrd="0" presId="urn:microsoft.com/office/officeart/2005/8/layout/pyramid4"/>
    <dgm:cxn modelId="{6CCFB06F-1B52-7E4C-A39E-728F280241DB}" type="presOf" srcId="{91FC90BF-6755-4069-92EC-62A85AEE6558}" destId="{FF99BDAF-4FD8-E948-822F-B361EC3D0CD9}" srcOrd="0" destOrd="0" presId="urn:microsoft.com/office/officeart/2005/8/layout/pyramid4"/>
    <dgm:cxn modelId="{EE199B69-6362-413A-829A-B2F20A5C1205}" srcId="{D113B470-677F-496D-86BE-553D36F93638}" destId="{BF7B0ED4-BD2B-47EC-A50B-9DF4A8A10B9E}" srcOrd="0" destOrd="0" parTransId="{2F89FDB3-3F91-4E01-8F5F-86ADFFE8521E}" sibTransId="{9E60A402-F7C8-48ED-BB70-A0A75B6425FB}"/>
    <dgm:cxn modelId="{8E43AA27-877B-44FE-90CE-EDB04022E1F3}" srcId="{D113B470-677F-496D-86BE-553D36F93638}" destId="{374D363F-702B-40C1-B7F2-3B9F88D5B3A9}" srcOrd="1" destOrd="0" parTransId="{30B73B03-6F6D-4B9A-8ABD-9DAAD877B601}" sibTransId="{EF9E62D2-BA51-43CB-91E6-0265DD2836C8}"/>
    <dgm:cxn modelId="{CF35D29F-2700-4387-AB48-5F304762F580}" srcId="{D113B470-677F-496D-86BE-553D36F93638}" destId="{3D8D433C-0DBB-4C96-BDD8-998BA75C4EC7}" srcOrd="2" destOrd="0" parTransId="{E97BE663-A626-4FC8-99A1-99024E87CCE7}" sibTransId="{5465C603-271C-4104-8F41-1F13720D52C8}"/>
    <dgm:cxn modelId="{CA1AB00B-A217-734C-84C1-DF96D2F9E6C0}" type="presOf" srcId="{374D363F-702B-40C1-B7F2-3B9F88D5B3A9}" destId="{E006B595-B18F-FB42-BBED-9C3671EAC38F}" srcOrd="0" destOrd="0" presId="urn:microsoft.com/office/officeart/2005/8/layout/pyramid4"/>
    <dgm:cxn modelId="{32365DFF-EDFC-4322-A6FA-E11F7821FB20}" srcId="{D113B470-677F-496D-86BE-553D36F93638}" destId="{91FC90BF-6755-4069-92EC-62A85AEE6558}" srcOrd="3" destOrd="0" parTransId="{CA8587B9-C718-4B81-AECD-DB0AD25C4652}" sibTransId="{CEAC2A46-83B5-4A83-B904-481D976BD080}"/>
    <dgm:cxn modelId="{2C9F1309-38E0-B740-9E84-EAED03059764}" type="presParOf" srcId="{E6AFAF1A-E352-D84F-B880-CE752F4A8A71}" destId="{2303C013-96E4-4B43-AD57-9EE7BECCE586}" srcOrd="0" destOrd="0" presId="urn:microsoft.com/office/officeart/2005/8/layout/pyramid4"/>
    <dgm:cxn modelId="{E7D76843-EF81-2E4C-8531-0D596BFC597B}" type="presParOf" srcId="{E6AFAF1A-E352-D84F-B880-CE752F4A8A71}" destId="{E006B595-B18F-FB42-BBED-9C3671EAC38F}" srcOrd="1" destOrd="0" presId="urn:microsoft.com/office/officeart/2005/8/layout/pyramid4"/>
    <dgm:cxn modelId="{77EE6E1E-0C4D-764B-9697-342B76539F17}" type="presParOf" srcId="{E6AFAF1A-E352-D84F-B880-CE752F4A8A71}" destId="{8537A2BA-DF87-844A-A2C0-4C7451A9D45C}" srcOrd="2" destOrd="0" presId="urn:microsoft.com/office/officeart/2005/8/layout/pyramid4"/>
    <dgm:cxn modelId="{D338C7A9-C9C5-4248-834C-78FCB5E89BD9}" type="presParOf" srcId="{E6AFAF1A-E352-D84F-B880-CE752F4A8A71}" destId="{FF99BDAF-4FD8-E948-822F-B361EC3D0CD9}"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F63B37-9D97-4BC4-B33D-27A99C33946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A46995E-99E9-4F2C-9A68-65C8E5A5A744}">
      <dgm:prSet/>
      <dgm:spPr/>
      <dgm:t>
        <a:bodyPr/>
        <a:lstStyle/>
        <a:p>
          <a:r>
            <a:rPr lang="en-AU" dirty="0"/>
            <a:t>Science / CC Comm: Communication about &amp; of climate change</a:t>
          </a:r>
          <a:endParaRPr lang="en-US" dirty="0"/>
        </a:p>
      </dgm:t>
    </dgm:pt>
    <dgm:pt modelId="{625693ED-AC03-4451-BDBE-1087B8CCB1CC}" type="parTrans" cxnId="{AFE7EF10-2523-4312-84E1-D879BC487563}">
      <dgm:prSet/>
      <dgm:spPr/>
      <dgm:t>
        <a:bodyPr/>
        <a:lstStyle/>
        <a:p>
          <a:endParaRPr lang="en-US"/>
        </a:p>
      </dgm:t>
    </dgm:pt>
    <dgm:pt modelId="{82A2E445-1040-430F-B9A8-D75F40CFEC7D}" type="sibTrans" cxnId="{AFE7EF10-2523-4312-84E1-D879BC487563}">
      <dgm:prSet/>
      <dgm:spPr/>
      <dgm:t>
        <a:bodyPr/>
        <a:lstStyle/>
        <a:p>
          <a:endParaRPr lang="en-US"/>
        </a:p>
      </dgm:t>
    </dgm:pt>
    <dgm:pt modelId="{4D60A5B2-0C16-47B1-B35A-5A055F6793DF}">
      <dgm:prSet/>
      <dgm:spPr/>
      <dgm:t>
        <a:bodyPr/>
        <a:lstStyle/>
        <a:p>
          <a:r>
            <a:rPr lang="en-AU" dirty="0"/>
            <a:t>Communication </a:t>
          </a:r>
          <a:r>
            <a:rPr lang="en-AU" i="1" dirty="0"/>
            <a:t>for </a:t>
          </a:r>
          <a:r>
            <a:rPr lang="en-AU" dirty="0"/>
            <a:t>change?</a:t>
          </a:r>
          <a:endParaRPr lang="en-US" dirty="0"/>
        </a:p>
      </dgm:t>
    </dgm:pt>
    <dgm:pt modelId="{16FE06E6-4584-4CE2-A133-C85A3877F31A}" type="parTrans" cxnId="{480837D0-4381-4028-9039-F1455C35F654}">
      <dgm:prSet/>
      <dgm:spPr/>
      <dgm:t>
        <a:bodyPr/>
        <a:lstStyle/>
        <a:p>
          <a:endParaRPr lang="en-US"/>
        </a:p>
      </dgm:t>
    </dgm:pt>
    <dgm:pt modelId="{2D0829CC-00C0-4148-8EC1-30786F7D9683}" type="sibTrans" cxnId="{480837D0-4381-4028-9039-F1455C35F654}">
      <dgm:prSet/>
      <dgm:spPr/>
      <dgm:t>
        <a:bodyPr/>
        <a:lstStyle/>
        <a:p>
          <a:endParaRPr lang="en-US"/>
        </a:p>
      </dgm:t>
    </dgm:pt>
    <dgm:pt modelId="{8E9E61EA-EABA-435E-B6B8-2074B3342A5F}" type="pres">
      <dgm:prSet presAssocID="{F9F63B37-9D97-4BC4-B33D-27A99C339467}" presName="root" presStyleCnt="0">
        <dgm:presLayoutVars>
          <dgm:dir/>
          <dgm:resizeHandles val="exact"/>
        </dgm:presLayoutVars>
      </dgm:prSet>
      <dgm:spPr/>
      <dgm:t>
        <a:bodyPr/>
        <a:lstStyle/>
        <a:p>
          <a:endParaRPr lang="de-DE"/>
        </a:p>
      </dgm:t>
    </dgm:pt>
    <dgm:pt modelId="{67D1BEDE-E8BA-480A-8501-F43A40F64457}" type="pres">
      <dgm:prSet presAssocID="{FA46995E-99E9-4F2C-9A68-65C8E5A5A744}" presName="compNode" presStyleCnt="0"/>
      <dgm:spPr/>
    </dgm:pt>
    <dgm:pt modelId="{930C6963-32C9-4D75-9E59-8A06BA3B607F}" type="pres">
      <dgm:prSet presAssocID="{FA46995E-99E9-4F2C-9A68-65C8E5A5A744}" presName="bgRect" presStyleLbl="bgShp" presStyleIdx="0" presStyleCnt="2"/>
      <dgm:spPr/>
    </dgm:pt>
    <dgm:pt modelId="{0B033D8B-91DF-4EFD-99E4-DD5570E394B8}" type="pres">
      <dgm:prSet presAssocID="{FA46995E-99E9-4F2C-9A68-65C8E5A5A744}"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de-DE"/>
        </a:p>
      </dgm:t>
      <dgm:extLst>
        <a:ext uri="{E40237B7-FDA0-4F09-8148-C483321AD2D9}">
          <dgm14:cNvPr xmlns:dgm14="http://schemas.microsoft.com/office/drawing/2010/diagram" id="0" name="" descr="User Network"/>
        </a:ext>
      </dgm:extLst>
    </dgm:pt>
    <dgm:pt modelId="{4E3107A8-FFB4-42C1-858B-DBF0CC0B7D93}" type="pres">
      <dgm:prSet presAssocID="{FA46995E-99E9-4F2C-9A68-65C8E5A5A744}" presName="spaceRect" presStyleCnt="0"/>
      <dgm:spPr/>
    </dgm:pt>
    <dgm:pt modelId="{3BAF69CC-2690-4143-8E53-FB7FF611AF01}" type="pres">
      <dgm:prSet presAssocID="{FA46995E-99E9-4F2C-9A68-65C8E5A5A744}" presName="parTx" presStyleLbl="revTx" presStyleIdx="0" presStyleCnt="2">
        <dgm:presLayoutVars>
          <dgm:chMax val="0"/>
          <dgm:chPref val="0"/>
        </dgm:presLayoutVars>
      </dgm:prSet>
      <dgm:spPr/>
      <dgm:t>
        <a:bodyPr/>
        <a:lstStyle/>
        <a:p>
          <a:endParaRPr lang="de-DE"/>
        </a:p>
      </dgm:t>
    </dgm:pt>
    <dgm:pt modelId="{4CE2B3F7-46D2-4A76-8458-D0515C65A5B0}" type="pres">
      <dgm:prSet presAssocID="{82A2E445-1040-430F-B9A8-D75F40CFEC7D}" presName="sibTrans" presStyleCnt="0"/>
      <dgm:spPr/>
    </dgm:pt>
    <dgm:pt modelId="{390CD031-08B5-434B-B6B5-760E5B9E55C7}" type="pres">
      <dgm:prSet presAssocID="{4D60A5B2-0C16-47B1-B35A-5A055F6793DF}" presName="compNode" presStyleCnt="0"/>
      <dgm:spPr/>
    </dgm:pt>
    <dgm:pt modelId="{B1284FF2-67D7-4FA7-A71E-831DD8369A50}" type="pres">
      <dgm:prSet presAssocID="{4D60A5B2-0C16-47B1-B35A-5A055F6793DF}" presName="bgRect" presStyleLbl="bgShp" presStyleIdx="1" presStyleCnt="2"/>
      <dgm:spPr/>
    </dgm:pt>
    <dgm:pt modelId="{EF6D29D8-0105-4758-BA36-F6A792AF9D2D}" type="pres">
      <dgm:prSet presAssocID="{4D60A5B2-0C16-47B1-B35A-5A055F6793DF}"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de-DE"/>
        </a:p>
      </dgm:t>
      <dgm:extLst>
        <a:ext uri="{E40237B7-FDA0-4F09-8148-C483321AD2D9}">
          <dgm14:cNvPr xmlns:dgm14="http://schemas.microsoft.com/office/drawing/2010/diagram" id="0" name="" descr="Social Network"/>
        </a:ext>
      </dgm:extLst>
    </dgm:pt>
    <dgm:pt modelId="{0A77AE2E-57B6-40EC-B0EE-F18B433CC2D3}" type="pres">
      <dgm:prSet presAssocID="{4D60A5B2-0C16-47B1-B35A-5A055F6793DF}" presName="spaceRect" presStyleCnt="0"/>
      <dgm:spPr/>
    </dgm:pt>
    <dgm:pt modelId="{56FB378D-2D2B-403F-B6F0-D0250A3187AA}" type="pres">
      <dgm:prSet presAssocID="{4D60A5B2-0C16-47B1-B35A-5A055F6793DF}" presName="parTx" presStyleLbl="revTx" presStyleIdx="1" presStyleCnt="2">
        <dgm:presLayoutVars>
          <dgm:chMax val="0"/>
          <dgm:chPref val="0"/>
        </dgm:presLayoutVars>
      </dgm:prSet>
      <dgm:spPr/>
      <dgm:t>
        <a:bodyPr/>
        <a:lstStyle/>
        <a:p>
          <a:endParaRPr lang="de-DE"/>
        </a:p>
      </dgm:t>
    </dgm:pt>
  </dgm:ptLst>
  <dgm:cxnLst>
    <dgm:cxn modelId="{AFE7EF10-2523-4312-84E1-D879BC487563}" srcId="{F9F63B37-9D97-4BC4-B33D-27A99C339467}" destId="{FA46995E-99E9-4F2C-9A68-65C8E5A5A744}" srcOrd="0" destOrd="0" parTransId="{625693ED-AC03-4451-BDBE-1087B8CCB1CC}" sibTransId="{82A2E445-1040-430F-B9A8-D75F40CFEC7D}"/>
    <dgm:cxn modelId="{480837D0-4381-4028-9039-F1455C35F654}" srcId="{F9F63B37-9D97-4BC4-B33D-27A99C339467}" destId="{4D60A5B2-0C16-47B1-B35A-5A055F6793DF}" srcOrd="1" destOrd="0" parTransId="{16FE06E6-4584-4CE2-A133-C85A3877F31A}" sibTransId="{2D0829CC-00C0-4148-8EC1-30786F7D9683}"/>
    <dgm:cxn modelId="{81ECA2A9-F747-48AD-953E-65D2C390DE36}" type="presOf" srcId="{FA46995E-99E9-4F2C-9A68-65C8E5A5A744}" destId="{3BAF69CC-2690-4143-8E53-FB7FF611AF01}" srcOrd="0" destOrd="0" presId="urn:microsoft.com/office/officeart/2018/2/layout/IconVerticalSolidList"/>
    <dgm:cxn modelId="{689FB0CF-E4BB-4382-96A3-008D86D20FA3}" type="presOf" srcId="{F9F63B37-9D97-4BC4-B33D-27A99C339467}" destId="{8E9E61EA-EABA-435E-B6B8-2074B3342A5F}" srcOrd="0" destOrd="0" presId="urn:microsoft.com/office/officeart/2018/2/layout/IconVerticalSolidList"/>
    <dgm:cxn modelId="{65B6A378-76EF-428B-8934-D14C3CEDC456}" type="presOf" srcId="{4D60A5B2-0C16-47B1-B35A-5A055F6793DF}" destId="{56FB378D-2D2B-403F-B6F0-D0250A3187AA}" srcOrd="0" destOrd="0" presId="urn:microsoft.com/office/officeart/2018/2/layout/IconVerticalSolidList"/>
    <dgm:cxn modelId="{1F5E53D1-EA37-4C92-9B1D-62D9EAA1EE10}" type="presParOf" srcId="{8E9E61EA-EABA-435E-B6B8-2074B3342A5F}" destId="{67D1BEDE-E8BA-480A-8501-F43A40F64457}" srcOrd="0" destOrd="0" presId="urn:microsoft.com/office/officeart/2018/2/layout/IconVerticalSolidList"/>
    <dgm:cxn modelId="{0DE04F58-9961-474E-8726-229224A46D31}" type="presParOf" srcId="{67D1BEDE-E8BA-480A-8501-F43A40F64457}" destId="{930C6963-32C9-4D75-9E59-8A06BA3B607F}" srcOrd="0" destOrd="0" presId="urn:microsoft.com/office/officeart/2018/2/layout/IconVerticalSolidList"/>
    <dgm:cxn modelId="{E3CC11CD-2835-44A4-A933-9484F1A4E4D8}" type="presParOf" srcId="{67D1BEDE-E8BA-480A-8501-F43A40F64457}" destId="{0B033D8B-91DF-4EFD-99E4-DD5570E394B8}" srcOrd="1" destOrd="0" presId="urn:microsoft.com/office/officeart/2018/2/layout/IconVerticalSolidList"/>
    <dgm:cxn modelId="{265685F3-79BE-4D5F-BA2F-60B78A9E4D8D}" type="presParOf" srcId="{67D1BEDE-E8BA-480A-8501-F43A40F64457}" destId="{4E3107A8-FFB4-42C1-858B-DBF0CC0B7D93}" srcOrd="2" destOrd="0" presId="urn:microsoft.com/office/officeart/2018/2/layout/IconVerticalSolidList"/>
    <dgm:cxn modelId="{7ED98413-8888-4A6D-85AE-8BC8ADB43EA5}" type="presParOf" srcId="{67D1BEDE-E8BA-480A-8501-F43A40F64457}" destId="{3BAF69CC-2690-4143-8E53-FB7FF611AF01}" srcOrd="3" destOrd="0" presId="urn:microsoft.com/office/officeart/2018/2/layout/IconVerticalSolidList"/>
    <dgm:cxn modelId="{ACF97423-79EC-4D98-B241-DDA5FAD48574}" type="presParOf" srcId="{8E9E61EA-EABA-435E-B6B8-2074B3342A5F}" destId="{4CE2B3F7-46D2-4A76-8458-D0515C65A5B0}" srcOrd="1" destOrd="0" presId="urn:microsoft.com/office/officeart/2018/2/layout/IconVerticalSolidList"/>
    <dgm:cxn modelId="{BFE66382-DCDB-4D30-9523-476E1E261606}" type="presParOf" srcId="{8E9E61EA-EABA-435E-B6B8-2074B3342A5F}" destId="{390CD031-08B5-434B-B6B5-760E5B9E55C7}" srcOrd="2" destOrd="0" presId="urn:microsoft.com/office/officeart/2018/2/layout/IconVerticalSolidList"/>
    <dgm:cxn modelId="{78F03338-18AC-43B7-9F02-C0117E37F758}" type="presParOf" srcId="{390CD031-08B5-434B-B6B5-760E5B9E55C7}" destId="{B1284FF2-67D7-4FA7-A71E-831DD8369A50}" srcOrd="0" destOrd="0" presId="urn:microsoft.com/office/officeart/2018/2/layout/IconVerticalSolidList"/>
    <dgm:cxn modelId="{B28A9A58-6F4A-499A-BB2A-49C51E722A08}" type="presParOf" srcId="{390CD031-08B5-434B-B6B5-760E5B9E55C7}" destId="{EF6D29D8-0105-4758-BA36-F6A792AF9D2D}" srcOrd="1" destOrd="0" presId="urn:microsoft.com/office/officeart/2018/2/layout/IconVerticalSolidList"/>
    <dgm:cxn modelId="{2FFC44C1-DFC0-4FEC-88B4-2330015F45DB}" type="presParOf" srcId="{390CD031-08B5-434B-B6B5-760E5B9E55C7}" destId="{0A77AE2E-57B6-40EC-B0EE-F18B433CC2D3}" srcOrd="2" destOrd="0" presId="urn:microsoft.com/office/officeart/2018/2/layout/IconVerticalSolidList"/>
    <dgm:cxn modelId="{C63192A9-9D6B-43DA-BE81-59428A74A046}" type="presParOf" srcId="{390CD031-08B5-434B-B6B5-760E5B9E55C7}" destId="{56FB378D-2D2B-403F-B6F0-D0250A3187A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E27BB2-D767-104C-9982-E4DE1976B952}" type="doc">
      <dgm:prSet loTypeId="urn:microsoft.com/office/officeart/2005/8/layout/gear1" loCatId="" qsTypeId="urn:microsoft.com/office/officeart/2005/8/quickstyle/simple1" qsCatId="simple" csTypeId="urn:microsoft.com/office/officeart/2005/8/colors/accent2_3" csCatId="accent2" phldr="1"/>
      <dgm:spPr/>
    </dgm:pt>
    <dgm:pt modelId="{D8C0A67F-8C66-F942-A9D4-B859805AA471}">
      <dgm:prSet phldrT="[Text]"/>
      <dgm:spPr/>
      <dgm:t>
        <a:bodyPr/>
        <a:lstStyle/>
        <a:p>
          <a:r>
            <a:rPr lang="de-DE" dirty="0"/>
            <a:t>Environment</a:t>
          </a:r>
        </a:p>
      </dgm:t>
    </dgm:pt>
    <dgm:pt modelId="{6686DD31-F694-B04E-B978-65B10907E254}" type="parTrans" cxnId="{1465E805-FE3B-A642-87BB-7E0BEA149302}">
      <dgm:prSet/>
      <dgm:spPr/>
      <dgm:t>
        <a:bodyPr/>
        <a:lstStyle/>
        <a:p>
          <a:endParaRPr lang="de-DE"/>
        </a:p>
      </dgm:t>
    </dgm:pt>
    <dgm:pt modelId="{32FF66C8-534F-6F40-BC13-0F0F3FDA2E59}" type="sibTrans" cxnId="{1465E805-FE3B-A642-87BB-7E0BEA149302}">
      <dgm:prSet/>
      <dgm:spPr/>
      <dgm:t>
        <a:bodyPr/>
        <a:lstStyle/>
        <a:p>
          <a:endParaRPr lang="de-DE"/>
        </a:p>
      </dgm:t>
    </dgm:pt>
    <dgm:pt modelId="{EB11D0EB-915C-C84D-B728-36AE16A3B9C8}">
      <dgm:prSet phldrT="[Text]"/>
      <dgm:spPr/>
      <dgm:t>
        <a:bodyPr/>
        <a:lstStyle/>
        <a:p>
          <a:r>
            <a:rPr lang="de-DE" dirty="0"/>
            <a:t>Society</a:t>
          </a:r>
        </a:p>
      </dgm:t>
    </dgm:pt>
    <dgm:pt modelId="{302A5F43-1664-FF4B-AEFF-0F10D13B0CD7}" type="parTrans" cxnId="{5E2ABFCC-FDDA-E14E-A8DF-C137FEBEC909}">
      <dgm:prSet/>
      <dgm:spPr/>
      <dgm:t>
        <a:bodyPr/>
        <a:lstStyle/>
        <a:p>
          <a:endParaRPr lang="de-DE"/>
        </a:p>
      </dgm:t>
    </dgm:pt>
    <dgm:pt modelId="{F317F9B0-A5F0-6143-BBCC-61ED0EE13B5A}" type="sibTrans" cxnId="{5E2ABFCC-FDDA-E14E-A8DF-C137FEBEC909}">
      <dgm:prSet/>
      <dgm:spPr/>
      <dgm:t>
        <a:bodyPr/>
        <a:lstStyle/>
        <a:p>
          <a:endParaRPr lang="de-DE"/>
        </a:p>
      </dgm:t>
    </dgm:pt>
    <dgm:pt modelId="{4B7678CF-EFC8-624A-8ADD-C80E0638C0A7}">
      <dgm:prSet phldrT="[Text]"/>
      <dgm:spPr/>
      <dgm:t>
        <a:bodyPr/>
        <a:lstStyle/>
        <a:p>
          <a:r>
            <a:rPr lang="de-DE" dirty="0"/>
            <a:t>Media</a:t>
          </a:r>
        </a:p>
      </dgm:t>
    </dgm:pt>
    <dgm:pt modelId="{F8CE0211-1108-844F-A2B3-C46586F940F3}" type="parTrans" cxnId="{B36A6A24-6375-CE42-B709-4FF5B685DD3E}">
      <dgm:prSet/>
      <dgm:spPr/>
      <dgm:t>
        <a:bodyPr/>
        <a:lstStyle/>
        <a:p>
          <a:endParaRPr lang="de-DE"/>
        </a:p>
      </dgm:t>
    </dgm:pt>
    <dgm:pt modelId="{604E93DE-A706-E84E-AB6C-0DB3DCEBF1E3}" type="sibTrans" cxnId="{B36A6A24-6375-CE42-B709-4FF5B685DD3E}">
      <dgm:prSet/>
      <dgm:spPr/>
      <dgm:t>
        <a:bodyPr/>
        <a:lstStyle/>
        <a:p>
          <a:endParaRPr lang="de-DE"/>
        </a:p>
      </dgm:t>
    </dgm:pt>
    <dgm:pt modelId="{3BC1780D-37A3-7049-87F1-096754FC092D}" type="pres">
      <dgm:prSet presAssocID="{49E27BB2-D767-104C-9982-E4DE1976B952}" presName="composite" presStyleCnt="0">
        <dgm:presLayoutVars>
          <dgm:chMax val="3"/>
          <dgm:animLvl val="lvl"/>
          <dgm:resizeHandles val="exact"/>
        </dgm:presLayoutVars>
      </dgm:prSet>
      <dgm:spPr/>
    </dgm:pt>
    <dgm:pt modelId="{F9C01485-DF0E-394B-90A9-4252FD6AC7CD}" type="pres">
      <dgm:prSet presAssocID="{D8C0A67F-8C66-F942-A9D4-B859805AA471}" presName="gear1" presStyleLbl="node1" presStyleIdx="0" presStyleCnt="3">
        <dgm:presLayoutVars>
          <dgm:chMax val="1"/>
          <dgm:bulletEnabled val="1"/>
        </dgm:presLayoutVars>
      </dgm:prSet>
      <dgm:spPr/>
      <dgm:t>
        <a:bodyPr/>
        <a:lstStyle/>
        <a:p>
          <a:endParaRPr lang="de-DE"/>
        </a:p>
      </dgm:t>
    </dgm:pt>
    <dgm:pt modelId="{4749AFEA-4543-8B44-9DA6-8B128D00B690}" type="pres">
      <dgm:prSet presAssocID="{D8C0A67F-8C66-F942-A9D4-B859805AA471}" presName="gear1srcNode" presStyleLbl="node1" presStyleIdx="0" presStyleCnt="3"/>
      <dgm:spPr/>
      <dgm:t>
        <a:bodyPr/>
        <a:lstStyle/>
        <a:p>
          <a:endParaRPr lang="de-DE"/>
        </a:p>
      </dgm:t>
    </dgm:pt>
    <dgm:pt modelId="{C1EE738C-61B3-324F-A200-C4FCABC8A030}" type="pres">
      <dgm:prSet presAssocID="{D8C0A67F-8C66-F942-A9D4-B859805AA471}" presName="gear1dstNode" presStyleLbl="node1" presStyleIdx="0" presStyleCnt="3"/>
      <dgm:spPr/>
      <dgm:t>
        <a:bodyPr/>
        <a:lstStyle/>
        <a:p>
          <a:endParaRPr lang="de-DE"/>
        </a:p>
      </dgm:t>
    </dgm:pt>
    <dgm:pt modelId="{0109D5FE-8F73-6F44-BF1F-59A2F2ABEAA2}" type="pres">
      <dgm:prSet presAssocID="{EB11D0EB-915C-C84D-B728-36AE16A3B9C8}" presName="gear2" presStyleLbl="node1" presStyleIdx="1" presStyleCnt="3">
        <dgm:presLayoutVars>
          <dgm:chMax val="1"/>
          <dgm:bulletEnabled val="1"/>
        </dgm:presLayoutVars>
      </dgm:prSet>
      <dgm:spPr/>
      <dgm:t>
        <a:bodyPr/>
        <a:lstStyle/>
        <a:p>
          <a:endParaRPr lang="de-DE"/>
        </a:p>
      </dgm:t>
    </dgm:pt>
    <dgm:pt modelId="{33C341DB-1436-D34E-86E2-20B47F8407B3}" type="pres">
      <dgm:prSet presAssocID="{EB11D0EB-915C-C84D-B728-36AE16A3B9C8}" presName="gear2srcNode" presStyleLbl="node1" presStyleIdx="1" presStyleCnt="3"/>
      <dgm:spPr/>
      <dgm:t>
        <a:bodyPr/>
        <a:lstStyle/>
        <a:p>
          <a:endParaRPr lang="de-DE"/>
        </a:p>
      </dgm:t>
    </dgm:pt>
    <dgm:pt modelId="{99463A89-C89E-D54A-B045-11A8C5681866}" type="pres">
      <dgm:prSet presAssocID="{EB11D0EB-915C-C84D-B728-36AE16A3B9C8}" presName="gear2dstNode" presStyleLbl="node1" presStyleIdx="1" presStyleCnt="3"/>
      <dgm:spPr/>
      <dgm:t>
        <a:bodyPr/>
        <a:lstStyle/>
        <a:p>
          <a:endParaRPr lang="de-DE"/>
        </a:p>
      </dgm:t>
    </dgm:pt>
    <dgm:pt modelId="{CF2399D6-9B7E-5045-ABB3-90FF2939A9FB}" type="pres">
      <dgm:prSet presAssocID="{4B7678CF-EFC8-624A-8ADD-C80E0638C0A7}" presName="gear3" presStyleLbl="node1" presStyleIdx="2" presStyleCnt="3"/>
      <dgm:spPr/>
      <dgm:t>
        <a:bodyPr/>
        <a:lstStyle/>
        <a:p>
          <a:endParaRPr lang="de-DE"/>
        </a:p>
      </dgm:t>
    </dgm:pt>
    <dgm:pt modelId="{5169C1C2-CC1F-C841-9A47-673E8FA2E5B7}" type="pres">
      <dgm:prSet presAssocID="{4B7678CF-EFC8-624A-8ADD-C80E0638C0A7}" presName="gear3tx" presStyleLbl="node1" presStyleIdx="2" presStyleCnt="3">
        <dgm:presLayoutVars>
          <dgm:chMax val="1"/>
          <dgm:bulletEnabled val="1"/>
        </dgm:presLayoutVars>
      </dgm:prSet>
      <dgm:spPr/>
      <dgm:t>
        <a:bodyPr/>
        <a:lstStyle/>
        <a:p>
          <a:endParaRPr lang="de-DE"/>
        </a:p>
      </dgm:t>
    </dgm:pt>
    <dgm:pt modelId="{69A7FE69-C367-3245-9402-8D3385E989C4}" type="pres">
      <dgm:prSet presAssocID="{4B7678CF-EFC8-624A-8ADD-C80E0638C0A7}" presName="gear3srcNode" presStyleLbl="node1" presStyleIdx="2" presStyleCnt="3"/>
      <dgm:spPr/>
      <dgm:t>
        <a:bodyPr/>
        <a:lstStyle/>
        <a:p>
          <a:endParaRPr lang="de-DE"/>
        </a:p>
      </dgm:t>
    </dgm:pt>
    <dgm:pt modelId="{4F622FCB-1D26-D645-AC39-B521DAE39EA2}" type="pres">
      <dgm:prSet presAssocID="{4B7678CF-EFC8-624A-8ADD-C80E0638C0A7}" presName="gear3dstNode" presStyleLbl="node1" presStyleIdx="2" presStyleCnt="3"/>
      <dgm:spPr/>
      <dgm:t>
        <a:bodyPr/>
        <a:lstStyle/>
        <a:p>
          <a:endParaRPr lang="de-DE"/>
        </a:p>
      </dgm:t>
    </dgm:pt>
    <dgm:pt modelId="{0D8AAEB0-33B7-FD44-8C2D-8E5FF12F5768}" type="pres">
      <dgm:prSet presAssocID="{32FF66C8-534F-6F40-BC13-0F0F3FDA2E59}" presName="connector1" presStyleLbl="sibTrans2D1" presStyleIdx="0" presStyleCnt="3"/>
      <dgm:spPr/>
      <dgm:t>
        <a:bodyPr/>
        <a:lstStyle/>
        <a:p>
          <a:endParaRPr lang="de-DE"/>
        </a:p>
      </dgm:t>
    </dgm:pt>
    <dgm:pt modelId="{4BC1E386-D9C3-2942-9D27-010222B22277}" type="pres">
      <dgm:prSet presAssocID="{F317F9B0-A5F0-6143-BBCC-61ED0EE13B5A}" presName="connector2" presStyleLbl="sibTrans2D1" presStyleIdx="1" presStyleCnt="3"/>
      <dgm:spPr/>
      <dgm:t>
        <a:bodyPr/>
        <a:lstStyle/>
        <a:p>
          <a:endParaRPr lang="de-DE"/>
        </a:p>
      </dgm:t>
    </dgm:pt>
    <dgm:pt modelId="{5802ED32-BEBA-F440-9AA1-CCE05D40C6DD}" type="pres">
      <dgm:prSet presAssocID="{604E93DE-A706-E84E-AB6C-0DB3DCEBF1E3}" presName="connector3" presStyleLbl="sibTrans2D1" presStyleIdx="2" presStyleCnt="3"/>
      <dgm:spPr/>
      <dgm:t>
        <a:bodyPr/>
        <a:lstStyle/>
        <a:p>
          <a:endParaRPr lang="de-DE"/>
        </a:p>
      </dgm:t>
    </dgm:pt>
  </dgm:ptLst>
  <dgm:cxnLst>
    <dgm:cxn modelId="{1465E805-FE3B-A642-87BB-7E0BEA149302}" srcId="{49E27BB2-D767-104C-9982-E4DE1976B952}" destId="{D8C0A67F-8C66-F942-A9D4-B859805AA471}" srcOrd="0" destOrd="0" parTransId="{6686DD31-F694-B04E-B978-65B10907E254}" sibTransId="{32FF66C8-534F-6F40-BC13-0F0F3FDA2E59}"/>
    <dgm:cxn modelId="{8BEA47E8-1200-774D-808E-C59B77C78589}" type="presOf" srcId="{F317F9B0-A5F0-6143-BBCC-61ED0EE13B5A}" destId="{4BC1E386-D9C3-2942-9D27-010222B22277}" srcOrd="0" destOrd="0" presId="urn:microsoft.com/office/officeart/2005/8/layout/gear1"/>
    <dgm:cxn modelId="{9913B153-9955-6D41-BBEE-1F0D8790A139}" type="presOf" srcId="{D8C0A67F-8C66-F942-A9D4-B859805AA471}" destId="{C1EE738C-61B3-324F-A200-C4FCABC8A030}" srcOrd="2" destOrd="0" presId="urn:microsoft.com/office/officeart/2005/8/layout/gear1"/>
    <dgm:cxn modelId="{739795B9-A80C-C347-A90C-F6C33FE0490A}" type="presOf" srcId="{4B7678CF-EFC8-624A-8ADD-C80E0638C0A7}" destId="{4F622FCB-1D26-D645-AC39-B521DAE39EA2}" srcOrd="3" destOrd="0" presId="urn:microsoft.com/office/officeart/2005/8/layout/gear1"/>
    <dgm:cxn modelId="{6D92D49D-23EC-CB4A-A802-6711FF8E6A39}" type="presOf" srcId="{49E27BB2-D767-104C-9982-E4DE1976B952}" destId="{3BC1780D-37A3-7049-87F1-096754FC092D}" srcOrd="0" destOrd="0" presId="urn:microsoft.com/office/officeart/2005/8/layout/gear1"/>
    <dgm:cxn modelId="{4AC35D8A-2972-2240-A310-4F0A838B2D33}" type="presOf" srcId="{604E93DE-A706-E84E-AB6C-0DB3DCEBF1E3}" destId="{5802ED32-BEBA-F440-9AA1-CCE05D40C6DD}" srcOrd="0" destOrd="0" presId="urn:microsoft.com/office/officeart/2005/8/layout/gear1"/>
    <dgm:cxn modelId="{5E2ABFCC-FDDA-E14E-A8DF-C137FEBEC909}" srcId="{49E27BB2-D767-104C-9982-E4DE1976B952}" destId="{EB11D0EB-915C-C84D-B728-36AE16A3B9C8}" srcOrd="1" destOrd="0" parTransId="{302A5F43-1664-FF4B-AEFF-0F10D13B0CD7}" sibTransId="{F317F9B0-A5F0-6143-BBCC-61ED0EE13B5A}"/>
    <dgm:cxn modelId="{77DE0FC2-CB02-D44C-9D57-43D7998FC470}" type="presOf" srcId="{D8C0A67F-8C66-F942-A9D4-B859805AA471}" destId="{4749AFEA-4543-8B44-9DA6-8B128D00B690}" srcOrd="1" destOrd="0" presId="urn:microsoft.com/office/officeart/2005/8/layout/gear1"/>
    <dgm:cxn modelId="{D002BBEF-ECF6-F34E-BAB6-4CD83812E829}" type="presOf" srcId="{4B7678CF-EFC8-624A-8ADD-C80E0638C0A7}" destId="{69A7FE69-C367-3245-9402-8D3385E989C4}" srcOrd="2" destOrd="0" presId="urn:microsoft.com/office/officeart/2005/8/layout/gear1"/>
    <dgm:cxn modelId="{B36A6A24-6375-CE42-B709-4FF5B685DD3E}" srcId="{49E27BB2-D767-104C-9982-E4DE1976B952}" destId="{4B7678CF-EFC8-624A-8ADD-C80E0638C0A7}" srcOrd="2" destOrd="0" parTransId="{F8CE0211-1108-844F-A2B3-C46586F940F3}" sibTransId="{604E93DE-A706-E84E-AB6C-0DB3DCEBF1E3}"/>
    <dgm:cxn modelId="{7403CF3E-C155-F34F-8F5C-1B243F0994AE}" type="presOf" srcId="{EB11D0EB-915C-C84D-B728-36AE16A3B9C8}" destId="{0109D5FE-8F73-6F44-BF1F-59A2F2ABEAA2}" srcOrd="0" destOrd="0" presId="urn:microsoft.com/office/officeart/2005/8/layout/gear1"/>
    <dgm:cxn modelId="{B0E5F133-F605-C244-A3A5-3330CACC5EEC}" type="presOf" srcId="{4B7678CF-EFC8-624A-8ADD-C80E0638C0A7}" destId="{CF2399D6-9B7E-5045-ABB3-90FF2939A9FB}" srcOrd="0" destOrd="0" presId="urn:microsoft.com/office/officeart/2005/8/layout/gear1"/>
    <dgm:cxn modelId="{D1C3D7BD-D87F-DC4B-B230-9BDB9C7F6D4C}" type="presOf" srcId="{4B7678CF-EFC8-624A-8ADD-C80E0638C0A7}" destId="{5169C1C2-CC1F-C841-9A47-673E8FA2E5B7}" srcOrd="1" destOrd="0" presId="urn:microsoft.com/office/officeart/2005/8/layout/gear1"/>
    <dgm:cxn modelId="{388DAC80-9FDC-A949-BBEC-D0C288288761}" type="presOf" srcId="{EB11D0EB-915C-C84D-B728-36AE16A3B9C8}" destId="{33C341DB-1436-D34E-86E2-20B47F8407B3}" srcOrd="1" destOrd="0" presId="urn:microsoft.com/office/officeart/2005/8/layout/gear1"/>
    <dgm:cxn modelId="{F5387270-CE3B-F74A-AF06-A51F4605C4B3}" type="presOf" srcId="{32FF66C8-534F-6F40-BC13-0F0F3FDA2E59}" destId="{0D8AAEB0-33B7-FD44-8C2D-8E5FF12F5768}" srcOrd="0" destOrd="0" presId="urn:microsoft.com/office/officeart/2005/8/layout/gear1"/>
    <dgm:cxn modelId="{C6A8AF8E-1904-A248-899D-8E99B060A638}" type="presOf" srcId="{EB11D0EB-915C-C84D-B728-36AE16A3B9C8}" destId="{99463A89-C89E-D54A-B045-11A8C5681866}" srcOrd="2" destOrd="0" presId="urn:microsoft.com/office/officeart/2005/8/layout/gear1"/>
    <dgm:cxn modelId="{32D14AE2-B4F0-6D4B-85F6-297EA1B8ED7D}" type="presOf" srcId="{D8C0A67F-8C66-F942-A9D4-B859805AA471}" destId="{F9C01485-DF0E-394B-90A9-4252FD6AC7CD}" srcOrd="0" destOrd="0" presId="urn:microsoft.com/office/officeart/2005/8/layout/gear1"/>
    <dgm:cxn modelId="{E5DAB6F2-411A-5843-9ED9-8F5485F31016}" type="presParOf" srcId="{3BC1780D-37A3-7049-87F1-096754FC092D}" destId="{F9C01485-DF0E-394B-90A9-4252FD6AC7CD}" srcOrd="0" destOrd="0" presId="urn:microsoft.com/office/officeart/2005/8/layout/gear1"/>
    <dgm:cxn modelId="{1BCF1421-25F3-0A4C-B797-7EBD04519079}" type="presParOf" srcId="{3BC1780D-37A3-7049-87F1-096754FC092D}" destId="{4749AFEA-4543-8B44-9DA6-8B128D00B690}" srcOrd="1" destOrd="0" presId="urn:microsoft.com/office/officeart/2005/8/layout/gear1"/>
    <dgm:cxn modelId="{58D5B101-B1D8-5348-92BD-F009CC507914}" type="presParOf" srcId="{3BC1780D-37A3-7049-87F1-096754FC092D}" destId="{C1EE738C-61B3-324F-A200-C4FCABC8A030}" srcOrd="2" destOrd="0" presId="urn:microsoft.com/office/officeart/2005/8/layout/gear1"/>
    <dgm:cxn modelId="{D18EF200-558F-D741-BEC9-F4053051ECCF}" type="presParOf" srcId="{3BC1780D-37A3-7049-87F1-096754FC092D}" destId="{0109D5FE-8F73-6F44-BF1F-59A2F2ABEAA2}" srcOrd="3" destOrd="0" presId="urn:microsoft.com/office/officeart/2005/8/layout/gear1"/>
    <dgm:cxn modelId="{69D82FA0-0F3F-0F4A-8C64-5BB58726A907}" type="presParOf" srcId="{3BC1780D-37A3-7049-87F1-096754FC092D}" destId="{33C341DB-1436-D34E-86E2-20B47F8407B3}" srcOrd="4" destOrd="0" presId="urn:microsoft.com/office/officeart/2005/8/layout/gear1"/>
    <dgm:cxn modelId="{29F3E323-5E19-724A-9098-F51BE714F577}" type="presParOf" srcId="{3BC1780D-37A3-7049-87F1-096754FC092D}" destId="{99463A89-C89E-D54A-B045-11A8C5681866}" srcOrd="5" destOrd="0" presId="urn:microsoft.com/office/officeart/2005/8/layout/gear1"/>
    <dgm:cxn modelId="{B790E8EA-4B69-5841-A3AC-53528265DE12}" type="presParOf" srcId="{3BC1780D-37A3-7049-87F1-096754FC092D}" destId="{CF2399D6-9B7E-5045-ABB3-90FF2939A9FB}" srcOrd="6" destOrd="0" presId="urn:microsoft.com/office/officeart/2005/8/layout/gear1"/>
    <dgm:cxn modelId="{29942128-D2A7-3E41-A1A2-3DF83EEE0BAB}" type="presParOf" srcId="{3BC1780D-37A3-7049-87F1-096754FC092D}" destId="{5169C1C2-CC1F-C841-9A47-673E8FA2E5B7}" srcOrd="7" destOrd="0" presId="urn:microsoft.com/office/officeart/2005/8/layout/gear1"/>
    <dgm:cxn modelId="{AD7D804A-8902-A24E-9373-B47A89FB8696}" type="presParOf" srcId="{3BC1780D-37A3-7049-87F1-096754FC092D}" destId="{69A7FE69-C367-3245-9402-8D3385E989C4}" srcOrd="8" destOrd="0" presId="urn:microsoft.com/office/officeart/2005/8/layout/gear1"/>
    <dgm:cxn modelId="{87DF90D3-3075-2240-ACB1-7D6B2F5A927C}" type="presParOf" srcId="{3BC1780D-37A3-7049-87F1-096754FC092D}" destId="{4F622FCB-1D26-D645-AC39-B521DAE39EA2}" srcOrd="9" destOrd="0" presId="urn:microsoft.com/office/officeart/2005/8/layout/gear1"/>
    <dgm:cxn modelId="{0E9B0739-6254-2442-B4E8-F35CB4B702A3}" type="presParOf" srcId="{3BC1780D-37A3-7049-87F1-096754FC092D}" destId="{0D8AAEB0-33B7-FD44-8C2D-8E5FF12F5768}" srcOrd="10" destOrd="0" presId="urn:microsoft.com/office/officeart/2005/8/layout/gear1"/>
    <dgm:cxn modelId="{864EBD18-133C-C042-A225-FCFA33869121}" type="presParOf" srcId="{3BC1780D-37A3-7049-87F1-096754FC092D}" destId="{4BC1E386-D9C3-2942-9D27-010222B22277}" srcOrd="11" destOrd="0" presId="urn:microsoft.com/office/officeart/2005/8/layout/gear1"/>
    <dgm:cxn modelId="{41F0B98C-039F-8646-BFFF-E333649A9A85}" type="presParOf" srcId="{3BC1780D-37A3-7049-87F1-096754FC092D}" destId="{5802ED32-BEBA-F440-9AA1-CCE05D40C6DD}"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F63B37-9D97-4BC4-B33D-27A99C33946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A46995E-99E9-4F2C-9A68-65C8E5A5A744}">
      <dgm:prSet/>
      <dgm:spPr/>
      <dgm:t>
        <a:bodyPr/>
        <a:lstStyle/>
        <a:p>
          <a:r>
            <a:rPr lang="en-AU" dirty="0"/>
            <a:t>EC: Communication about environmental affairs</a:t>
          </a:r>
          <a:endParaRPr lang="en-US" dirty="0"/>
        </a:p>
      </dgm:t>
    </dgm:pt>
    <dgm:pt modelId="{625693ED-AC03-4451-BDBE-1087B8CCB1CC}" type="parTrans" cxnId="{AFE7EF10-2523-4312-84E1-D879BC487563}">
      <dgm:prSet/>
      <dgm:spPr/>
      <dgm:t>
        <a:bodyPr/>
        <a:lstStyle/>
        <a:p>
          <a:endParaRPr lang="en-US"/>
        </a:p>
      </dgm:t>
    </dgm:pt>
    <dgm:pt modelId="{82A2E445-1040-430F-B9A8-D75F40CFEC7D}" type="sibTrans" cxnId="{AFE7EF10-2523-4312-84E1-D879BC487563}">
      <dgm:prSet/>
      <dgm:spPr/>
      <dgm:t>
        <a:bodyPr/>
        <a:lstStyle/>
        <a:p>
          <a:endParaRPr lang="en-US"/>
        </a:p>
      </dgm:t>
    </dgm:pt>
    <dgm:pt modelId="{4D60A5B2-0C16-47B1-B35A-5A055F6793DF}">
      <dgm:prSet/>
      <dgm:spPr/>
      <dgm:t>
        <a:bodyPr/>
        <a:lstStyle/>
        <a:p>
          <a:r>
            <a:rPr lang="en-AU" dirty="0"/>
            <a:t>Communication </a:t>
          </a:r>
          <a:r>
            <a:rPr lang="en-AU" i="1" dirty="0"/>
            <a:t>for </a:t>
          </a:r>
          <a:r>
            <a:rPr lang="en-AU" i="0" dirty="0"/>
            <a:t>change</a:t>
          </a:r>
          <a:r>
            <a:rPr lang="en-AU" dirty="0"/>
            <a:t>!</a:t>
          </a:r>
          <a:endParaRPr lang="en-US" dirty="0"/>
        </a:p>
      </dgm:t>
    </dgm:pt>
    <dgm:pt modelId="{16FE06E6-4584-4CE2-A133-C85A3877F31A}" type="parTrans" cxnId="{480837D0-4381-4028-9039-F1455C35F654}">
      <dgm:prSet/>
      <dgm:spPr/>
      <dgm:t>
        <a:bodyPr/>
        <a:lstStyle/>
        <a:p>
          <a:endParaRPr lang="en-US"/>
        </a:p>
      </dgm:t>
    </dgm:pt>
    <dgm:pt modelId="{2D0829CC-00C0-4148-8EC1-30786F7D9683}" type="sibTrans" cxnId="{480837D0-4381-4028-9039-F1455C35F654}">
      <dgm:prSet/>
      <dgm:spPr/>
      <dgm:t>
        <a:bodyPr/>
        <a:lstStyle/>
        <a:p>
          <a:endParaRPr lang="en-US"/>
        </a:p>
      </dgm:t>
    </dgm:pt>
    <dgm:pt modelId="{8E9E61EA-EABA-435E-B6B8-2074B3342A5F}" type="pres">
      <dgm:prSet presAssocID="{F9F63B37-9D97-4BC4-B33D-27A99C339467}" presName="root" presStyleCnt="0">
        <dgm:presLayoutVars>
          <dgm:dir/>
          <dgm:resizeHandles val="exact"/>
        </dgm:presLayoutVars>
      </dgm:prSet>
      <dgm:spPr/>
      <dgm:t>
        <a:bodyPr/>
        <a:lstStyle/>
        <a:p>
          <a:endParaRPr lang="de-DE"/>
        </a:p>
      </dgm:t>
    </dgm:pt>
    <dgm:pt modelId="{67D1BEDE-E8BA-480A-8501-F43A40F64457}" type="pres">
      <dgm:prSet presAssocID="{FA46995E-99E9-4F2C-9A68-65C8E5A5A744}" presName="compNode" presStyleCnt="0"/>
      <dgm:spPr/>
    </dgm:pt>
    <dgm:pt modelId="{930C6963-32C9-4D75-9E59-8A06BA3B607F}" type="pres">
      <dgm:prSet presAssocID="{FA46995E-99E9-4F2C-9A68-65C8E5A5A744}" presName="bgRect" presStyleLbl="bgShp" presStyleIdx="0" presStyleCnt="2"/>
      <dgm:spPr/>
    </dgm:pt>
    <dgm:pt modelId="{0B033D8B-91DF-4EFD-99E4-DD5570E394B8}" type="pres">
      <dgm:prSet presAssocID="{FA46995E-99E9-4F2C-9A68-65C8E5A5A744}"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de-DE"/>
        </a:p>
      </dgm:t>
      <dgm:extLst>
        <a:ext uri="{E40237B7-FDA0-4F09-8148-C483321AD2D9}">
          <dgm14:cNvPr xmlns:dgm14="http://schemas.microsoft.com/office/drawing/2010/diagram" id="0" name="" descr="User Network"/>
        </a:ext>
      </dgm:extLst>
    </dgm:pt>
    <dgm:pt modelId="{4E3107A8-FFB4-42C1-858B-DBF0CC0B7D93}" type="pres">
      <dgm:prSet presAssocID="{FA46995E-99E9-4F2C-9A68-65C8E5A5A744}" presName="spaceRect" presStyleCnt="0"/>
      <dgm:spPr/>
    </dgm:pt>
    <dgm:pt modelId="{3BAF69CC-2690-4143-8E53-FB7FF611AF01}" type="pres">
      <dgm:prSet presAssocID="{FA46995E-99E9-4F2C-9A68-65C8E5A5A744}" presName="parTx" presStyleLbl="revTx" presStyleIdx="0" presStyleCnt="2">
        <dgm:presLayoutVars>
          <dgm:chMax val="0"/>
          <dgm:chPref val="0"/>
        </dgm:presLayoutVars>
      </dgm:prSet>
      <dgm:spPr/>
      <dgm:t>
        <a:bodyPr/>
        <a:lstStyle/>
        <a:p>
          <a:endParaRPr lang="de-DE"/>
        </a:p>
      </dgm:t>
    </dgm:pt>
    <dgm:pt modelId="{4CE2B3F7-46D2-4A76-8458-D0515C65A5B0}" type="pres">
      <dgm:prSet presAssocID="{82A2E445-1040-430F-B9A8-D75F40CFEC7D}" presName="sibTrans" presStyleCnt="0"/>
      <dgm:spPr/>
    </dgm:pt>
    <dgm:pt modelId="{390CD031-08B5-434B-B6B5-760E5B9E55C7}" type="pres">
      <dgm:prSet presAssocID="{4D60A5B2-0C16-47B1-B35A-5A055F6793DF}" presName="compNode" presStyleCnt="0"/>
      <dgm:spPr/>
    </dgm:pt>
    <dgm:pt modelId="{B1284FF2-67D7-4FA7-A71E-831DD8369A50}" type="pres">
      <dgm:prSet presAssocID="{4D60A5B2-0C16-47B1-B35A-5A055F6793DF}" presName="bgRect" presStyleLbl="bgShp" presStyleIdx="1" presStyleCnt="2"/>
      <dgm:spPr/>
    </dgm:pt>
    <dgm:pt modelId="{EF6D29D8-0105-4758-BA36-F6A792AF9D2D}" type="pres">
      <dgm:prSet presAssocID="{4D60A5B2-0C16-47B1-B35A-5A055F6793DF}"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de-DE"/>
        </a:p>
      </dgm:t>
      <dgm:extLst>
        <a:ext uri="{E40237B7-FDA0-4F09-8148-C483321AD2D9}">
          <dgm14:cNvPr xmlns:dgm14="http://schemas.microsoft.com/office/drawing/2010/diagram" id="0" name="" descr="Social Network"/>
        </a:ext>
      </dgm:extLst>
    </dgm:pt>
    <dgm:pt modelId="{0A77AE2E-57B6-40EC-B0EE-F18B433CC2D3}" type="pres">
      <dgm:prSet presAssocID="{4D60A5B2-0C16-47B1-B35A-5A055F6793DF}" presName="spaceRect" presStyleCnt="0"/>
      <dgm:spPr/>
    </dgm:pt>
    <dgm:pt modelId="{56FB378D-2D2B-403F-B6F0-D0250A3187AA}" type="pres">
      <dgm:prSet presAssocID="{4D60A5B2-0C16-47B1-B35A-5A055F6793DF}" presName="parTx" presStyleLbl="revTx" presStyleIdx="1" presStyleCnt="2">
        <dgm:presLayoutVars>
          <dgm:chMax val="0"/>
          <dgm:chPref val="0"/>
        </dgm:presLayoutVars>
      </dgm:prSet>
      <dgm:spPr/>
      <dgm:t>
        <a:bodyPr/>
        <a:lstStyle/>
        <a:p>
          <a:endParaRPr lang="de-DE"/>
        </a:p>
      </dgm:t>
    </dgm:pt>
  </dgm:ptLst>
  <dgm:cxnLst>
    <dgm:cxn modelId="{AFE7EF10-2523-4312-84E1-D879BC487563}" srcId="{F9F63B37-9D97-4BC4-B33D-27A99C339467}" destId="{FA46995E-99E9-4F2C-9A68-65C8E5A5A744}" srcOrd="0" destOrd="0" parTransId="{625693ED-AC03-4451-BDBE-1087B8CCB1CC}" sibTransId="{82A2E445-1040-430F-B9A8-D75F40CFEC7D}"/>
    <dgm:cxn modelId="{480837D0-4381-4028-9039-F1455C35F654}" srcId="{F9F63B37-9D97-4BC4-B33D-27A99C339467}" destId="{4D60A5B2-0C16-47B1-B35A-5A055F6793DF}" srcOrd="1" destOrd="0" parTransId="{16FE06E6-4584-4CE2-A133-C85A3877F31A}" sibTransId="{2D0829CC-00C0-4148-8EC1-30786F7D9683}"/>
    <dgm:cxn modelId="{81ECA2A9-F747-48AD-953E-65D2C390DE36}" type="presOf" srcId="{FA46995E-99E9-4F2C-9A68-65C8E5A5A744}" destId="{3BAF69CC-2690-4143-8E53-FB7FF611AF01}" srcOrd="0" destOrd="0" presId="urn:microsoft.com/office/officeart/2018/2/layout/IconVerticalSolidList"/>
    <dgm:cxn modelId="{689FB0CF-E4BB-4382-96A3-008D86D20FA3}" type="presOf" srcId="{F9F63B37-9D97-4BC4-B33D-27A99C339467}" destId="{8E9E61EA-EABA-435E-B6B8-2074B3342A5F}" srcOrd="0" destOrd="0" presId="urn:microsoft.com/office/officeart/2018/2/layout/IconVerticalSolidList"/>
    <dgm:cxn modelId="{65B6A378-76EF-428B-8934-D14C3CEDC456}" type="presOf" srcId="{4D60A5B2-0C16-47B1-B35A-5A055F6793DF}" destId="{56FB378D-2D2B-403F-B6F0-D0250A3187AA}" srcOrd="0" destOrd="0" presId="urn:microsoft.com/office/officeart/2018/2/layout/IconVerticalSolidList"/>
    <dgm:cxn modelId="{1F5E53D1-EA37-4C92-9B1D-62D9EAA1EE10}" type="presParOf" srcId="{8E9E61EA-EABA-435E-B6B8-2074B3342A5F}" destId="{67D1BEDE-E8BA-480A-8501-F43A40F64457}" srcOrd="0" destOrd="0" presId="urn:microsoft.com/office/officeart/2018/2/layout/IconVerticalSolidList"/>
    <dgm:cxn modelId="{0DE04F58-9961-474E-8726-229224A46D31}" type="presParOf" srcId="{67D1BEDE-E8BA-480A-8501-F43A40F64457}" destId="{930C6963-32C9-4D75-9E59-8A06BA3B607F}" srcOrd="0" destOrd="0" presId="urn:microsoft.com/office/officeart/2018/2/layout/IconVerticalSolidList"/>
    <dgm:cxn modelId="{E3CC11CD-2835-44A4-A933-9484F1A4E4D8}" type="presParOf" srcId="{67D1BEDE-E8BA-480A-8501-F43A40F64457}" destId="{0B033D8B-91DF-4EFD-99E4-DD5570E394B8}" srcOrd="1" destOrd="0" presId="urn:microsoft.com/office/officeart/2018/2/layout/IconVerticalSolidList"/>
    <dgm:cxn modelId="{265685F3-79BE-4D5F-BA2F-60B78A9E4D8D}" type="presParOf" srcId="{67D1BEDE-E8BA-480A-8501-F43A40F64457}" destId="{4E3107A8-FFB4-42C1-858B-DBF0CC0B7D93}" srcOrd="2" destOrd="0" presId="urn:microsoft.com/office/officeart/2018/2/layout/IconVerticalSolidList"/>
    <dgm:cxn modelId="{7ED98413-8888-4A6D-85AE-8BC8ADB43EA5}" type="presParOf" srcId="{67D1BEDE-E8BA-480A-8501-F43A40F64457}" destId="{3BAF69CC-2690-4143-8E53-FB7FF611AF01}" srcOrd="3" destOrd="0" presId="urn:microsoft.com/office/officeart/2018/2/layout/IconVerticalSolidList"/>
    <dgm:cxn modelId="{ACF97423-79EC-4D98-B241-DDA5FAD48574}" type="presParOf" srcId="{8E9E61EA-EABA-435E-B6B8-2074B3342A5F}" destId="{4CE2B3F7-46D2-4A76-8458-D0515C65A5B0}" srcOrd="1" destOrd="0" presId="urn:microsoft.com/office/officeart/2018/2/layout/IconVerticalSolidList"/>
    <dgm:cxn modelId="{BFE66382-DCDB-4D30-9523-476E1E261606}" type="presParOf" srcId="{8E9E61EA-EABA-435E-B6B8-2074B3342A5F}" destId="{390CD031-08B5-434B-B6B5-760E5B9E55C7}" srcOrd="2" destOrd="0" presId="urn:microsoft.com/office/officeart/2018/2/layout/IconVerticalSolidList"/>
    <dgm:cxn modelId="{78F03338-18AC-43B7-9F02-C0117E37F758}" type="presParOf" srcId="{390CD031-08B5-434B-B6B5-760E5B9E55C7}" destId="{B1284FF2-67D7-4FA7-A71E-831DD8369A50}" srcOrd="0" destOrd="0" presId="urn:microsoft.com/office/officeart/2018/2/layout/IconVerticalSolidList"/>
    <dgm:cxn modelId="{B28A9A58-6F4A-499A-BB2A-49C51E722A08}" type="presParOf" srcId="{390CD031-08B5-434B-B6B5-760E5B9E55C7}" destId="{EF6D29D8-0105-4758-BA36-F6A792AF9D2D}" srcOrd="1" destOrd="0" presId="urn:microsoft.com/office/officeart/2018/2/layout/IconVerticalSolidList"/>
    <dgm:cxn modelId="{2FFC44C1-DFC0-4FEC-88B4-2330015F45DB}" type="presParOf" srcId="{390CD031-08B5-434B-B6B5-760E5B9E55C7}" destId="{0A77AE2E-57B6-40EC-B0EE-F18B433CC2D3}" srcOrd="2" destOrd="0" presId="urn:microsoft.com/office/officeart/2018/2/layout/IconVerticalSolidList"/>
    <dgm:cxn modelId="{C63192A9-9D6B-43DA-BE81-59428A74A046}" type="presParOf" srcId="{390CD031-08B5-434B-B6B5-760E5B9E55C7}" destId="{56FB378D-2D2B-403F-B6F0-D0250A3187A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3C013-96E4-4B43-AD57-9EE7BECCE586}">
      <dsp:nvSpPr>
        <dsp:cNvPr id="0" name=""/>
        <dsp:cNvSpPr/>
      </dsp:nvSpPr>
      <dsp:spPr>
        <a:xfrm>
          <a:off x="3878996" y="0"/>
          <a:ext cx="1987091" cy="1987091"/>
        </a:xfrm>
        <a:prstGeom prst="triangl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b="1" kern="1200" dirty="0">
              <a:solidFill>
                <a:schemeClr val="bg1"/>
              </a:solidFill>
            </a:rPr>
            <a:t>Science &amp; </a:t>
          </a:r>
          <a:r>
            <a:rPr lang="de-DE" sz="1000" b="1" kern="1200" dirty="0" err="1">
              <a:solidFill>
                <a:schemeClr val="bg1"/>
              </a:solidFill>
            </a:rPr>
            <a:t>Risk</a:t>
          </a:r>
          <a:r>
            <a:rPr lang="de-DE" sz="1000" b="1" kern="1200" dirty="0">
              <a:solidFill>
                <a:schemeClr val="bg1"/>
              </a:solidFill>
            </a:rPr>
            <a:t> Communication</a:t>
          </a:r>
        </a:p>
      </dsp:txBody>
      <dsp:txXfrm>
        <a:off x="4375769" y="993546"/>
        <a:ext cx="993545" cy="993545"/>
      </dsp:txXfrm>
    </dsp:sp>
    <dsp:sp modelId="{E006B595-B18F-FB42-BBED-9C3671EAC38F}">
      <dsp:nvSpPr>
        <dsp:cNvPr id="0" name=""/>
        <dsp:cNvSpPr/>
      </dsp:nvSpPr>
      <dsp:spPr>
        <a:xfrm>
          <a:off x="2885450" y="1987091"/>
          <a:ext cx="1987091" cy="1987091"/>
        </a:xfrm>
        <a:prstGeom prst="triangl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b="1" kern="1200" dirty="0"/>
            <a:t>Strategic / CSR Communication</a:t>
          </a:r>
        </a:p>
      </dsp:txBody>
      <dsp:txXfrm>
        <a:off x="3382223" y="2980637"/>
        <a:ext cx="993545" cy="993545"/>
      </dsp:txXfrm>
    </dsp:sp>
    <dsp:sp modelId="{8537A2BA-DF87-844A-A2C0-4C7451A9D45C}">
      <dsp:nvSpPr>
        <dsp:cNvPr id="0" name=""/>
        <dsp:cNvSpPr/>
      </dsp:nvSpPr>
      <dsp:spPr>
        <a:xfrm rot="10800000">
          <a:off x="3878996" y="1987091"/>
          <a:ext cx="1987091" cy="1987091"/>
        </a:xfrm>
        <a:prstGeom prst="triangl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b="1" kern="1200"/>
            <a:t>Sustainability Communication</a:t>
          </a:r>
        </a:p>
      </dsp:txBody>
      <dsp:txXfrm rot="10800000">
        <a:off x="4375769" y="1987091"/>
        <a:ext cx="993545" cy="993545"/>
      </dsp:txXfrm>
    </dsp:sp>
    <dsp:sp modelId="{FF99BDAF-4FD8-E948-822F-B361EC3D0CD9}">
      <dsp:nvSpPr>
        <dsp:cNvPr id="0" name=""/>
        <dsp:cNvSpPr/>
      </dsp:nvSpPr>
      <dsp:spPr>
        <a:xfrm>
          <a:off x="4872541" y="1987091"/>
          <a:ext cx="1987091" cy="1987091"/>
        </a:xfrm>
        <a:prstGeom prst="triangl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noProof="0" dirty="0" smtClean="0">
              <a:solidFill>
                <a:schemeClr val="tx1"/>
              </a:solidFill>
            </a:rPr>
            <a:t>Environmental and Social Change Communication</a:t>
          </a:r>
          <a:endParaRPr lang="en-GB" sz="1000" b="1" kern="1200" noProof="0" dirty="0">
            <a:solidFill>
              <a:schemeClr val="tx1"/>
            </a:solidFill>
          </a:endParaRPr>
        </a:p>
      </dsp:txBody>
      <dsp:txXfrm>
        <a:off x="5369314" y="2980637"/>
        <a:ext cx="993545" cy="993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C6963-32C9-4D75-9E59-8A06BA3B607F}">
      <dsp:nvSpPr>
        <dsp:cNvPr id="0" name=""/>
        <dsp:cNvSpPr/>
      </dsp:nvSpPr>
      <dsp:spPr>
        <a:xfrm>
          <a:off x="0" y="603469"/>
          <a:ext cx="9928719" cy="1114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033D8B-91DF-4EFD-99E4-DD5570E394B8}">
      <dsp:nvSpPr>
        <dsp:cNvPr id="0" name=""/>
        <dsp:cNvSpPr/>
      </dsp:nvSpPr>
      <dsp:spPr>
        <a:xfrm>
          <a:off x="337014" y="854141"/>
          <a:ext cx="612753" cy="6127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AF69CC-2690-4143-8E53-FB7FF611AF01}">
      <dsp:nvSpPr>
        <dsp:cNvPr id="0" name=""/>
        <dsp:cNvSpPr/>
      </dsp:nvSpPr>
      <dsp:spPr>
        <a:xfrm>
          <a:off x="1286783" y="603469"/>
          <a:ext cx="8641936" cy="1114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09" tIns="117909" rIns="117909" bIns="117909" numCol="1" spcCol="1270" anchor="ctr" anchorCtr="0">
          <a:noAutofit/>
        </a:bodyPr>
        <a:lstStyle/>
        <a:p>
          <a:pPr lvl="0" algn="l" defTabSz="1111250">
            <a:lnSpc>
              <a:spcPct val="90000"/>
            </a:lnSpc>
            <a:spcBef>
              <a:spcPct val="0"/>
            </a:spcBef>
            <a:spcAft>
              <a:spcPct val="35000"/>
            </a:spcAft>
          </a:pPr>
          <a:r>
            <a:rPr lang="en-AU" sz="2500" kern="1200" dirty="0"/>
            <a:t>Science / CC Comm: Communication about &amp; of climate change</a:t>
          </a:r>
          <a:endParaRPr lang="en-US" sz="2500" kern="1200" dirty="0"/>
        </a:p>
      </dsp:txBody>
      <dsp:txXfrm>
        <a:off x="1286783" y="603469"/>
        <a:ext cx="8641936" cy="1114098"/>
      </dsp:txXfrm>
    </dsp:sp>
    <dsp:sp modelId="{B1284FF2-67D7-4FA7-A71E-831DD8369A50}">
      <dsp:nvSpPr>
        <dsp:cNvPr id="0" name=""/>
        <dsp:cNvSpPr/>
      </dsp:nvSpPr>
      <dsp:spPr>
        <a:xfrm>
          <a:off x="0" y="1996092"/>
          <a:ext cx="9928719" cy="1114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6D29D8-0105-4758-BA36-F6A792AF9D2D}">
      <dsp:nvSpPr>
        <dsp:cNvPr id="0" name=""/>
        <dsp:cNvSpPr/>
      </dsp:nvSpPr>
      <dsp:spPr>
        <a:xfrm>
          <a:off x="337014" y="2246764"/>
          <a:ext cx="612753" cy="6127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FB378D-2D2B-403F-B6F0-D0250A3187AA}">
      <dsp:nvSpPr>
        <dsp:cNvPr id="0" name=""/>
        <dsp:cNvSpPr/>
      </dsp:nvSpPr>
      <dsp:spPr>
        <a:xfrm>
          <a:off x="1286783" y="1996092"/>
          <a:ext cx="8641936" cy="1114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09" tIns="117909" rIns="117909" bIns="117909" numCol="1" spcCol="1270" anchor="ctr" anchorCtr="0">
          <a:noAutofit/>
        </a:bodyPr>
        <a:lstStyle/>
        <a:p>
          <a:pPr lvl="0" algn="l" defTabSz="1111250">
            <a:lnSpc>
              <a:spcPct val="90000"/>
            </a:lnSpc>
            <a:spcBef>
              <a:spcPct val="0"/>
            </a:spcBef>
            <a:spcAft>
              <a:spcPct val="35000"/>
            </a:spcAft>
          </a:pPr>
          <a:r>
            <a:rPr lang="en-AU" sz="2500" kern="1200" dirty="0"/>
            <a:t>Communication </a:t>
          </a:r>
          <a:r>
            <a:rPr lang="en-AU" sz="2500" i="1" kern="1200" dirty="0"/>
            <a:t>for </a:t>
          </a:r>
          <a:r>
            <a:rPr lang="en-AU" sz="2500" kern="1200" dirty="0"/>
            <a:t>change?</a:t>
          </a:r>
          <a:endParaRPr lang="en-US" sz="2500" kern="1200" dirty="0"/>
        </a:p>
      </dsp:txBody>
      <dsp:txXfrm>
        <a:off x="1286783" y="1996092"/>
        <a:ext cx="8641936" cy="11140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01485-DF0E-394B-90A9-4252FD6AC7CD}">
      <dsp:nvSpPr>
        <dsp:cNvPr id="0" name=""/>
        <dsp:cNvSpPr/>
      </dsp:nvSpPr>
      <dsp:spPr>
        <a:xfrm>
          <a:off x="2638215" y="1672850"/>
          <a:ext cx="2044594" cy="2044594"/>
        </a:xfrm>
        <a:prstGeom prst="gear9">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de-DE" sz="1700" kern="1200" dirty="0"/>
            <a:t>Environment</a:t>
          </a:r>
        </a:p>
      </dsp:txBody>
      <dsp:txXfrm>
        <a:off x="3049269" y="2151786"/>
        <a:ext cx="1222486" cy="1050964"/>
      </dsp:txXfrm>
    </dsp:sp>
    <dsp:sp modelId="{0109D5FE-8F73-6F44-BF1F-59A2F2ABEAA2}">
      <dsp:nvSpPr>
        <dsp:cNvPr id="0" name=""/>
        <dsp:cNvSpPr/>
      </dsp:nvSpPr>
      <dsp:spPr>
        <a:xfrm>
          <a:off x="1448633" y="1189582"/>
          <a:ext cx="1486978" cy="1486978"/>
        </a:xfrm>
        <a:prstGeom prst="gear6">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de-DE" sz="1700" kern="1200" dirty="0"/>
            <a:t>Society</a:t>
          </a:r>
        </a:p>
      </dsp:txBody>
      <dsp:txXfrm>
        <a:off x="1822984" y="1566196"/>
        <a:ext cx="738276" cy="733750"/>
      </dsp:txXfrm>
    </dsp:sp>
    <dsp:sp modelId="{CF2399D6-9B7E-5045-ABB3-90FF2939A9FB}">
      <dsp:nvSpPr>
        <dsp:cNvPr id="0" name=""/>
        <dsp:cNvSpPr/>
      </dsp:nvSpPr>
      <dsp:spPr>
        <a:xfrm rot="20700000">
          <a:off x="2281492" y="163719"/>
          <a:ext cx="1456934" cy="1456934"/>
        </a:xfrm>
        <a:prstGeom prst="gear6">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de-DE" sz="1700" kern="1200" dirty="0"/>
            <a:t>Media</a:t>
          </a:r>
        </a:p>
      </dsp:txBody>
      <dsp:txXfrm rot="-20700000">
        <a:off x="2601041" y="483267"/>
        <a:ext cx="817837" cy="817837"/>
      </dsp:txXfrm>
    </dsp:sp>
    <dsp:sp modelId="{0D8AAEB0-33B7-FD44-8C2D-8E5FF12F5768}">
      <dsp:nvSpPr>
        <dsp:cNvPr id="0" name=""/>
        <dsp:cNvSpPr/>
      </dsp:nvSpPr>
      <dsp:spPr>
        <a:xfrm>
          <a:off x="2475837" y="1367249"/>
          <a:ext cx="2617081" cy="2617081"/>
        </a:xfrm>
        <a:prstGeom prst="circularArrow">
          <a:avLst>
            <a:gd name="adj1" fmla="val 4687"/>
            <a:gd name="adj2" fmla="val 299029"/>
            <a:gd name="adj3" fmla="val 2503747"/>
            <a:gd name="adj4" fmla="val 15888292"/>
            <a:gd name="adj5" fmla="val 546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C1E386-D9C3-2942-9D27-010222B22277}">
      <dsp:nvSpPr>
        <dsp:cNvPr id="0" name=""/>
        <dsp:cNvSpPr/>
      </dsp:nvSpPr>
      <dsp:spPr>
        <a:xfrm>
          <a:off x="1185292" y="862616"/>
          <a:ext cx="1901473" cy="1901473"/>
        </a:xfrm>
        <a:prstGeom prst="leftCircularArrow">
          <a:avLst>
            <a:gd name="adj1" fmla="val 6452"/>
            <a:gd name="adj2" fmla="val 429999"/>
            <a:gd name="adj3" fmla="val 10489124"/>
            <a:gd name="adj4" fmla="val 14837806"/>
            <a:gd name="adj5" fmla="val 7527"/>
          </a:avLst>
        </a:prstGeom>
        <a:solidFill>
          <a:schemeClr val="accent2">
            <a:shade val="90000"/>
            <a:hueOff val="-17925"/>
            <a:satOff val="-2104"/>
            <a:lumOff val="115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02ED32-BEBA-F440-9AA1-CCE05D40C6DD}">
      <dsp:nvSpPr>
        <dsp:cNvPr id="0" name=""/>
        <dsp:cNvSpPr/>
      </dsp:nvSpPr>
      <dsp:spPr>
        <a:xfrm>
          <a:off x="1944488" y="-153357"/>
          <a:ext cx="2050170" cy="2050170"/>
        </a:xfrm>
        <a:prstGeom prst="circularArrow">
          <a:avLst>
            <a:gd name="adj1" fmla="val 5984"/>
            <a:gd name="adj2" fmla="val 394124"/>
            <a:gd name="adj3" fmla="val 13313824"/>
            <a:gd name="adj4" fmla="val 10508221"/>
            <a:gd name="adj5" fmla="val 6981"/>
          </a:avLst>
        </a:prstGeom>
        <a:solidFill>
          <a:schemeClr val="accent2">
            <a:shade val="90000"/>
            <a:hueOff val="-35851"/>
            <a:satOff val="-4207"/>
            <a:lumOff val="2301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C6963-32C9-4D75-9E59-8A06BA3B607F}">
      <dsp:nvSpPr>
        <dsp:cNvPr id="0" name=""/>
        <dsp:cNvSpPr/>
      </dsp:nvSpPr>
      <dsp:spPr>
        <a:xfrm>
          <a:off x="0" y="603469"/>
          <a:ext cx="9552384" cy="1114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033D8B-91DF-4EFD-99E4-DD5570E394B8}">
      <dsp:nvSpPr>
        <dsp:cNvPr id="0" name=""/>
        <dsp:cNvSpPr/>
      </dsp:nvSpPr>
      <dsp:spPr>
        <a:xfrm>
          <a:off x="337014" y="854141"/>
          <a:ext cx="612753" cy="6127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AF69CC-2690-4143-8E53-FB7FF611AF01}">
      <dsp:nvSpPr>
        <dsp:cNvPr id="0" name=""/>
        <dsp:cNvSpPr/>
      </dsp:nvSpPr>
      <dsp:spPr>
        <a:xfrm>
          <a:off x="1286783" y="603469"/>
          <a:ext cx="8265600" cy="1114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09" tIns="117909" rIns="117909" bIns="117909" numCol="1" spcCol="1270" anchor="ctr" anchorCtr="0">
          <a:noAutofit/>
        </a:bodyPr>
        <a:lstStyle/>
        <a:p>
          <a:pPr lvl="0" algn="l" defTabSz="1111250">
            <a:lnSpc>
              <a:spcPct val="90000"/>
            </a:lnSpc>
            <a:spcBef>
              <a:spcPct val="0"/>
            </a:spcBef>
            <a:spcAft>
              <a:spcPct val="35000"/>
            </a:spcAft>
          </a:pPr>
          <a:r>
            <a:rPr lang="en-AU" sz="2500" kern="1200" dirty="0"/>
            <a:t>EC: Communication about environmental affairs</a:t>
          </a:r>
          <a:endParaRPr lang="en-US" sz="2500" kern="1200" dirty="0"/>
        </a:p>
      </dsp:txBody>
      <dsp:txXfrm>
        <a:off x="1286783" y="603469"/>
        <a:ext cx="8265600" cy="1114098"/>
      </dsp:txXfrm>
    </dsp:sp>
    <dsp:sp modelId="{B1284FF2-67D7-4FA7-A71E-831DD8369A50}">
      <dsp:nvSpPr>
        <dsp:cNvPr id="0" name=""/>
        <dsp:cNvSpPr/>
      </dsp:nvSpPr>
      <dsp:spPr>
        <a:xfrm>
          <a:off x="0" y="1996092"/>
          <a:ext cx="9552384" cy="111409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6D29D8-0105-4758-BA36-F6A792AF9D2D}">
      <dsp:nvSpPr>
        <dsp:cNvPr id="0" name=""/>
        <dsp:cNvSpPr/>
      </dsp:nvSpPr>
      <dsp:spPr>
        <a:xfrm>
          <a:off x="337014" y="2246764"/>
          <a:ext cx="612753" cy="6127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FB378D-2D2B-403F-B6F0-D0250A3187AA}">
      <dsp:nvSpPr>
        <dsp:cNvPr id="0" name=""/>
        <dsp:cNvSpPr/>
      </dsp:nvSpPr>
      <dsp:spPr>
        <a:xfrm>
          <a:off x="1286783" y="1996092"/>
          <a:ext cx="8265600" cy="1114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09" tIns="117909" rIns="117909" bIns="117909" numCol="1" spcCol="1270" anchor="ctr" anchorCtr="0">
          <a:noAutofit/>
        </a:bodyPr>
        <a:lstStyle/>
        <a:p>
          <a:pPr lvl="0" algn="l" defTabSz="1111250">
            <a:lnSpc>
              <a:spcPct val="90000"/>
            </a:lnSpc>
            <a:spcBef>
              <a:spcPct val="0"/>
            </a:spcBef>
            <a:spcAft>
              <a:spcPct val="35000"/>
            </a:spcAft>
          </a:pPr>
          <a:r>
            <a:rPr lang="en-AU" sz="2500" kern="1200" dirty="0"/>
            <a:t>Communication </a:t>
          </a:r>
          <a:r>
            <a:rPr lang="en-AU" sz="2500" i="1" kern="1200" dirty="0"/>
            <a:t>for </a:t>
          </a:r>
          <a:r>
            <a:rPr lang="en-AU" sz="2500" i="0" kern="1200" dirty="0"/>
            <a:t>change</a:t>
          </a:r>
          <a:r>
            <a:rPr lang="en-AU" sz="2500" kern="1200" dirty="0"/>
            <a:t>!</a:t>
          </a:r>
          <a:endParaRPr lang="en-US" sz="2500" kern="1200" dirty="0"/>
        </a:p>
      </dsp:txBody>
      <dsp:txXfrm>
        <a:off x="1286783" y="1996092"/>
        <a:ext cx="8265600" cy="1114098"/>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2F70D2-5293-4E7C-B3A8-3D6A290C9A05}" type="datetimeFigureOut">
              <a:rPr lang="de-DE" smtClean="0"/>
              <a:pPr/>
              <a:t>29.08.2023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6340F1-05AF-4B90-B4A7-8D90F677B99A}" type="slidenum">
              <a:rPr lang="de-DE" smtClean="0"/>
              <a:pPr/>
              <a:t>‹Nr.›</a:t>
            </a:fld>
            <a:endParaRPr lang="de-DE"/>
          </a:p>
        </p:txBody>
      </p:sp>
    </p:spTree>
    <p:extLst>
      <p:ext uri="{BB962C8B-B14F-4D97-AF65-F5344CB8AC3E}">
        <p14:creationId xmlns:p14="http://schemas.microsoft.com/office/powerpoint/2010/main" val="2175190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30301-E527-46B8-9863-C3D2C740A9BD}" type="datetimeFigureOut">
              <a:rPr lang="de-DE" smtClean="0"/>
              <a:pPr/>
              <a:t>29.08.2023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824780-DB00-4A87-AF52-AE94F8FBEF0E}" type="slidenum">
              <a:rPr lang="de-DE" smtClean="0"/>
              <a:pPr/>
              <a:t>‹Nr.›</a:t>
            </a:fld>
            <a:endParaRPr lang="de-DE"/>
          </a:p>
        </p:txBody>
      </p:sp>
    </p:spTree>
    <p:extLst>
      <p:ext uri="{BB962C8B-B14F-4D97-AF65-F5344CB8AC3E}">
        <p14:creationId xmlns:p14="http://schemas.microsoft.com/office/powerpoint/2010/main" val="380188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07AED8D-7B7D-4B5D-985D-DF4EC90DE877}" type="slidenum">
              <a:rPr lang="de-DE" smtClean="0"/>
              <a:pPr/>
              <a:t>1</a:t>
            </a:fld>
            <a:endParaRPr lang="de-DE"/>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a:ln/>
        </p:spPr>
        <p:txBody>
          <a:bodyPr/>
          <a:lstStyle/>
          <a:p>
            <a:endParaRPr lang="de-DE" dirty="0"/>
          </a:p>
        </p:txBody>
      </p:sp>
    </p:spTree>
    <p:extLst>
      <p:ext uri="{BB962C8B-B14F-4D97-AF65-F5344CB8AC3E}">
        <p14:creationId xmlns:p14="http://schemas.microsoft.com/office/powerpoint/2010/main" val="975945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8C73D2C-B2A6-40CD-AD4A-13FAD23EE052}" type="slidenum">
              <a:rPr lang="de-AT" smtClean="0"/>
              <a:t>13</a:t>
            </a:fld>
            <a:endParaRPr lang="de-AT"/>
          </a:p>
        </p:txBody>
      </p:sp>
    </p:spTree>
    <p:extLst>
      <p:ext uri="{BB962C8B-B14F-4D97-AF65-F5344CB8AC3E}">
        <p14:creationId xmlns:p14="http://schemas.microsoft.com/office/powerpoint/2010/main" val="2393331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dirty="0"/>
              <a:t>We remember: </a:t>
            </a:r>
          </a:p>
          <a:p>
            <a:endParaRPr lang="en-AU" dirty="0"/>
          </a:p>
          <a:p>
            <a:r>
              <a:rPr lang="en-AU" dirty="0"/>
              <a:t>So what role does sustainability play in science &amp; climate change communication research? </a:t>
            </a:r>
          </a:p>
        </p:txBody>
      </p:sp>
      <p:sp>
        <p:nvSpPr>
          <p:cNvPr id="4" name="Foliennummernplatzhalter 3"/>
          <p:cNvSpPr>
            <a:spLocks noGrp="1"/>
          </p:cNvSpPr>
          <p:nvPr>
            <p:ph type="sldNum" sz="quarter" idx="5"/>
          </p:nvPr>
        </p:nvSpPr>
        <p:spPr/>
        <p:txBody>
          <a:bodyPr/>
          <a:lstStyle/>
          <a:p>
            <a:fld id="{83824780-DB00-4A87-AF52-AE94F8FBEF0E}" type="slidenum">
              <a:rPr lang="de-DE" smtClean="0"/>
              <a:pPr/>
              <a:t>14</a:t>
            </a:fld>
            <a:endParaRPr lang="de-DE"/>
          </a:p>
        </p:txBody>
      </p:sp>
    </p:spTree>
    <p:extLst>
      <p:ext uri="{BB962C8B-B14F-4D97-AF65-F5344CB8AC3E}">
        <p14:creationId xmlns:p14="http://schemas.microsoft.com/office/powerpoint/2010/main" val="700318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Environmental Communication embraces science, risk and climate change communication; overlaps with Corporate Communication, which we will look at in the fourth episode,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So again, after looking at science / risk communication in the previous episode of this second lecture unit, we can see a gap – </a:t>
            </a:r>
          </a:p>
          <a:p>
            <a:r>
              <a:rPr lang="en-AU" dirty="0"/>
              <a:t>a gap between well researched communication about nature and the environment … but not so much communication for change.</a:t>
            </a:r>
          </a:p>
        </p:txBody>
      </p:sp>
      <p:sp>
        <p:nvSpPr>
          <p:cNvPr id="4" name="Foliennummernplatzhalter 3"/>
          <p:cNvSpPr>
            <a:spLocks noGrp="1"/>
          </p:cNvSpPr>
          <p:nvPr>
            <p:ph type="sldNum" sz="quarter" idx="5"/>
          </p:nvPr>
        </p:nvSpPr>
        <p:spPr/>
        <p:txBody>
          <a:bodyPr/>
          <a:lstStyle/>
          <a:p>
            <a:fld id="{83824780-DB00-4A87-AF52-AE94F8FBEF0E}" type="slidenum">
              <a:rPr lang="de-DE" smtClean="0"/>
              <a:pPr/>
              <a:t>16</a:t>
            </a:fld>
            <a:endParaRPr lang="de-DE"/>
          </a:p>
        </p:txBody>
      </p:sp>
    </p:spTree>
    <p:extLst>
      <p:ext uri="{BB962C8B-B14F-4D97-AF65-F5344CB8AC3E}">
        <p14:creationId xmlns:p14="http://schemas.microsoft.com/office/powerpoint/2010/main" val="158324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3824780-DB00-4A87-AF52-AE94F8FBEF0E}" type="slidenum">
              <a:rPr lang="de-DE" smtClean="0"/>
              <a:pPr/>
              <a:t>17</a:t>
            </a:fld>
            <a:endParaRPr lang="de-DE"/>
          </a:p>
        </p:txBody>
      </p:sp>
    </p:spTree>
    <p:extLst>
      <p:ext uri="{BB962C8B-B14F-4D97-AF65-F5344CB8AC3E}">
        <p14:creationId xmlns:p14="http://schemas.microsoft.com/office/powerpoint/2010/main" val="1253044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DC837A0-3F0F-4539-87DB-BF73527050FF}" type="slidenum">
              <a:rPr lang="de-DE" smtClean="0"/>
              <a:pPr/>
              <a:t>2</a:t>
            </a:fld>
            <a:endParaRPr lang="de-DE"/>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de-DE" dirty="0"/>
          </a:p>
        </p:txBody>
      </p:sp>
    </p:spTree>
    <p:extLst>
      <p:ext uri="{BB962C8B-B14F-4D97-AF65-F5344CB8AC3E}">
        <p14:creationId xmlns:p14="http://schemas.microsoft.com/office/powerpoint/2010/main" val="1370799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E300E31-BE6B-41B7-B2AC-8E024A02AB1F}" type="slidenum">
              <a:rPr lang="de-DE" smtClean="0"/>
              <a:pPr/>
              <a:t>3</a:t>
            </a:fld>
            <a:endParaRPr lang="de-DE"/>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2014264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sz="1200" b="0" i="0" u="none" strike="noStrike" kern="1200" dirty="0">
                <a:solidFill>
                  <a:schemeClr val="tx1"/>
                </a:solidFill>
                <a:effectLst/>
                <a:latin typeface="+mn-lt"/>
                <a:ea typeface="+mn-ea"/>
                <a:cs typeface="+mn-cs"/>
              </a:rPr>
              <a:t>In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last </a:t>
            </a:r>
            <a:r>
              <a:rPr lang="de-AT" sz="1200" b="0" i="0" u="none" strike="noStrike" kern="1200" dirty="0" err="1">
                <a:solidFill>
                  <a:schemeClr val="tx1"/>
                </a:solidFill>
                <a:effectLst/>
                <a:latin typeface="+mn-lt"/>
                <a:ea typeface="+mn-ea"/>
                <a:cs typeface="+mn-cs"/>
              </a:rPr>
              <a:t>episode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talked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about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science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risk</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climate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change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communication</a:t>
            </a:r>
            <a:r>
              <a:rPr lang="de-AT" sz="1200" b="0" i="0" u="none" strike="noStrike" kern="1200" dirty="0">
                <a:solidFill>
                  <a:schemeClr val="tx1"/>
                </a:solidFill>
                <a:effectLst/>
                <a:latin typeface="+mn-lt"/>
                <a:ea typeface="+mn-ea"/>
                <a:cs typeface="+mn-cs"/>
              </a:rPr>
              <a:t> ...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challenge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these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disciplines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looking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predominantyl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into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dissemination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scientific</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facts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knowledge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transfer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education</a:t>
            </a:r>
            <a:r>
              <a:rPr lang="de-AT" sz="1200" b="0" i="0" u="none" strike="noStrike" kern="1200" dirty="0">
                <a:solidFill>
                  <a:schemeClr val="tx1"/>
                </a:solidFill>
                <a:effectLst/>
                <a:latin typeface="+mn-lt"/>
                <a:ea typeface="+mn-ea"/>
                <a:cs typeface="+mn-cs"/>
              </a:rPr>
              <a:t>. </a:t>
            </a:r>
          </a:p>
          <a:p>
            <a:endParaRPr lang="de-AT" sz="1200" b="0" i="0" u="none" strike="noStrike" kern="1200" dirty="0">
              <a:solidFill>
                <a:schemeClr val="tx1"/>
              </a:solidFill>
              <a:effectLst/>
              <a:latin typeface="+mn-lt"/>
              <a:ea typeface="+mn-ea"/>
              <a:cs typeface="+mn-cs"/>
            </a:endParaRPr>
          </a:p>
          <a:p>
            <a:r>
              <a:rPr lang="de-AT" sz="1200" b="0" i="0" u="none" strike="noStrike" kern="1200" dirty="0" err="1">
                <a:solidFill>
                  <a:schemeClr val="tx1"/>
                </a:solidFill>
                <a:effectLst/>
                <a:latin typeface="+mn-lt"/>
                <a:ea typeface="+mn-ea"/>
                <a:cs typeface="+mn-cs"/>
              </a:rPr>
              <a:t>Sustainability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not </a:t>
            </a:r>
            <a:r>
              <a:rPr lang="de-AT" sz="1200" b="0" i="0" u="none" strike="noStrike" kern="1200" dirty="0" err="1">
                <a:solidFill>
                  <a:schemeClr val="tx1"/>
                </a:solidFill>
                <a:effectLst/>
                <a:latin typeface="+mn-lt"/>
                <a:ea typeface="+mn-ea"/>
                <a:cs typeface="+mn-cs"/>
              </a:rPr>
              <a:t>really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talked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about</a:t>
            </a:r>
            <a:r>
              <a:rPr lang="de-AT" sz="1200" b="0" i="0" u="none" strike="noStrike" kern="1200" dirty="0">
                <a:solidFill>
                  <a:schemeClr val="tx1"/>
                </a:solidFill>
                <a:effectLst/>
                <a:latin typeface="+mn-lt"/>
                <a:ea typeface="+mn-ea"/>
                <a:cs typeface="+mn-cs"/>
              </a:rPr>
              <a:t> –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therefore</a:t>
            </a:r>
            <a:r>
              <a:rPr lang="de-AT" sz="1200" b="0" i="0" u="none" strike="noStrike" kern="1200" dirty="0">
                <a:solidFill>
                  <a:schemeClr val="tx1"/>
                </a:solidFill>
                <a:effectLst/>
                <a:latin typeface="+mn-lt"/>
                <a:ea typeface="+mn-ea"/>
                <a:cs typeface="+mn-cs"/>
              </a:rPr>
              <a:t> not </a:t>
            </a:r>
            <a:r>
              <a:rPr lang="de-AT" sz="1200" b="0" i="0" u="none" strike="noStrike" kern="1200" dirty="0" err="1">
                <a:solidFill>
                  <a:schemeClr val="tx1"/>
                </a:solidFill>
                <a:effectLst/>
                <a:latin typeface="+mn-lt"/>
                <a:ea typeface="+mn-ea"/>
                <a:cs typeface="+mn-cs"/>
              </a:rPr>
              <a:t>much</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sustainability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communication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happening</a:t>
            </a:r>
            <a:r>
              <a:rPr lang="de-AT" sz="1200" b="0" i="0" u="none" strike="noStrike" kern="1200" dirty="0">
                <a:solidFill>
                  <a:schemeClr val="tx1"/>
                </a:solidFill>
                <a:effectLst/>
                <a:latin typeface="+mn-lt"/>
                <a:ea typeface="+mn-ea"/>
                <a:cs typeface="+mn-cs"/>
              </a:rPr>
              <a:t> in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disciplinary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area</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science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climate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change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communication</a:t>
            </a:r>
            <a:r>
              <a:rPr lang="de-AT" sz="1200" b="0" i="0" u="none" strike="noStrike" kern="1200" dirty="0">
                <a:solidFill>
                  <a:schemeClr val="tx1"/>
                </a:solidFill>
                <a:effectLst/>
                <a:latin typeface="+mn-lt"/>
                <a:ea typeface="+mn-ea"/>
                <a:cs typeface="+mn-cs"/>
              </a:rPr>
              <a:t> .</a:t>
            </a:r>
          </a:p>
          <a:p>
            <a:endParaRPr lang="de-AT" sz="1200" b="0" i="0" u="none" strike="noStrike" kern="1200" dirty="0">
              <a:solidFill>
                <a:schemeClr val="tx1"/>
              </a:solidFill>
              <a:effectLst/>
              <a:latin typeface="+mn-lt"/>
              <a:ea typeface="+mn-ea"/>
              <a:cs typeface="+mn-cs"/>
            </a:endParaRPr>
          </a:p>
          <a:p>
            <a:r>
              <a:rPr lang="de-AT" sz="1200" b="0" i="0" u="none" strike="noStrike" kern="1200" dirty="0" err="1">
                <a:solidFill>
                  <a:schemeClr val="tx1"/>
                </a:solidFill>
                <a:effectLst/>
                <a:latin typeface="+mn-lt"/>
                <a:ea typeface="+mn-ea"/>
                <a:cs typeface="+mn-cs"/>
              </a:rPr>
              <a:t>What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predominantly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missing</a:t>
            </a:r>
            <a:r>
              <a:rPr lang="de-AT" sz="1200" b="0" i="0" u="none" strike="noStrike" kern="1200" dirty="0">
                <a:solidFill>
                  <a:schemeClr val="tx1"/>
                </a:solidFill>
                <a:effectLst/>
                <a:latin typeface="+mn-lt"/>
                <a:ea typeface="+mn-ea"/>
                <a:cs typeface="+mn-cs"/>
              </a:rPr>
              <a:t> – at least </a:t>
            </a:r>
            <a:r>
              <a:rPr lang="de-AT" sz="1200" b="0" i="0" u="none" strike="noStrike" kern="1200" dirty="0" err="1">
                <a:solidFill>
                  <a:schemeClr val="tx1"/>
                </a:solidFill>
                <a:effectLst/>
                <a:latin typeface="+mn-lt"/>
                <a:ea typeface="+mn-ea"/>
                <a:cs typeface="+mn-cs"/>
              </a:rPr>
              <a:t>until</a:t>
            </a:r>
            <a:r>
              <a:rPr lang="de-AT" sz="1200" b="0" i="0" u="none" strike="noStrike" kern="1200" dirty="0">
                <a:solidFill>
                  <a:schemeClr val="tx1"/>
                </a:solidFill>
                <a:effectLst/>
                <a:latin typeface="+mn-lt"/>
                <a:ea typeface="+mn-ea"/>
                <a:cs typeface="+mn-cs"/>
              </a:rPr>
              <a:t> just </a:t>
            </a:r>
            <a:r>
              <a:rPr lang="de-AT" sz="1200" b="0" i="0" u="none" strike="noStrike" kern="1200" dirty="0" err="1">
                <a:solidFill>
                  <a:schemeClr val="tx1"/>
                </a:solidFill>
                <a:effectLst/>
                <a:latin typeface="+mn-lt"/>
                <a:ea typeface="+mn-ea"/>
                <a:cs typeface="+mn-cs"/>
              </a:rPr>
              <a:t>recently</a:t>
            </a:r>
            <a:r>
              <a:rPr lang="de-AT" sz="1200" b="0" i="0" u="none" strike="noStrike" kern="1200" dirty="0">
                <a:solidFill>
                  <a:schemeClr val="tx1"/>
                </a:solidFill>
                <a:effectLst/>
                <a:latin typeface="+mn-lt"/>
                <a:ea typeface="+mn-ea"/>
                <a:cs typeface="+mn-cs"/>
              </a:rPr>
              <a:t> –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 </a:t>
            </a:r>
            <a:r>
              <a:rPr lang="de-AT" sz="1200" b="0" i="0" u="none" strike="noStrike" kern="1200" dirty="0" err="1">
                <a:solidFill>
                  <a:schemeClr val="tx1"/>
                </a:solidFill>
                <a:effectLst/>
                <a:latin typeface="+mn-lt"/>
                <a:ea typeface="+mn-ea"/>
                <a:cs typeface="+mn-cs"/>
              </a:rPr>
              <a:t>constructivist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perspective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missing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participatory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approaches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science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communication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concept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better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understand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communication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for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change</a:t>
            </a:r>
            <a:r>
              <a:rPr lang="de-AT" sz="1200" b="0" i="0" u="none" strike="noStrike" kern="1200" dirty="0">
                <a:solidFill>
                  <a:schemeClr val="tx1"/>
                </a:solidFill>
                <a:effectLst/>
                <a:latin typeface="+mn-lt"/>
                <a:ea typeface="+mn-ea"/>
                <a:cs typeface="+mn-cs"/>
              </a:rPr>
              <a:t>!</a:t>
            </a:r>
            <a:endParaRPr lang="en-AU" dirty="0"/>
          </a:p>
        </p:txBody>
      </p:sp>
      <p:sp>
        <p:nvSpPr>
          <p:cNvPr id="4" name="Foliennummernplatzhalter 3"/>
          <p:cNvSpPr>
            <a:spLocks noGrp="1"/>
          </p:cNvSpPr>
          <p:nvPr>
            <p:ph type="sldNum" sz="quarter" idx="5"/>
          </p:nvPr>
        </p:nvSpPr>
        <p:spPr/>
        <p:txBody>
          <a:bodyPr/>
          <a:lstStyle/>
          <a:p>
            <a:fld id="{83824780-DB00-4A87-AF52-AE94F8FBEF0E}" type="slidenum">
              <a:rPr lang="de-DE" smtClean="0"/>
              <a:pPr/>
              <a:t>4</a:t>
            </a:fld>
            <a:endParaRPr lang="de-DE"/>
          </a:p>
        </p:txBody>
      </p:sp>
    </p:spTree>
    <p:extLst>
      <p:ext uri="{BB962C8B-B14F-4D97-AF65-F5344CB8AC3E}">
        <p14:creationId xmlns:p14="http://schemas.microsoft.com/office/powerpoint/2010/main" val="143573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Therefore</a:t>
            </a:r>
            <a:r>
              <a:rPr lang="de-DE" dirty="0"/>
              <a:t>: </a:t>
            </a:r>
            <a:r>
              <a:rPr lang="de-DE" dirty="0" err="1"/>
              <a:t>let‘s</a:t>
            </a:r>
            <a:r>
              <a:rPr lang="de-DE" dirty="0"/>
              <a:t> </a:t>
            </a:r>
            <a:r>
              <a:rPr lang="de-DE" dirty="0" err="1"/>
              <a:t>have</a:t>
            </a:r>
            <a:r>
              <a:rPr lang="de-DE" dirty="0"/>
              <a:t> </a:t>
            </a:r>
            <a:r>
              <a:rPr lang="de-DE" dirty="0" err="1"/>
              <a:t>alook</a:t>
            </a:r>
            <a:r>
              <a:rPr lang="de-DE" dirty="0"/>
              <a:t> </a:t>
            </a:r>
            <a:r>
              <a:rPr lang="de-DE" dirty="0" err="1"/>
              <a:t>into</a:t>
            </a:r>
            <a:r>
              <a:rPr lang="de-DE" dirty="0"/>
              <a:t> ...</a:t>
            </a:r>
          </a:p>
        </p:txBody>
      </p:sp>
      <p:sp>
        <p:nvSpPr>
          <p:cNvPr id="4" name="Foliennummernplatzhalter 3"/>
          <p:cNvSpPr>
            <a:spLocks noGrp="1"/>
          </p:cNvSpPr>
          <p:nvPr>
            <p:ph type="sldNum" sz="quarter" idx="10"/>
          </p:nvPr>
        </p:nvSpPr>
        <p:spPr/>
        <p:txBody>
          <a:bodyPr/>
          <a:lstStyle/>
          <a:p>
            <a:fld id="{83824780-DB00-4A87-AF52-AE94F8FBEF0E}" type="slidenum">
              <a:rPr lang="de-DE" smtClean="0"/>
              <a:pPr/>
              <a:t>5</a:t>
            </a:fld>
            <a:endParaRPr lang="de-DE"/>
          </a:p>
        </p:txBody>
      </p:sp>
    </p:spTree>
    <p:extLst>
      <p:ext uri="{BB962C8B-B14F-4D97-AF65-F5344CB8AC3E}">
        <p14:creationId xmlns:p14="http://schemas.microsoft.com/office/powerpoint/2010/main" val="299725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dirty="0"/>
              <a:t>The first complement to science and risk communication are sustainability studies; the most important aspect to mention is that the emergence of sustainability studies around the year 2000 as a demarcated research field means a paradigm shift in science. </a:t>
            </a:r>
          </a:p>
          <a:p>
            <a:endParaRPr lang="en-AU" dirty="0"/>
          </a:p>
          <a:p>
            <a:r>
              <a:rPr lang="en-AU" dirty="0"/>
              <a:t>Human-nature relationships and eco-cultural identities moved in the </a:t>
            </a:r>
            <a:r>
              <a:rPr lang="en-AU" dirty="0" err="1"/>
              <a:t>center</a:t>
            </a:r>
            <a:r>
              <a:rPr lang="en-AU" dirty="0"/>
              <a:t> of the discussion, and research became inter- and – much more important – transdisciplinary. </a:t>
            </a:r>
          </a:p>
          <a:p>
            <a:r>
              <a:rPr lang="en-AU" dirty="0"/>
              <a:t>Research is more and more seen as :</a:t>
            </a:r>
          </a:p>
        </p:txBody>
      </p:sp>
      <p:sp>
        <p:nvSpPr>
          <p:cNvPr id="4" name="Foliennummernplatzhalter 3"/>
          <p:cNvSpPr>
            <a:spLocks noGrp="1"/>
          </p:cNvSpPr>
          <p:nvPr>
            <p:ph type="sldNum" sz="quarter" idx="5"/>
          </p:nvPr>
        </p:nvSpPr>
        <p:spPr/>
        <p:txBody>
          <a:bodyPr/>
          <a:lstStyle/>
          <a:p>
            <a:fld id="{83824780-DB00-4A87-AF52-AE94F8FBEF0E}" type="slidenum">
              <a:rPr lang="de-DE" smtClean="0"/>
              <a:pPr/>
              <a:t>6</a:t>
            </a:fld>
            <a:endParaRPr lang="de-DE"/>
          </a:p>
        </p:txBody>
      </p:sp>
    </p:spTree>
    <p:extLst>
      <p:ext uri="{BB962C8B-B14F-4D97-AF65-F5344CB8AC3E}">
        <p14:creationId xmlns:p14="http://schemas.microsoft.com/office/powerpoint/2010/main" val="3805160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dirty="0"/>
              <a:t>What does inter- and </a:t>
            </a:r>
            <a:r>
              <a:rPr lang="en-AU" dirty="0" err="1"/>
              <a:t>transdisciplinarity</a:t>
            </a:r>
            <a:r>
              <a:rPr lang="en-AU" dirty="0"/>
              <a:t> mean?</a:t>
            </a:r>
          </a:p>
          <a:p>
            <a:r>
              <a:rPr lang="en-AU" dirty="0"/>
              <a:t>…</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is exactly where sustainability and environmental studies go hand in hand … </a:t>
            </a:r>
          </a:p>
          <a:p>
            <a:endParaRPr lang="en-AU" dirty="0"/>
          </a:p>
        </p:txBody>
      </p:sp>
      <p:sp>
        <p:nvSpPr>
          <p:cNvPr id="4" name="Foliennummernplatzhalter 3"/>
          <p:cNvSpPr>
            <a:spLocks noGrp="1"/>
          </p:cNvSpPr>
          <p:nvPr>
            <p:ph type="sldNum" sz="quarter" idx="5"/>
          </p:nvPr>
        </p:nvSpPr>
        <p:spPr/>
        <p:txBody>
          <a:bodyPr/>
          <a:lstStyle/>
          <a:p>
            <a:fld id="{83824780-DB00-4A87-AF52-AE94F8FBEF0E}" type="slidenum">
              <a:rPr lang="de-DE" smtClean="0"/>
              <a:pPr/>
              <a:t>7</a:t>
            </a:fld>
            <a:endParaRPr lang="de-DE"/>
          </a:p>
        </p:txBody>
      </p:sp>
    </p:spTree>
    <p:extLst>
      <p:ext uri="{BB962C8B-B14F-4D97-AF65-F5344CB8AC3E}">
        <p14:creationId xmlns:p14="http://schemas.microsoft.com/office/powerpoint/2010/main" val="4054504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5"/>
          </p:nvPr>
        </p:nvSpPr>
        <p:spPr/>
        <p:txBody>
          <a:bodyPr/>
          <a:lstStyle/>
          <a:p>
            <a:fld id="{83824780-DB00-4A87-AF52-AE94F8FBEF0E}" type="slidenum">
              <a:rPr lang="de-DE" smtClean="0"/>
              <a:pPr/>
              <a:t>8</a:t>
            </a:fld>
            <a:endParaRPr lang="de-DE"/>
          </a:p>
        </p:txBody>
      </p:sp>
    </p:spTree>
    <p:extLst>
      <p:ext uri="{BB962C8B-B14F-4D97-AF65-F5344CB8AC3E}">
        <p14:creationId xmlns:p14="http://schemas.microsoft.com/office/powerpoint/2010/main" val="3100119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8C73D2C-B2A6-40CD-AD4A-13FAD23EE052}" type="slidenum">
              <a:rPr lang="de-AT" smtClean="0"/>
              <a:t>12</a:t>
            </a:fld>
            <a:endParaRPr lang="de-AT"/>
          </a:p>
        </p:txBody>
      </p:sp>
    </p:spTree>
    <p:extLst>
      <p:ext uri="{BB962C8B-B14F-4D97-AF65-F5344CB8AC3E}">
        <p14:creationId xmlns:p14="http://schemas.microsoft.com/office/powerpoint/2010/main" val="530244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18" name="Rechteck 17"/>
          <p:cNvSpPr/>
          <p:nvPr userDrawn="1"/>
        </p:nvSpPr>
        <p:spPr>
          <a:xfrm>
            <a:off x="0" y="1772816"/>
            <a:ext cx="12192000" cy="2304256"/>
          </a:xfrm>
          <a:prstGeom prst="rect">
            <a:avLst/>
          </a:prstGeom>
          <a:solidFill>
            <a:srgbClr val="861A59">
              <a:alpha val="80000"/>
            </a:srgbClr>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Verdana" pitchFamily="34" charset="0"/>
            </a:endParaRPr>
          </a:p>
        </p:txBody>
      </p:sp>
      <p:sp>
        <p:nvSpPr>
          <p:cNvPr id="11" name="Rechteck 10"/>
          <p:cNvSpPr/>
          <p:nvPr userDrawn="1"/>
        </p:nvSpPr>
        <p:spPr>
          <a:xfrm>
            <a:off x="0" y="3212976"/>
            <a:ext cx="11376587" cy="864096"/>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166" name="Rectangle 46"/>
          <p:cNvSpPr>
            <a:spLocks noGrp="1" noChangeArrowheads="1"/>
          </p:cNvSpPr>
          <p:nvPr>
            <p:ph type="ctrTitle" sz="quarter" hasCustomPrompt="1"/>
          </p:nvPr>
        </p:nvSpPr>
        <p:spPr>
          <a:xfrm>
            <a:off x="1007533" y="1772817"/>
            <a:ext cx="10363200" cy="1470025"/>
          </a:xfrm>
          <a:prstGeom prst="rect">
            <a:avLst/>
          </a:prstGeom>
        </p:spPr>
        <p:txBody>
          <a:bodyPr>
            <a:normAutofit/>
          </a:bodyPr>
          <a:lstStyle>
            <a:lvl1pPr marL="0" indent="0" algn="l">
              <a:defRPr sz="4000" b="0" baseline="0">
                <a:solidFill>
                  <a:schemeClr val="bg1"/>
                </a:solidFill>
                <a:latin typeface="Verdana" pitchFamily="34" charset="0"/>
              </a:defRPr>
            </a:lvl1pPr>
          </a:lstStyle>
          <a:p>
            <a:r>
              <a:rPr lang="en-GB" noProof="0" dirty="0"/>
              <a:t>Title of the Chapter</a:t>
            </a:r>
          </a:p>
        </p:txBody>
      </p:sp>
      <p:sp>
        <p:nvSpPr>
          <p:cNvPr id="5167" name="Rectangle 47"/>
          <p:cNvSpPr>
            <a:spLocks noGrp="1" noChangeArrowheads="1"/>
          </p:cNvSpPr>
          <p:nvPr>
            <p:ph type="subTitle" sz="quarter" idx="1" hasCustomPrompt="1"/>
          </p:nvPr>
        </p:nvSpPr>
        <p:spPr>
          <a:xfrm>
            <a:off x="1007434" y="3429000"/>
            <a:ext cx="10369153" cy="43204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sz="2200" baseline="0">
                <a:solidFill>
                  <a:schemeClr val="bg1"/>
                </a:solidFill>
                <a:latin typeface="Verdana" pitchFamily="34" charset="0"/>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GB" noProof="0" dirty="0"/>
              <a:t>Lesson XX: Title</a:t>
            </a:r>
          </a:p>
          <a:p>
            <a:endParaRPr lang="en-GB" noProof="0" dirty="0"/>
          </a:p>
        </p:txBody>
      </p:sp>
      <p:sp>
        <p:nvSpPr>
          <p:cNvPr id="20" name="Rechteck 19"/>
          <p:cNvSpPr/>
          <p:nvPr userDrawn="1"/>
        </p:nvSpPr>
        <p:spPr>
          <a:xfrm>
            <a:off x="11376587" y="1772816"/>
            <a:ext cx="815413" cy="2304256"/>
          </a:xfrm>
          <a:prstGeom prst="rect">
            <a:avLst/>
          </a:prstGeom>
          <a:solidFill>
            <a:srgbClr val="95843F">
              <a:alpha val="80000"/>
            </a:srgbClr>
          </a:solidFill>
          <a:ln>
            <a:solidFill>
              <a:srgbClr val="958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9" name="Textfeld 28"/>
          <p:cNvSpPr txBox="1"/>
          <p:nvPr userDrawn="1"/>
        </p:nvSpPr>
        <p:spPr>
          <a:xfrm>
            <a:off x="895912" y="6441952"/>
            <a:ext cx="9940269" cy="25391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noProof="0" dirty="0">
                <a:solidFill>
                  <a:schemeClr val="bg1">
                    <a:lumMod val="65000"/>
                  </a:schemeClr>
                </a:solidFill>
                <a:latin typeface="Verdana" pitchFamily="34" charset="0"/>
              </a:rPr>
              <a:t>Course: </a:t>
            </a:r>
            <a:r>
              <a:rPr lang="en-GB" sz="1050" kern="1200" noProof="0" dirty="0" smtClean="0">
                <a:solidFill>
                  <a:schemeClr val="bg1">
                    <a:lumMod val="65000"/>
                  </a:schemeClr>
                </a:solidFill>
                <a:effectLst/>
                <a:latin typeface="Verdana" panose="020B0604030504040204" pitchFamily="34" charset="0"/>
                <a:ea typeface="Verdana" panose="020B0604030504040204" pitchFamily="34" charset="0"/>
                <a:cs typeface="+mn-cs"/>
              </a:rPr>
              <a:t>Sustainability</a:t>
            </a:r>
            <a:r>
              <a:rPr lang="en-GB" sz="1050" kern="1200" baseline="0" noProof="0" dirty="0" smtClean="0">
                <a:solidFill>
                  <a:schemeClr val="bg1">
                    <a:lumMod val="65000"/>
                  </a:schemeClr>
                </a:solidFill>
                <a:effectLst/>
                <a:latin typeface="Verdana" panose="020B0604030504040204" pitchFamily="34" charset="0"/>
                <a:ea typeface="Verdana" panose="020B0604030504040204" pitchFamily="34" charset="0"/>
                <a:cs typeface="+mn-cs"/>
              </a:rPr>
              <a:t> Communication</a:t>
            </a:r>
            <a:r>
              <a:rPr lang="en-GB" sz="1050" kern="1200" noProof="0" dirty="0" smtClean="0">
                <a:solidFill>
                  <a:schemeClr val="bg1">
                    <a:lumMod val="65000"/>
                  </a:schemeClr>
                </a:solidFill>
                <a:effectLst/>
                <a:latin typeface="Verdana" panose="020B0604030504040204" pitchFamily="34" charset="0"/>
                <a:ea typeface="Verdana" panose="020B0604030504040204" pitchFamily="34" charset="0"/>
                <a:cs typeface="+mn-cs"/>
              </a:rPr>
              <a:t>                                                             </a:t>
            </a:r>
            <a:r>
              <a:rPr lang="en-GB" sz="1050" kern="1200" noProof="0" dirty="0">
                <a:solidFill>
                  <a:schemeClr val="bg1">
                    <a:lumMod val="65000"/>
                  </a:schemeClr>
                </a:solidFill>
                <a:effectLst/>
                <a:latin typeface="Verdana" panose="020B0604030504040204" pitchFamily="34" charset="0"/>
                <a:ea typeface="Verdana" panose="020B0604030504040204" pitchFamily="34" charset="0"/>
                <a:cs typeface="+mn-cs"/>
              </a:rPr>
              <a:t>			</a:t>
            </a:r>
            <a:r>
              <a:rPr lang="en-GB" sz="1050" i="1" noProof="0" dirty="0">
                <a:solidFill>
                  <a:schemeClr val="bg1">
                    <a:lumMod val="65000"/>
                  </a:schemeClr>
                </a:solidFill>
                <a:latin typeface="Verdana" panose="020B0604030504040204" pitchFamily="34" charset="0"/>
                <a:ea typeface="Verdana" panose="020B0604030504040204" pitchFamily="34" charset="0"/>
              </a:rPr>
              <a:t>produced by…</a:t>
            </a:r>
            <a:endParaRPr lang="en-GB" sz="1050" i="1" noProof="0" dirty="0">
              <a:solidFill>
                <a:schemeClr val="bg1">
                  <a:lumMod val="65000"/>
                </a:schemeClr>
              </a:solidFill>
              <a:latin typeface="Verdana" pitchFamily="34" charset="0"/>
            </a:endParaRPr>
          </a:p>
        </p:txBody>
      </p:sp>
      <p:sp>
        <p:nvSpPr>
          <p:cNvPr id="2" name="Textfeld 1"/>
          <p:cNvSpPr txBox="1"/>
          <p:nvPr userDrawn="1"/>
        </p:nvSpPr>
        <p:spPr>
          <a:xfrm>
            <a:off x="927319" y="4509651"/>
            <a:ext cx="8160907" cy="1077218"/>
          </a:xfrm>
          <a:prstGeom prst="rect">
            <a:avLst/>
          </a:prstGeom>
          <a:noFill/>
        </p:spPr>
        <p:txBody>
          <a:bodyPr wrap="square" rtlCol="0">
            <a:spAutoFit/>
          </a:bodyPr>
          <a:lstStyle/>
          <a:p>
            <a:r>
              <a:rPr lang="en-GB" sz="1600" noProof="0" dirty="0"/>
              <a:t>Assoc Prof. </a:t>
            </a:r>
            <a:r>
              <a:rPr lang="en-GB" sz="1600" noProof="0" dirty="0" err="1"/>
              <a:t>Dr.</a:t>
            </a:r>
            <a:r>
              <a:rPr lang="en-GB" sz="1600" noProof="0" dirty="0"/>
              <a:t> </a:t>
            </a:r>
            <a:r>
              <a:rPr lang="en-GB" sz="1600" noProof="0" dirty="0" err="1"/>
              <a:t>habil</a:t>
            </a:r>
            <a:r>
              <a:rPr lang="en-GB" sz="1600" noProof="0" dirty="0"/>
              <a:t> Franzisca </a:t>
            </a:r>
            <a:r>
              <a:rPr lang="en-GB" sz="1600" noProof="0" dirty="0" err="1"/>
              <a:t>Weder</a:t>
            </a:r>
            <a:endParaRPr lang="en-GB" sz="160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noProof="0" dirty="0">
                <a:solidFill>
                  <a:schemeClr val="tx1"/>
                </a:solidFill>
                <a:effectLst/>
                <a:latin typeface="+mn-lt"/>
                <a:ea typeface="+mn-ea"/>
                <a:cs typeface="+mn-cs"/>
              </a:rPr>
              <a:t>School of Communication and Arts</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noProof="0" dirty="0">
                <a:solidFill>
                  <a:schemeClr val="tx1"/>
                </a:solidFill>
                <a:effectLst/>
                <a:latin typeface="+mn-lt"/>
                <a:ea typeface="+mn-ea"/>
                <a:cs typeface="+mn-cs"/>
              </a:rPr>
              <a:t>The University of Queensland, Brisbane, Australia</a:t>
            </a:r>
          </a:p>
          <a:p>
            <a:endParaRPr lang="en-GB" sz="1600" noProof="0" dirty="0"/>
          </a:p>
        </p:txBody>
      </p:sp>
      <p:grpSp>
        <p:nvGrpSpPr>
          <p:cNvPr id="4" name="Gruppieren 3"/>
          <p:cNvGrpSpPr/>
          <p:nvPr userDrawn="1"/>
        </p:nvGrpSpPr>
        <p:grpSpPr>
          <a:xfrm>
            <a:off x="10384219" y="5420193"/>
            <a:ext cx="1622556" cy="805735"/>
            <a:chOff x="7610964" y="4365104"/>
            <a:chExt cx="1504950" cy="805735"/>
          </a:xfrm>
        </p:grpSpPr>
        <p:pic>
          <p:nvPicPr>
            <p:cNvPr id="15" name="Grafik 14" descr="logo4c"/>
            <p:cNvPicPr/>
            <p:nvPr userDrawn="1"/>
          </p:nvPicPr>
          <p:blipFill>
            <a:blip r:embed="rId2" cstate="print"/>
            <a:srcRect/>
            <a:stretch>
              <a:fillRect/>
            </a:stretch>
          </p:blipFill>
          <p:spPr bwMode="auto">
            <a:xfrm>
              <a:off x="7610964" y="4365104"/>
              <a:ext cx="1468100" cy="288032"/>
            </a:xfrm>
            <a:prstGeom prst="rect">
              <a:avLst/>
            </a:prstGeom>
            <a:noFill/>
            <a:ln w="9525">
              <a:noFill/>
              <a:miter lim="800000"/>
              <a:headEnd/>
              <a:tailEnd/>
            </a:ln>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10964" y="4785076"/>
              <a:ext cx="150495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Grafik 15"/>
          <p:cNvPicPr>
            <a:picLocks noChangeAspect="1"/>
          </p:cNvPicPr>
          <p:nvPr userDrawn="1"/>
        </p:nvPicPr>
        <p:blipFill>
          <a:blip r:embed="rId4"/>
          <a:stretch>
            <a:fillRect/>
          </a:stretch>
        </p:blipFill>
        <p:spPr>
          <a:xfrm>
            <a:off x="11016660" y="6441300"/>
            <a:ext cx="1056004" cy="372076"/>
          </a:xfrm>
          <a:prstGeom prst="rect">
            <a:avLst/>
          </a:prstGeom>
        </p:spPr>
      </p:pic>
      <p:pic>
        <p:nvPicPr>
          <p:cNvPr id="7" name="Grafik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9336" y="116632"/>
            <a:ext cx="2916070" cy="133325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99456" y="476672"/>
            <a:ext cx="10753195" cy="504056"/>
          </a:xfrm>
          <a:noFill/>
          <a:ln>
            <a:noFill/>
          </a:ln>
        </p:spPr>
        <p:txBody>
          <a:bodyPr anchor="ctr">
            <a:normAutofit/>
          </a:bodyPr>
          <a:lstStyle>
            <a:lvl1pPr algn="ctr">
              <a:defRPr sz="2400"/>
            </a:lvl1pPr>
          </a:lstStyle>
          <a:p>
            <a:r>
              <a:rPr lang="de-DE" dirty="0"/>
              <a:t>Titelmasterformat durch Klicken bearbeiten</a:t>
            </a:r>
          </a:p>
        </p:txBody>
      </p:sp>
      <p:sp>
        <p:nvSpPr>
          <p:cNvPr id="3" name="Inhaltsplatzhalter 2"/>
          <p:cNvSpPr>
            <a:spLocks noGrp="1"/>
          </p:cNvSpPr>
          <p:nvPr>
            <p:ph idx="1"/>
          </p:nvPr>
        </p:nvSpPr>
        <p:spPr>
          <a:xfrm>
            <a:off x="1199456" y="1600201"/>
            <a:ext cx="10753196" cy="4525963"/>
          </a:xfrm>
        </p:spPr>
        <p:txBody>
          <a:bodyPr/>
          <a:lstStyle>
            <a:lvl1pPr>
              <a:defRPr sz="2200"/>
            </a:lvl1pPr>
            <a:lvl2pPr>
              <a:defRPr sz="2000"/>
            </a:lvl2pPr>
            <a:lvl3pPr>
              <a:defRPr sz="1800"/>
            </a:lvl3pPr>
            <a:lvl4pPr>
              <a:defRPr sz="1600"/>
            </a:lvl4pPr>
            <a:lvl5pPr>
              <a:defRPr sz="1400"/>
            </a:lvl5p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99456" y="476672"/>
            <a:ext cx="10753195" cy="504056"/>
          </a:xfrm>
        </p:spPr>
        <p:txBody>
          <a:bodyPr/>
          <a:lstStyle/>
          <a:p>
            <a:r>
              <a:rPr lang="de-DE" dirty="0"/>
              <a:t>Titelmasterformat durch Klicken bearbeiten</a:t>
            </a:r>
          </a:p>
        </p:txBody>
      </p:sp>
      <p:sp>
        <p:nvSpPr>
          <p:cNvPr id="3" name="Inhaltsplatzhalter 2"/>
          <p:cNvSpPr>
            <a:spLocks noGrp="1"/>
          </p:cNvSpPr>
          <p:nvPr>
            <p:ph sz="half" idx="1"/>
          </p:nvPr>
        </p:nvSpPr>
        <p:spPr>
          <a:xfrm>
            <a:off x="1199456" y="1600201"/>
            <a:ext cx="51687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Inhaltsplatzhalter 3"/>
          <p:cNvSpPr>
            <a:spLocks noGrp="1"/>
          </p:cNvSpPr>
          <p:nvPr>
            <p:ph sz="half" idx="2"/>
          </p:nvPr>
        </p:nvSpPr>
        <p:spPr>
          <a:xfrm>
            <a:off x="6600056" y="1600201"/>
            <a:ext cx="53561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199456" y="476672"/>
            <a:ext cx="10992544" cy="504056"/>
          </a:xfrm>
        </p:spPr>
        <p:txBody>
          <a:bodyPr/>
          <a:lstStyle/>
          <a:p>
            <a:r>
              <a:rPr lang="de-DE" dirty="0"/>
              <a:t>Titelmasterformat durch Klicken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a:extLst>
              <a:ext uri="{FF2B5EF4-FFF2-40B4-BE49-F238E27FC236}">
                <a16:creationId xmlns:a16="http://schemas.microsoft.com/office/drawing/2014/main" id="{872690CA-ED1D-934F-A80A-88CD72B4D9CF}"/>
              </a:ext>
            </a:extLst>
          </p:cNvPr>
          <p:cNvSpPr>
            <a:spLocks noGrp="1"/>
          </p:cNvSpPr>
          <p:nvPr>
            <p:ph type="dt" sz="half" idx="10"/>
          </p:nvPr>
        </p:nvSpPr>
        <p:spPr/>
        <p:txBody>
          <a:bodyPr/>
          <a:lstStyle>
            <a:lvl1pPr>
              <a:defRPr/>
            </a:lvl1pPr>
          </a:lstStyle>
          <a:p>
            <a:pPr>
              <a:defRPr/>
            </a:pPr>
            <a:fld id="{532A5982-92A0-5E4F-B40F-2577F2B23547}" type="datetimeFigureOut">
              <a:rPr lang="de-DE"/>
              <a:pPr>
                <a:defRPr/>
              </a:pPr>
              <a:t>29.08.2023</a:t>
            </a:fld>
            <a:endParaRPr lang="de-DE"/>
          </a:p>
        </p:txBody>
      </p:sp>
      <p:sp>
        <p:nvSpPr>
          <p:cNvPr id="5" name="Fußzeilenplatzhalter 4">
            <a:extLst>
              <a:ext uri="{FF2B5EF4-FFF2-40B4-BE49-F238E27FC236}">
                <a16:creationId xmlns:a16="http://schemas.microsoft.com/office/drawing/2014/main" id="{AB25A7F7-D3C5-584E-A067-31A11C39F830}"/>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39E365D1-A03C-B840-A118-22FD52954E7E}"/>
              </a:ext>
            </a:extLst>
          </p:cNvPr>
          <p:cNvSpPr>
            <a:spLocks noGrp="1"/>
          </p:cNvSpPr>
          <p:nvPr>
            <p:ph type="sldNum" sz="quarter" idx="12"/>
          </p:nvPr>
        </p:nvSpPr>
        <p:spPr/>
        <p:txBody>
          <a:bodyPr/>
          <a:lstStyle>
            <a:lvl1pPr>
              <a:defRPr/>
            </a:lvl1pPr>
          </a:lstStyle>
          <a:p>
            <a:pPr>
              <a:defRPr/>
            </a:pPr>
            <a:fld id="{7C9BD44F-D1C6-0244-B228-366A9D9940A4}" type="slidenum">
              <a:rPr lang="de-DE" altLang="de-DE"/>
              <a:pPr>
                <a:defRPr/>
              </a:pPr>
              <a:t>‹Nr.›</a:t>
            </a:fld>
            <a:endParaRPr lang="de-DE" altLang="de-DE"/>
          </a:p>
        </p:txBody>
      </p:sp>
    </p:spTree>
    <p:extLst>
      <p:ext uri="{BB962C8B-B14F-4D97-AF65-F5344CB8AC3E}">
        <p14:creationId xmlns:p14="http://schemas.microsoft.com/office/powerpoint/2010/main" val="125989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1187844" y="505119"/>
            <a:ext cx="10753195" cy="619625"/>
          </a:xfrm>
          <a:prstGeom prst="rect">
            <a:avLst/>
          </a:prstGeom>
          <a:solidFill>
            <a:srgbClr val="861A59"/>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platzhalter 1"/>
          <p:cNvSpPr>
            <a:spLocks noGrp="1"/>
          </p:cNvSpPr>
          <p:nvPr>
            <p:ph type="title"/>
          </p:nvPr>
        </p:nvSpPr>
        <p:spPr>
          <a:xfrm>
            <a:off x="1223718" y="500753"/>
            <a:ext cx="10728933" cy="504056"/>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1199456" y="1600201"/>
            <a:ext cx="10753196" cy="4525963"/>
          </a:xfrm>
          <a:prstGeom prst="rect">
            <a:avLst/>
          </a:prstGeom>
        </p:spPr>
        <p:txBody>
          <a:bodyPr vert="horz" lIns="91440" tIns="45720" rIns="91440" bIns="45720" rtlCol="0">
            <a:normAutofit/>
          </a:body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11" name="Fußzeilenplatzhalter 12"/>
          <p:cNvSpPr txBox="1">
            <a:spLocks/>
          </p:cNvSpPr>
          <p:nvPr userDrawn="1"/>
        </p:nvSpPr>
        <p:spPr>
          <a:xfrm>
            <a:off x="1104800" y="44624"/>
            <a:ext cx="10967864" cy="432048"/>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tint val="75000"/>
                  </a:schemeClr>
                </a:solidFill>
                <a:effectLst/>
                <a:latin typeface="+mn-lt"/>
                <a:ea typeface="+mn-ea"/>
                <a:cs typeface="+mn-cs"/>
              </a:rPr>
              <a:t>Sustainability </a:t>
            </a:r>
            <a:r>
              <a:rPr lang="en-GB" sz="1200" kern="1200" dirty="0" smtClean="0">
                <a:solidFill>
                  <a:schemeClr val="tx1">
                    <a:tint val="75000"/>
                  </a:schemeClr>
                </a:solidFill>
                <a:effectLst/>
                <a:latin typeface="+mn-lt"/>
                <a:ea typeface="+mn-ea"/>
                <a:cs typeface="+mn-cs"/>
              </a:rPr>
              <a:t>Communication</a:t>
            </a:r>
            <a:endParaRPr lang="en-GB" sz="1200" kern="1200" dirty="0">
              <a:solidFill>
                <a:schemeClr val="tx1">
                  <a:tint val="75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tint val="75000"/>
                  </a:schemeClr>
                </a:solidFill>
                <a:effectLst/>
                <a:latin typeface="Verdana" panose="020B0604030504040204" pitchFamily="34" charset="0"/>
                <a:ea typeface="Verdana" panose="020B0604030504040204" pitchFamily="34" charset="0"/>
                <a:cs typeface="+mn-cs"/>
              </a:rPr>
              <a:t>Disciplines and key terminology </a:t>
            </a:r>
            <a:r>
              <a:rPr kumimoji="0" lang="en-GB" sz="1000" b="0" i="0" u="none" strike="noStrike" kern="1200" cap="none" spc="0" normalizeH="0" baseline="0" noProof="0" dirty="0">
                <a:ln>
                  <a:noFill/>
                </a:ln>
                <a:solidFill>
                  <a:schemeClr val="tx1">
                    <a:tint val="75000"/>
                  </a:schemeClr>
                </a:solidFill>
                <a:effectLst/>
                <a:uLnTx/>
                <a:uFillTx/>
                <a:latin typeface="Verdana" panose="020B0604030504040204" pitchFamily="34" charset="0"/>
                <a:ea typeface="Verdana" panose="020B0604030504040204" pitchFamily="34" charset="0"/>
                <a:cs typeface="+mn-cs"/>
              </a:rPr>
              <a:t>• Lesson </a:t>
            </a:r>
            <a:r>
              <a:rPr kumimoji="0" lang="en-GB" sz="1000" b="0" i="0" u="none" strike="noStrike" kern="1200" cap="none" spc="0" normalizeH="0" baseline="0" noProof="0" dirty="0" smtClean="0">
                <a:ln>
                  <a:noFill/>
                </a:ln>
                <a:solidFill>
                  <a:schemeClr val="tx1">
                    <a:tint val="75000"/>
                  </a:schemeClr>
                </a:solidFill>
                <a:effectLst/>
                <a:uLnTx/>
                <a:uFillTx/>
                <a:latin typeface="Verdana" panose="020B0604030504040204" pitchFamily="34" charset="0"/>
                <a:ea typeface="Verdana" panose="020B0604030504040204" pitchFamily="34" charset="0"/>
                <a:cs typeface="+mn-cs"/>
              </a:rPr>
              <a:t>03</a:t>
            </a:r>
            <a:r>
              <a:rPr kumimoji="0" lang="en-GB" sz="1000" b="0" i="0" u="none" strike="noStrike" kern="1200" cap="none" spc="0" normalizeH="0" baseline="0" noProof="0" dirty="0" smtClean="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 </a:t>
            </a:r>
            <a:r>
              <a:rPr lang="en-GB" sz="1000" dirty="0" smtClean="0">
                <a:solidFill>
                  <a:schemeClr val="bg1">
                    <a:lumMod val="50000"/>
                  </a:schemeClr>
                </a:solidFill>
                <a:latin typeface="Verdana" panose="020B0604030504040204" pitchFamily="34" charset="0"/>
                <a:ea typeface="Verdana" panose="020B0604030504040204" pitchFamily="34" charset="0"/>
              </a:rPr>
              <a:t>Environmental and Sustainability Studies / Environmental Communication</a:t>
            </a:r>
            <a:r>
              <a:rPr kumimoji="0" lang="en-GB" sz="1000" b="0" i="0" u="none" strike="noStrike" kern="1200" cap="none" spc="0" normalizeH="0" baseline="0" noProof="0" dirty="0" smtClean="0">
                <a:ln>
                  <a:noFill/>
                </a:ln>
                <a:solidFill>
                  <a:schemeClr val="bg1">
                    <a:lumMod val="50000"/>
                  </a:schemeClr>
                </a:solidFill>
                <a:effectLst/>
                <a:uLnTx/>
                <a:uFillTx/>
                <a:latin typeface="Verdana" panose="020B0604030504040204" pitchFamily="34" charset="0"/>
                <a:ea typeface="Verdana" panose="020B0604030504040204" pitchFamily="34" charset="0"/>
                <a:cs typeface="+mn-cs"/>
              </a:rPr>
              <a:t> </a:t>
            </a:r>
            <a:endParaRPr kumimoji="0" lang="en-GB" sz="1000" b="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Verdana" panose="020B0604030504040204" pitchFamily="34" charset="0"/>
              <a:cs typeface="+mn-cs"/>
            </a:endParaRPr>
          </a:p>
        </p:txBody>
      </p:sp>
      <p:sp>
        <p:nvSpPr>
          <p:cNvPr id="12" name="Rechteck 11"/>
          <p:cNvSpPr/>
          <p:nvPr userDrawn="1"/>
        </p:nvSpPr>
        <p:spPr>
          <a:xfrm>
            <a:off x="11941039" y="476672"/>
            <a:ext cx="250961" cy="648072"/>
          </a:xfrm>
          <a:prstGeom prst="rect">
            <a:avLst/>
          </a:prstGeom>
          <a:solidFill>
            <a:srgbClr val="95843F">
              <a:alpha val="80000"/>
            </a:srgbClr>
          </a:solidFill>
          <a:ln w="3175">
            <a:solidFill>
              <a:srgbClr val="BE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Rechteck 12"/>
          <p:cNvSpPr/>
          <p:nvPr userDrawn="1"/>
        </p:nvSpPr>
        <p:spPr>
          <a:xfrm>
            <a:off x="1091834" y="992769"/>
            <a:ext cx="10849205" cy="144016"/>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6" name="Grafik 5"/>
          <p:cNvPicPr>
            <a:picLocks noChangeAspect="1"/>
          </p:cNvPicPr>
          <p:nvPr userDrawn="1"/>
        </p:nvPicPr>
        <p:blipFill>
          <a:blip r:embed="rId7"/>
          <a:stretch>
            <a:fillRect/>
          </a:stretch>
        </p:blipFill>
        <p:spPr>
          <a:xfrm>
            <a:off x="10896647" y="6309320"/>
            <a:ext cx="1056004" cy="372076"/>
          </a:xfrm>
          <a:prstGeom prst="rect">
            <a:avLst/>
          </a:prstGeom>
        </p:spPr>
      </p:pic>
      <p:pic>
        <p:nvPicPr>
          <p:cNvPr id="8" name="Grafik 7"/>
          <p:cNvPicPr>
            <a:picLocks noChangeAspect="1"/>
          </p:cNvPicPr>
          <p:nvPr userDrawn="1"/>
        </p:nvPicPr>
        <p:blipFill>
          <a:blip r:embed="rId8"/>
          <a:stretch>
            <a:fillRect/>
          </a:stretch>
        </p:blipFill>
        <p:spPr>
          <a:xfrm>
            <a:off x="163902" y="158442"/>
            <a:ext cx="916320" cy="1347038"/>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63" r:id="rId2"/>
    <p:sldLayoutId id="2147483665" r:id="rId3"/>
    <p:sldLayoutId id="2147483667" r:id="rId4"/>
    <p:sldLayoutId id="2147483674" r:id="rId5"/>
  </p:sldLayoutIdLst>
  <p:hf sldNum="0" hdr="0" dt="0"/>
  <p:txStyles>
    <p:titleStyle>
      <a:lvl1pPr marL="0" indent="0" algn="ctr" defTabSz="914400" rtl="0" eaLnBrk="1" latinLnBrk="0" hangingPunct="1">
        <a:spcBef>
          <a:spcPct val="0"/>
        </a:spcBef>
        <a:buNone/>
        <a:defRPr sz="2400" b="0" kern="1200">
          <a:solidFill>
            <a:schemeClr val="bg1"/>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sz="quarter"/>
          </p:nvPr>
        </p:nvSpPr>
        <p:spPr/>
        <p:txBody>
          <a:bodyPr/>
          <a:lstStyle/>
          <a:p>
            <a:r>
              <a:rPr lang="de-DE" dirty="0" err="1" smtClean="0"/>
              <a:t>Disciplines</a:t>
            </a:r>
            <a:r>
              <a:rPr lang="de-DE" dirty="0" smtClean="0"/>
              <a:t> </a:t>
            </a:r>
            <a:r>
              <a:rPr lang="de-DE" dirty="0"/>
              <a:t>/ K</a:t>
            </a:r>
            <a:r>
              <a:rPr lang="de-DE" dirty="0" smtClean="0"/>
              <a:t>ey </a:t>
            </a:r>
            <a:r>
              <a:rPr lang="de-DE" dirty="0" err="1"/>
              <a:t>T</a:t>
            </a:r>
            <a:r>
              <a:rPr lang="de-DE" dirty="0" err="1" smtClean="0"/>
              <a:t>erminology</a:t>
            </a:r>
            <a:endParaRPr lang="en-US" dirty="0">
              <a:solidFill>
                <a:schemeClr val="bg1"/>
              </a:solidFill>
            </a:endParaRPr>
          </a:p>
        </p:txBody>
      </p:sp>
      <p:sp>
        <p:nvSpPr>
          <p:cNvPr id="10" name="Untertitel 9"/>
          <p:cNvSpPr>
            <a:spLocks noGrp="1"/>
          </p:cNvSpPr>
          <p:nvPr>
            <p:ph type="subTitle" sz="quarter" idx="1"/>
          </p:nvPr>
        </p:nvSpPr>
        <p:spPr/>
        <p:txBody>
          <a:bodyPr>
            <a:normAutofit fontScale="77500" lnSpcReduction="20000"/>
          </a:bodyPr>
          <a:lstStyle/>
          <a:p>
            <a:r>
              <a:rPr lang="en-GB" dirty="0" smtClean="0"/>
              <a:t>Lesson 0</a:t>
            </a:r>
            <a:r>
              <a:rPr lang="en-GB" dirty="0" smtClean="0">
                <a:solidFill>
                  <a:schemeClr val="bg1"/>
                </a:solidFill>
              </a:rPr>
              <a:t>3: Environmental and Sustainability Studies / Environmental Communication</a:t>
            </a:r>
          </a:p>
          <a:p>
            <a:endParaRPr lang="en-GB" dirty="0">
              <a:solidFill>
                <a:schemeClr val="bg1"/>
              </a:solidFill>
            </a:endParaRPr>
          </a:p>
        </p:txBody>
      </p:sp>
    </p:spTree>
    <p:extLst>
      <p:ext uri="{BB962C8B-B14F-4D97-AF65-F5344CB8AC3E}">
        <p14:creationId xmlns:p14="http://schemas.microsoft.com/office/powerpoint/2010/main" val="2885661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 Environmental Studies</a:t>
            </a:r>
            <a:endParaRPr lang="de-AT" dirty="0"/>
          </a:p>
        </p:txBody>
      </p:sp>
      <p:sp>
        <p:nvSpPr>
          <p:cNvPr id="3" name="Inhaltsplatzhalter 2"/>
          <p:cNvSpPr>
            <a:spLocks noGrp="1"/>
          </p:cNvSpPr>
          <p:nvPr>
            <p:ph idx="1"/>
          </p:nvPr>
        </p:nvSpPr>
        <p:spPr/>
        <p:txBody>
          <a:bodyPr/>
          <a:lstStyle/>
          <a:p>
            <a:pPr marL="0" indent="0">
              <a:buNone/>
            </a:pPr>
            <a:r>
              <a:rPr lang="en-GB" dirty="0" smtClean="0"/>
              <a:t>Nature has no voice …</a:t>
            </a:r>
            <a:endParaRPr lang="en-GB" dirty="0"/>
          </a:p>
        </p:txBody>
      </p:sp>
      <p:sp>
        <p:nvSpPr>
          <p:cNvPr id="4" name="Rechteck 3">
            <a:extLst>
              <a:ext uri="{FF2B5EF4-FFF2-40B4-BE49-F238E27FC236}">
                <a16:creationId xmlns:a16="http://schemas.microsoft.com/office/drawing/2014/main" id="{F52369FF-7762-164F-8856-82FD4ED093EF}"/>
              </a:ext>
            </a:extLst>
          </p:cNvPr>
          <p:cNvSpPr/>
          <p:nvPr/>
        </p:nvSpPr>
        <p:spPr>
          <a:xfrm>
            <a:off x="3359696" y="5949280"/>
            <a:ext cx="4896544" cy="619473"/>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feld 5">
            <a:extLst>
              <a:ext uri="{FF2B5EF4-FFF2-40B4-BE49-F238E27FC236}">
                <a16:creationId xmlns:a16="http://schemas.microsoft.com/office/drawing/2014/main" id="{A794FE69-BFC1-E442-9A07-5165EDB414DB}"/>
              </a:ext>
            </a:extLst>
          </p:cNvPr>
          <p:cNvSpPr txBox="1"/>
          <p:nvPr/>
        </p:nvSpPr>
        <p:spPr>
          <a:xfrm>
            <a:off x="4579407" y="5970625"/>
            <a:ext cx="3672408" cy="246221"/>
          </a:xfrm>
          <a:prstGeom prst="rect">
            <a:avLst/>
          </a:prstGeom>
          <a:noFill/>
        </p:spPr>
        <p:txBody>
          <a:bodyPr wrap="square" rtlCol="0">
            <a:spAutoFit/>
          </a:bodyPr>
          <a:lstStyle/>
          <a:p>
            <a:r>
              <a:rPr lang="en-AU" sz="1000" dirty="0"/>
              <a:t>Source: </a:t>
            </a:r>
            <a:r>
              <a:rPr lang="en-AU" sz="1000" dirty="0" smtClean="0"/>
              <a:t>Photo by Dustan Woodhouse on Unsplash</a:t>
            </a:r>
            <a:endParaRPr lang="en-AU" sz="1000" dirty="0"/>
          </a:p>
        </p:txBody>
      </p:sp>
      <p:pic>
        <p:nvPicPr>
          <p:cNvPr id="5" name="Grafik 4"/>
          <p:cNvPicPr>
            <a:picLocks noChangeAspect="1"/>
          </p:cNvPicPr>
          <p:nvPr/>
        </p:nvPicPr>
        <p:blipFill>
          <a:blip r:embed="rId2"/>
          <a:stretch>
            <a:fillRect/>
          </a:stretch>
        </p:blipFill>
        <p:spPr>
          <a:xfrm>
            <a:off x="4632061" y="1381230"/>
            <a:ext cx="6125394" cy="4596897"/>
          </a:xfrm>
          <a:prstGeom prst="rect">
            <a:avLst/>
          </a:prstGeom>
        </p:spPr>
      </p:pic>
    </p:spTree>
    <p:extLst>
      <p:ext uri="{BB962C8B-B14F-4D97-AF65-F5344CB8AC3E}">
        <p14:creationId xmlns:p14="http://schemas.microsoft.com/office/powerpoint/2010/main" val="3311815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 Environmental Studies</a:t>
            </a:r>
            <a:endParaRPr lang="de-AT" dirty="0"/>
          </a:p>
        </p:txBody>
      </p:sp>
      <p:sp>
        <p:nvSpPr>
          <p:cNvPr id="3" name="Inhaltsplatzhalter 2"/>
          <p:cNvSpPr>
            <a:spLocks noGrp="1"/>
          </p:cNvSpPr>
          <p:nvPr>
            <p:ph idx="1"/>
          </p:nvPr>
        </p:nvSpPr>
        <p:spPr>
          <a:xfrm>
            <a:off x="1199456" y="1600201"/>
            <a:ext cx="9433048" cy="5257799"/>
          </a:xfrm>
        </p:spPr>
        <p:txBody>
          <a:bodyPr>
            <a:normAutofit fontScale="92500"/>
          </a:bodyPr>
          <a:lstStyle/>
          <a:p>
            <a:r>
              <a:rPr lang="en-GB" dirty="0" smtClean="0"/>
              <a:t>Nature has no voice </a:t>
            </a:r>
          </a:p>
          <a:p>
            <a:pPr marL="0" indent="0">
              <a:buNone/>
            </a:pPr>
            <a:endParaRPr lang="en-GB" dirty="0" smtClean="0"/>
          </a:p>
          <a:p>
            <a:r>
              <a:rPr lang="en-GB" dirty="0" smtClean="0"/>
              <a:t>We need to consider: </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And ... the Public sphere: „the sphere of influence created when different individuals engage each other in communication – through conversation, argument, debate, and questions – about subjects of shared concern or that affect a wider community“ </a:t>
            </a:r>
            <a:r>
              <a:rPr lang="en-GB" sz="1800" dirty="0" smtClean="0"/>
              <a:t>(Cox, 2013, p. 6)</a:t>
            </a:r>
            <a:endParaRPr lang="en-GB" sz="1800" dirty="0"/>
          </a:p>
        </p:txBody>
      </p:sp>
      <p:graphicFrame>
        <p:nvGraphicFramePr>
          <p:cNvPr id="5" name="Diagramm 4">
            <a:extLst>
              <a:ext uri="{FF2B5EF4-FFF2-40B4-BE49-F238E27FC236}">
                <a16:creationId xmlns:a16="http://schemas.microsoft.com/office/drawing/2014/main" id="{F290B531-2F3C-E24C-9815-CA0B70471A21}"/>
              </a:ext>
            </a:extLst>
          </p:cNvPr>
          <p:cNvGraphicFramePr/>
          <p:nvPr>
            <p:extLst>
              <p:ext uri="{D42A27DB-BD31-4B8C-83A1-F6EECF244321}">
                <p14:modId xmlns:p14="http://schemas.microsoft.com/office/powerpoint/2010/main" val="2910097315"/>
              </p:ext>
            </p:extLst>
          </p:nvPr>
        </p:nvGraphicFramePr>
        <p:xfrm>
          <a:off x="4007768" y="1340768"/>
          <a:ext cx="5648176" cy="3717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531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 Environmental Communication</a:t>
            </a:r>
          </a:p>
        </p:txBody>
      </p:sp>
      <p:sp>
        <p:nvSpPr>
          <p:cNvPr id="5" name="Textfeld 4"/>
          <p:cNvSpPr txBox="1"/>
          <p:nvPr/>
        </p:nvSpPr>
        <p:spPr>
          <a:xfrm>
            <a:off x="2265528" y="5663821"/>
            <a:ext cx="1514902" cy="369332"/>
          </a:xfrm>
          <a:prstGeom prst="rect">
            <a:avLst/>
          </a:prstGeom>
          <a:noFill/>
        </p:spPr>
        <p:txBody>
          <a:bodyPr wrap="square" rtlCol="0">
            <a:spAutoFit/>
          </a:bodyPr>
          <a:lstStyle/>
          <a:p>
            <a:endParaRPr lang="de-AT" dirty="0"/>
          </a:p>
        </p:txBody>
      </p:sp>
      <p:sp>
        <p:nvSpPr>
          <p:cNvPr id="6" name="Inhaltsplatzhalter 5">
            <a:extLst>
              <a:ext uri="{FF2B5EF4-FFF2-40B4-BE49-F238E27FC236}">
                <a16:creationId xmlns:a16="http://schemas.microsoft.com/office/drawing/2014/main" id="{1E093D93-D111-8D44-8C45-279C252D4623}"/>
              </a:ext>
            </a:extLst>
          </p:cNvPr>
          <p:cNvSpPr>
            <a:spLocks noGrp="1"/>
          </p:cNvSpPr>
          <p:nvPr>
            <p:ph idx="1"/>
          </p:nvPr>
        </p:nvSpPr>
        <p:spPr/>
        <p:txBody>
          <a:bodyPr>
            <a:normAutofit/>
          </a:bodyPr>
          <a:lstStyle/>
          <a:p>
            <a:r>
              <a:rPr lang="en-AU" dirty="0"/>
              <a:t>1970 (USA, Europe): news media framing of the environment &amp; how the public understands and responds to environmental issues </a:t>
            </a:r>
            <a:r>
              <a:rPr lang="en-AU" sz="1800" dirty="0"/>
              <a:t>(Hansen &amp; Cox, 2015)</a:t>
            </a:r>
          </a:p>
          <a:p>
            <a:r>
              <a:rPr lang="en-AU" dirty="0"/>
              <a:t>Establishment in USA – particularly among rhetorical scholars </a:t>
            </a:r>
            <a:r>
              <a:rPr lang="en-AU" sz="1800" dirty="0"/>
              <a:t>(</a:t>
            </a:r>
            <a:r>
              <a:rPr lang="en-AU" sz="1800" dirty="0" err="1"/>
              <a:t>Cantrill</a:t>
            </a:r>
            <a:r>
              <a:rPr lang="en-AU" sz="1800" dirty="0"/>
              <a:t> &amp; </a:t>
            </a:r>
            <a:r>
              <a:rPr lang="en-AU" sz="1800" dirty="0" err="1"/>
              <a:t>Oravec</a:t>
            </a:r>
            <a:r>
              <a:rPr lang="en-AU" sz="1800" dirty="0"/>
              <a:t>, 1996)</a:t>
            </a:r>
            <a:r>
              <a:rPr lang="en-AU" dirty="0"/>
              <a:t>: how humans make sense of nature and environmental problems</a:t>
            </a:r>
          </a:p>
          <a:p>
            <a:r>
              <a:rPr lang="en-AU" dirty="0"/>
              <a:t>Today: Critical, constructivist, interpretative approach is still </a:t>
            </a:r>
            <a:r>
              <a:rPr lang="en-AU"/>
              <a:t>a strong </a:t>
            </a:r>
            <a:r>
              <a:rPr lang="en-AU" dirty="0"/>
              <a:t>foundation of current research </a:t>
            </a:r>
            <a:r>
              <a:rPr lang="en-AU" sz="1800" dirty="0"/>
              <a:t>(Takahashi et al., 2021)</a:t>
            </a:r>
          </a:p>
          <a:p>
            <a:r>
              <a:rPr lang="en-AU" dirty="0"/>
              <a:t>Increasing relevance of communication research in the face of potentially catastrophic issues (CC) -&gt; establishment of the discipline/institutionalization (w. journals, departments, positions etc.)</a:t>
            </a:r>
          </a:p>
          <a:p>
            <a:r>
              <a:rPr lang="en-AU" dirty="0"/>
              <a:t>Handbooks: Hansen &amp; Cox, 2015; Takahashi et al, 2021</a:t>
            </a:r>
          </a:p>
        </p:txBody>
      </p:sp>
    </p:spTree>
    <p:extLst>
      <p:ext uri="{BB962C8B-B14F-4D97-AF65-F5344CB8AC3E}">
        <p14:creationId xmlns:p14="http://schemas.microsoft.com/office/powerpoint/2010/main" val="868881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 Environmental Communication</a:t>
            </a:r>
          </a:p>
        </p:txBody>
      </p:sp>
      <p:sp>
        <p:nvSpPr>
          <p:cNvPr id="3" name="Inhaltsplatzhalter 2"/>
          <p:cNvSpPr>
            <a:spLocks noGrp="1"/>
          </p:cNvSpPr>
          <p:nvPr>
            <p:ph idx="1"/>
          </p:nvPr>
        </p:nvSpPr>
        <p:spPr/>
        <p:txBody>
          <a:bodyPr>
            <a:normAutofit fontScale="92500" lnSpcReduction="20000"/>
          </a:bodyPr>
          <a:lstStyle/>
          <a:p>
            <a:pPr marL="0" indent="0" fontAlgn="base">
              <a:buNone/>
            </a:pPr>
            <a:r>
              <a:rPr lang="en-GB" b="1" dirty="0" smtClean="0"/>
              <a:t>Dominant research agendas</a:t>
            </a:r>
          </a:p>
          <a:p>
            <a:pPr fontAlgn="base"/>
            <a:r>
              <a:rPr lang="en-GB" dirty="0" smtClean="0"/>
              <a:t>public communication </a:t>
            </a:r>
            <a:r>
              <a:rPr lang="en-GB" i="1" dirty="0" smtClean="0"/>
              <a:t>about</a:t>
            </a:r>
            <a:r>
              <a:rPr lang="en-GB" dirty="0" smtClean="0"/>
              <a:t> ecological problems as well as the related challenges for society;</a:t>
            </a:r>
          </a:p>
          <a:p>
            <a:pPr fontAlgn="base"/>
            <a:r>
              <a:rPr lang="en-GB" dirty="0" smtClean="0"/>
              <a:t>dissemination of information and implementation of communication practices that are related to the environment;</a:t>
            </a:r>
          </a:p>
          <a:p>
            <a:pPr fontAlgn="base"/>
            <a:r>
              <a:rPr lang="en-GB" dirty="0" smtClean="0"/>
              <a:t>research field that includes research and practices regarding how different actors (e.g., institutions, states, people) interact with regard to topics related to the environment and how cultural products influence society toward environmental issues;</a:t>
            </a:r>
          </a:p>
          <a:p>
            <a:r>
              <a:rPr lang="en-GB" dirty="0" smtClean="0"/>
              <a:t>human interactions with nature and the environment (interpersonal communication, participatory decision-making, environmental media coverage);</a:t>
            </a:r>
          </a:p>
          <a:p>
            <a:r>
              <a:rPr lang="en-GB" dirty="0" smtClean="0"/>
              <a:t>application of communication approaches, principles, strategies, and techniques to environmental management and protection;</a:t>
            </a:r>
          </a:p>
          <a:p>
            <a:pPr fontAlgn="base"/>
            <a:r>
              <a:rPr lang="en-GB" dirty="0" smtClean="0"/>
              <a:t>well researched issues: climate change, energy communication, representations of nature in the media, food &amp; consumption studies</a:t>
            </a:r>
            <a:endParaRPr lang="en-GB" dirty="0"/>
          </a:p>
        </p:txBody>
      </p:sp>
      <p:sp>
        <p:nvSpPr>
          <p:cNvPr id="5" name="Textfeld 4"/>
          <p:cNvSpPr txBox="1"/>
          <p:nvPr/>
        </p:nvSpPr>
        <p:spPr>
          <a:xfrm>
            <a:off x="2265528" y="5663821"/>
            <a:ext cx="1514902" cy="369332"/>
          </a:xfrm>
          <a:prstGeom prst="rect">
            <a:avLst/>
          </a:prstGeom>
          <a:noFill/>
        </p:spPr>
        <p:txBody>
          <a:bodyPr wrap="square" rtlCol="0">
            <a:spAutoFit/>
          </a:bodyPr>
          <a:lstStyle/>
          <a:p>
            <a:endParaRPr lang="de-AT" dirty="0"/>
          </a:p>
        </p:txBody>
      </p:sp>
    </p:spTree>
    <p:extLst>
      <p:ext uri="{BB962C8B-B14F-4D97-AF65-F5344CB8AC3E}">
        <p14:creationId xmlns:p14="http://schemas.microsoft.com/office/powerpoint/2010/main" val="1609044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a:extLst>
              <a:ext uri="{FF2B5EF4-FFF2-40B4-BE49-F238E27FC236}">
                <a16:creationId xmlns:a16="http://schemas.microsoft.com/office/drawing/2014/main" id="{FE20F3C6-62D4-3548-A9B5-C51CA57529A4}"/>
              </a:ext>
            </a:extLst>
          </p:cNvPr>
          <p:cNvSpPr/>
          <p:nvPr/>
        </p:nvSpPr>
        <p:spPr>
          <a:xfrm>
            <a:off x="1199456" y="2132856"/>
            <a:ext cx="10753195" cy="864096"/>
          </a:xfrm>
          <a:prstGeom prst="roundRect">
            <a:avLst/>
          </a:prstGeom>
          <a:solidFill>
            <a:srgbClr val="DFC638"/>
          </a:solidFill>
          <a:ln>
            <a:solidFill>
              <a:srgbClr val="958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el 1">
            <a:extLst>
              <a:ext uri="{FF2B5EF4-FFF2-40B4-BE49-F238E27FC236}">
                <a16:creationId xmlns:a16="http://schemas.microsoft.com/office/drawing/2014/main" id="{478F009F-AAE6-7F40-B4E9-9780D6DAAB28}"/>
              </a:ext>
            </a:extLst>
          </p:cNvPr>
          <p:cNvSpPr>
            <a:spLocks noGrp="1"/>
          </p:cNvSpPr>
          <p:nvPr>
            <p:ph type="title"/>
          </p:nvPr>
        </p:nvSpPr>
        <p:spPr/>
        <p:txBody>
          <a:bodyPr/>
          <a:lstStyle/>
          <a:p>
            <a:r>
              <a:rPr lang="en-AU" dirty="0"/>
              <a:t>C. Climate Change Communication</a:t>
            </a:r>
          </a:p>
        </p:txBody>
      </p:sp>
      <p:sp>
        <p:nvSpPr>
          <p:cNvPr id="3" name="Inhaltsplatzhalter 2">
            <a:extLst>
              <a:ext uri="{FF2B5EF4-FFF2-40B4-BE49-F238E27FC236}">
                <a16:creationId xmlns:a16="http://schemas.microsoft.com/office/drawing/2014/main" id="{ED6D8CEF-0A9B-CB4D-8F8C-6226C1F91675}"/>
              </a:ext>
            </a:extLst>
          </p:cNvPr>
          <p:cNvSpPr>
            <a:spLocks noGrp="1"/>
          </p:cNvSpPr>
          <p:nvPr>
            <p:ph idx="1"/>
          </p:nvPr>
        </p:nvSpPr>
        <p:spPr/>
        <p:txBody>
          <a:bodyPr/>
          <a:lstStyle/>
          <a:p>
            <a:pPr marL="0" indent="0">
              <a:buNone/>
            </a:pPr>
            <a:r>
              <a:rPr lang="en-AU" b="1" dirty="0"/>
              <a:t>Perspective on Sustainability (Science / CC Comm):</a:t>
            </a:r>
          </a:p>
          <a:p>
            <a:pPr marL="0" indent="0">
              <a:buNone/>
            </a:pPr>
            <a:endParaRPr lang="en-AU" dirty="0"/>
          </a:p>
          <a:p>
            <a:pPr marL="0" indent="0">
              <a:buNone/>
            </a:pPr>
            <a:r>
              <a:rPr lang="en-AU" dirty="0"/>
              <a:t>Sustainability as counter narrative (solution?) to climate change</a:t>
            </a:r>
          </a:p>
        </p:txBody>
      </p:sp>
    </p:spTree>
    <p:extLst>
      <p:ext uri="{BB962C8B-B14F-4D97-AF65-F5344CB8AC3E}">
        <p14:creationId xmlns:p14="http://schemas.microsoft.com/office/powerpoint/2010/main" val="1313766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a:extLst>
              <a:ext uri="{FF2B5EF4-FFF2-40B4-BE49-F238E27FC236}">
                <a16:creationId xmlns:a16="http://schemas.microsoft.com/office/drawing/2014/main" id="{C2017B68-B9CD-2842-95DC-E788F72CBC97}"/>
              </a:ext>
            </a:extLst>
          </p:cNvPr>
          <p:cNvSpPr/>
          <p:nvPr/>
        </p:nvSpPr>
        <p:spPr>
          <a:xfrm>
            <a:off x="1199455" y="3717032"/>
            <a:ext cx="10753195" cy="864096"/>
          </a:xfrm>
          <a:prstGeom prst="roundRect">
            <a:avLst/>
          </a:prstGeom>
          <a:solidFill>
            <a:srgbClr val="DFC638"/>
          </a:solidFill>
          <a:ln>
            <a:solidFill>
              <a:srgbClr val="958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Abgerundetes Rechteck 3">
            <a:extLst>
              <a:ext uri="{FF2B5EF4-FFF2-40B4-BE49-F238E27FC236}">
                <a16:creationId xmlns:a16="http://schemas.microsoft.com/office/drawing/2014/main" id="{FE20F3C6-62D4-3548-A9B5-C51CA57529A4}"/>
              </a:ext>
            </a:extLst>
          </p:cNvPr>
          <p:cNvSpPr/>
          <p:nvPr/>
        </p:nvSpPr>
        <p:spPr>
          <a:xfrm>
            <a:off x="1199456" y="2636912"/>
            <a:ext cx="10753195" cy="864096"/>
          </a:xfrm>
          <a:prstGeom prst="roundRect">
            <a:avLst/>
          </a:prstGeom>
          <a:solidFill>
            <a:srgbClr val="DFC638"/>
          </a:solidFill>
          <a:ln>
            <a:solidFill>
              <a:srgbClr val="958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el 1">
            <a:extLst>
              <a:ext uri="{FF2B5EF4-FFF2-40B4-BE49-F238E27FC236}">
                <a16:creationId xmlns:a16="http://schemas.microsoft.com/office/drawing/2014/main" id="{478F009F-AAE6-7F40-B4E9-9780D6DAAB28}"/>
              </a:ext>
            </a:extLst>
          </p:cNvPr>
          <p:cNvSpPr>
            <a:spLocks noGrp="1"/>
          </p:cNvSpPr>
          <p:nvPr>
            <p:ph type="title"/>
          </p:nvPr>
        </p:nvSpPr>
        <p:spPr/>
        <p:txBody>
          <a:bodyPr/>
          <a:lstStyle/>
          <a:p>
            <a:r>
              <a:rPr lang="en-AU" dirty="0"/>
              <a:t>C. Environmental Communication</a:t>
            </a:r>
          </a:p>
        </p:txBody>
      </p:sp>
      <p:sp>
        <p:nvSpPr>
          <p:cNvPr id="3" name="Inhaltsplatzhalter 2">
            <a:extLst>
              <a:ext uri="{FF2B5EF4-FFF2-40B4-BE49-F238E27FC236}">
                <a16:creationId xmlns:a16="http://schemas.microsoft.com/office/drawing/2014/main" id="{ED6D8CEF-0A9B-CB4D-8F8C-6226C1F91675}"/>
              </a:ext>
            </a:extLst>
          </p:cNvPr>
          <p:cNvSpPr>
            <a:spLocks noGrp="1"/>
          </p:cNvSpPr>
          <p:nvPr>
            <p:ph idx="1"/>
          </p:nvPr>
        </p:nvSpPr>
        <p:spPr>
          <a:xfrm>
            <a:off x="1199456" y="1600201"/>
            <a:ext cx="10297144" cy="4525963"/>
          </a:xfrm>
        </p:spPr>
        <p:txBody>
          <a:bodyPr/>
          <a:lstStyle/>
          <a:p>
            <a:pPr marL="0" indent="0">
              <a:buNone/>
            </a:pPr>
            <a:r>
              <a:rPr lang="en-AU" b="1" dirty="0"/>
              <a:t>Perspective on Sustainability (Environmental Comm)</a:t>
            </a:r>
            <a:endParaRPr lang="en-AU" dirty="0"/>
          </a:p>
          <a:p>
            <a:pPr marL="0" indent="0">
              <a:buNone/>
            </a:pPr>
            <a:endParaRPr lang="en-AU" dirty="0"/>
          </a:p>
          <a:p>
            <a:pPr marL="0" indent="0">
              <a:buNone/>
            </a:pPr>
            <a:endParaRPr lang="en-AU" dirty="0"/>
          </a:p>
          <a:p>
            <a:pPr marL="0" indent="0">
              <a:buNone/>
            </a:pPr>
            <a:r>
              <a:rPr lang="en-AU" dirty="0"/>
              <a:t>Sustainability as (moral) principle of change</a:t>
            </a:r>
          </a:p>
          <a:p>
            <a:pPr marL="0" indent="0">
              <a:buNone/>
            </a:pPr>
            <a:endParaRPr lang="en-AU" dirty="0"/>
          </a:p>
          <a:p>
            <a:pPr marL="0" indent="0">
              <a:buNone/>
            </a:pPr>
            <a:endParaRPr lang="en-AU" dirty="0"/>
          </a:p>
          <a:p>
            <a:pPr marL="0" indent="0">
              <a:buNone/>
            </a:pPr>
            <a:r>
              <a:rPr lang="en-AU" dirty="0"/>
              <a:t>Sustainability as principle of restoration / regeneration</a:t>
            </a:r>
          </a:p>
          <a:p>
            <a:pPr marL="0" indent="0">
              <a:buNone/>
            </a:pPr>
            <a:endParaRPr lang="en-AU" dirty="0"/>
          </a:p>
        </p:txBody>
      </p:sp>
    </p:spTree>
    <p:extLst>
      <p:ext uri="{BB962C8B-B14F-4D97-AF65-F5344CB8AC3E}">
        <p14:creationId xmlns:p14="http://schemas.microsoft.com/office/powerpoint/2010/main" val="3396328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A7C2C9-0727-744B-88EE-CF3ACA572575}"/>
              </a:ext>
            </a:extLst>
          </p:cNvPr>
          <p:cNvSpPr>
            <a:spLocks noGrp="1"/>
          </p:cNvSpPr>
          <p:nvPr>
            <p:ph type="title"/>
          </p:nvPr>
        </p:nvSpPr>
        <p:spPr/>
        <p:txBody>
          <a:bodyPr/>
          <a:lstStyle/>
          <a:p>
            <a:r>
              <a:rPr lang="de-DE" dirty="0"/>
              <a:t>Outlook</a:t>
            </a:r>
            <a:endParaRPr lang="en-AU" dirty="0"/>
          </a:p>
        </p:txBody>
      </p:sp>
      <p:sp>
        <p:nvSpPr>
          <p:cNvPr id="3" name="Inhaltsplatzhalter 2">
            <a:extLst>
              <a:ext uri="{FF2B5EF4-FFF2-40B4-BE49-F238E27FC236}">
                <a16:creationId xmlns:a16="http://schemas.microsoft.com/office/drawing/2014/main" id="{ABC3C415-631A-F440-A573-26D20A8BB95F}"/>
              </a:ext>
            </a:extLst>
          </p:cNvPr>
          <p:cNvSpPr>
            <a:spLocks noGrp="1"/>
          </p:cNvSpPr>
          <p:nvPr>
            <p:ph idx="1"/>
          </p:nvPr>
        </p:nvSpPr>
        <p:spPr/>
        <p:txBody>
          <a:bodyPr>
            <a:normAutofit/>
          </a:bodyPr>
          <a:lstStyle/>
          <a:p>
            <a:r>
              <a:rPr lang="en-AU" dirty="0"/>
              <a:t>New fields: neuroscience, virtual reality</a:t>
            </a:r>
          </a:p>
          <a:p>
            <a:r>
              <a:rPr lang="en-AU" dirty="0"/>
              <a:t>EC research does not particularly reflected on…</a:t>
            </a:r>
          </a:p>
          <a:p>
            <a:pPr lvl="1"/>
            <a:r>
              <a:rPr lang="en-AU" dirty="0"/>
              <a:t>increasing number of social movements – what’s the ethical duty of a scholar then? </a:t>
            </a:r>
          </a:p>
          <a:p>
            <a:pPr lvl="1"/>
            <a:r>
              <a:rPr lang="en-AU" dirty="0"/>
              <a:t>sustainability</a:t>
            </a:r>
          </a:p>
          <a:p>
            <a:endParaRPr lang="en-AU" sz="2000" dirty="0"/>
          </a:p>
        </p:txBody>
      </p:sp>
      <p:graphicFrame>
        <p:nvGraphicFramePr>
          <p:cNvPr id="4" name="Inhaltsplatzhalter 2">
            <a:extLst>
              <a:ext uri="{FF2B5EF4-FFF2-40B4-BE49-F238E27FC236}">
                <a16:creationId xmlns:a16="http://schemas.microsoft.com/office/drawing/2014/main" id="{2B562F5A-8367-124A-B4AC-19D63634F567}"/>
              </a:ext>
            </a:extLst>
          </p:cNvPr>
          <p:cNvGraphicFramePr>
            <a:graphicFrameLocks/>
          </p:cNvGraphicFramePr>
          <p:nvPr>
            <p:extLst>
              <p:ext uri="{D42A27DB-BD31-4B8C-83A1-F6EECF244321}">
                <p14:modId xmlns:p14="http://schemas.microsoft.com/office/powerpoint/2010/main" val="891253531"/>
              </p:ext>
            </p:extLst>
          </p:nvPr>
        </p:nvGraphicFramePr>
        <p:xfrm>
          <a:off x="1319808" y="3031977"/>
          <a:ext cx="9552384" cy="3713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ewitterblitz 4">
            <a:extLst>
              <a:ext uri="{FF2B5EF4-FFF2-40B4-BE49-F238E27FC236}">
                <a16:creationId xmlns:a16="http://schemas.microsoft.com/office/drawing/2014/main" id="{EA96269B-668C-3F48-AECC-7DDBC86F98BA}"/>
              </a:ext>
            </a:extLst>
          </p:cNvPr>
          <p:cNvSpPr/>
          <p:nvPr/>
        </p:nvSpPr>
        <p:spPr>
          <a:xfrm>
            <a:off x="143000" y="3952306"/>
            <a:ext cx="993645" cy="1569195"/>
          </a:xfrm>
          <a:prstGeom prst="lightningBolt">
            <a:avLst/>
          </a:prstGeom>
          <a:solidFill>
            <a:srgbClr val="C0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25406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r>
              <a:rPr lang="de-DE">
                <a:solidFill>
                  <a:schemeClr val="bg1"/>
                </a:solidFill>
              </a:rPr>
              <a:t>Reflection</a:t>
            </a:r>
            <a:endParaRPr lang="de-DE" dirty="0">
              <a:solidFill>
                <a:schemeClr val="bg1"/>
              </a:solidFill>
            </a:endParaRPr>
          </a:p>
        </p:txBody>
      </p:sp>
      <p:sp>
        <p:nvSpPr>
          <p:cNvPr id="27651" name="Rectangle 3"/>
          <p:cNvSpPr>
            <a:spLocks noGrp="1" noChangeArrowheads="1"/>
          </p:cNvSpPr>
          <p:nvPr>
            <p:ph type="body" idx="1"/>
          </p:nvPr>
        </p:nvSpPr>
        <p:spPr>
          <a:xfrm>
            <a:off x="1199455" y="1602000"/>
            <a:ext cx="10753195" cy="4525200"/>
          </a:xfrm>
        </p:spPr>
        <p:txBody>
          <a:bodyPr>
            <a:noAutofit/>
          </a:bodyPr>
          <a:lstStyle/>
          <a:p>
            <a:pPr marL="457200" indent="-457200">
              <a:lnSpc>
                <a:spcPct val="90000"/>
              </a:lnSpc>
              <a:buFont typeface="+mj-lt"/>
              <a:buAutoNum type="arabicPeriod"/>
            </a:pPr>
            <a:r>
              <a:rPr lang="en-GB" dirty="0" smtClean="0"/>
              <a:t>Try to identify how the human-nature relationship is presented and framed in the media</a:t>
            </a:r>
          </a:p>
          <a:p>
            <a:pPr lvl="1" indent="-342900">
              <a:lnSpc>
                <a:spcPct val="90000"/>
              </a:lnSpc>
              <a:buFont typeface="Courier New" panose="02070309020205020404" pitchFamily="49" charset="0"/>
              <a:buChar char="o"/>
            </a:pPr>
            <a:endParaRPr lang="en-GB" dirty="0" smtClean="0"/>
          </a:p>
          <a:p>
            <a:pPr marL="457200" indent="-457200">
              <a:lnSpc>
                <a:spcPct val="90000"/>
              </a:lnSpc>
              <a:buFont typeface="+mj-lt"/>
              <a:buAutoNum type="arabicPeriod"/>
            </a:pPr>
            <a:r>
              <a:rPr lang="en-GB" dirty="0" smtClean="0"/>
              <a:t>What are the facets of the environmental issues that are being discussed? </a:t>
            </a:r>
          </a:p>
          <a:p>
            <a:pPr marL="857250" lvl="1" indent="-457200">
              <a:lnSpc>
                <a:spcPct val="90000"/>
              </a:lnSpc>
              <a:buFont typeface="+mj-lt"/>
              <a:buAutoNum type="arabicPeriod"/>
            </a:pPr>
            <a:r>
              <a:rPr lang="en-GB" dirty="0" smtClean="0"/>
              <a:t>Why are some emphasized over others? </a:t>
            </a:r>
          </a:p>
          <a:p>
            <a:pPr marL="857250" lvl="1" indent="-457200">
              <a:lnSpc>
                <a:spcPct val="90000"/>
              </a:lnSpc>
              <a:buFont typeface="+mj-lt"/>
              <a:buAutoNum type="arabicPeriod"/>
            </a:pPr>
            <a:r>
              <a:rPr lang="en-GB" dirty="0" smtClean="0"/>
              <a:t>What are the implications? </a:t>
            </a:r>
          </a:p>
          <a:p>
            <a:pPr marL="457200" indent="-457200">
              <a:lnSpc>
                <a:spcPct val="90000"/>
              </a:lnSpc>
              <a:buFont typeface="+mj-lt"/>
              <a:buAutoNum type="arabicPeriod"/>
            </a:pPr>
            <a:endParaRPr lang="en-GB" dirty="0" smtClean="0"/>
          </a:p>
          <a:p>
            <a:pPr marL="457200" indent="-457200">
              <a:lnSpc>
                <a:spcPct val="90000"/>
              </a:lnSpc>
              <a:buFont typeface="+mj-lt"/>
              <a:buAutoNum type="arabicPeriod"/>
            </a:pPr>
            <a:r>
              <a:rPr lang="en-GB" dirty="0" smtClean="0"/>
              <a:t>How are people communicating? </a:t>
            </a:r>
          </a:p>
          <a:p>
            <a:pPr marL="857250" lvl="1" indent="-457200">
              <a:lnSpc>
                <a:spcPct val="90000"/>
              </a:lnSpc>
              <a:buFont typeface="+mj-lt"/>
              <a:buAutoNum type="arabicPeriod"/>
            </a:pPr>
            <a:r>
              <a:rPr lang="en-GB" dirty="0" smtClean="0"/>
              <a:t>Why are they using certain words, metaphors, visuals, frames, music, art, narratives, and other rhetorical devices? </a:t>
            </a:r>
          </a:p>
          <a:p>
            <a:pPr marL="857250" lvl="1" indent="-457200">
              <a:lnSpc>
                <a:spcPct val="90000"/>
              </a:lnSpc>
              <a:buFont typeface="+mj-lt"/>
              <a:buAutoNum type="arabicPeriod"/>
            </a:pPr>
            <a:r>
              <a:rPr lang="en-GB" dirty="0" smtClean="0"/>
              <a:t>Why not different words, etc.? </a:t>
            </a:r>
          </a:p>
          <a:p>
            <a:pPr marL="857250" lvl="1" indent="-457200">
              <a:lnSpc>
                <a:spcPct val="90000"/>
              </a:lnSpc>
              <a:buFont typeface="+mj-lt"/>
              <a:buAutoNum type="arabicPeriod"/>
            </a:pPr>
            <a:r>
              <a:rPr lang="en-GB" dirty="0" smtClean="0"/>
              <a:t>What are the consequence for those who hear and see these messages? </a:t>
            </a:r>
          </a:p>
          <a:p>
            <a:pPr marL="857250" lvl="1" indent="-457200">
              <a:lnSpc>
                <a:spcPct val="90000"/>
              </a:lnSpc>
              <a:buFont typeface="+mj-lt"/>
              <a:buAutoNum type="arabicPeriod"/>
            </a:pPr>
            <a:r>
              <a:rPr lang="en-GB" dirty="0" smtClean="0"/>
              <a:t>How should people be communicating?</a:t>
            </a:r>
            <a:endParaRPr lang="en-GB" dirty="0"/>
          </a:p>
        </p:txBody>
      </p:sp>
    </p:spTree>
    <p:extLst>
      <p:ext uri="{BB962C8B-B14F-4D97-AF65-F5344CB8AC3E}">
        <p14:creationId xmlns:p14="http://schemas.microsoft.com/office/powerpoint/2010/main" val="116398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99456" y="476672"/>
            <a:ext cx="10753200" cy="505528"/>
          </a:xfrm>
        </p:spPr>
        <p:txBody>
          <a:bodyPr/>
          <a:lstStyle/>
          <a:p>
            <a:pPr algn="ctr"/>
            <a:r>
              <a:rPr lang="de-DE" dirty="0" err="1">
                <a:solidFill>
                  <a:schemeClr val="bg1"/>
                </a:solidFill>
              </a:rPr>
              <a:t>Where</a:t>
            </a:r>
            <a:r>
              <a:rPr lang="de-DE" dirty="0">
                <a:solidFill>
                  <a:schemeClr val="bg1"/>
                </a:solidFill>
              </a:rPr>
              <a:t> </a:t>
            </a:r>
            <a:r>
              <a:rPr lang="de-DE" dirty="0" err="1">
                <a:solidFill>
                  <a:schemeClr val="bg1"/>
                </a:solidFill>
              </a:rPr>
              <a:t>are</a:t>
            </a:r>
            <a:r>
              <a:rPr lang="de-DE" dirty="0">
                <a:solidFill>
                  <a:schemeClr val="bg1"/>
                </a:solidFill>
              </a:rPr>
              <a:t> </a:t>
            </a:r>
            <a:r>
              <a:rPr lang="de-DE" dirty="0" err="1">
                <a:solidFill>
                  <a:schemeClr val="bg1"/>
                </a:solidFill>
              </a:rPr>
              <a:t>we</a:t>
            </a:r>
            <a:r>
              <a:rPr lang="de-DE" dirty="0">
                <a:solidFill>
                  <a:schemeClr val="bg1"/>
                </a:solidFill>
              </a:rPr>
              <a:t>?</a:t>
            </a:r>
          </a:p>
        </p:txBody>
      </p:sp>
      <p:sp>
        <p:nvSpPr>
          <p:cNvPr id="4099" name="Rectangle 3"/>
          <p:cNvSpPr>
            <a:spLocks noGrp="1" noChangeArrowheads="1"/>
          </p:cNvSpPr>
          <p:nvPr>
            <p:ph type="body" idx="1"/>
          </p:nvPr>
        </p:nvSpPr>
        <p:spPr>
          <a:xfrm>
            <a:off x="1199456" y="1484784"/>
            <a:ext cx="10753200" cy="4525200"/>
          </a:xfrm>
        </p:spPr>
        <p:txBody>
          <a:bodyPr/>
          <a:lstStyle/>
          <a:p>
            <a:pPr>
              <a:buNone/>
            </a:pPr>
            <a:r>
              <a:rPr lang="en-GB" dirty="0" smtClean="0"/>
              <a:t>Episode </a:t>
            </a:r>
            <a:r>
              <a:rPr lang="en-GB" dirty="0" smtClean="0"/>
              <a:t>1</a:t>
            </a:r>
            <a:r>
              <a:rPr lang="en-GB" dirty="0" smtClean="0"/>
              <a:t>: 	Phenomena &amp; key terminology </a:t>
            </a:r>
          </a:p>
          <a:p>
            <a:pPr>
              <a:buFontTx/>
              <a:buNone/>
            </a:pPr>
            <a:r>
              <a:rPr lang="en-GB" dirty="0" smtClean="0"/>
              <a:t>Episode </a:t>
            </a:r>
            <a:r>
              <a:rPr lang="en-GB" dirty="0" smtClean="0"/>
              <a:t>2</a:t>
            </a:r>
            <a:r>
              <a:rPr lang="en-GB" dirty="0" smtClean="0"/>
              <a:t>: 	Science Communication / Climate Change Comm.</a:t>
            </a:r>
          </a:p>
          <a:p>
            <a:pPr>
              <a:buFontTx/>
              <a:buNone/>
            </a:pPr>
            <a:r>
              <a:rPr lang="en-GB" b="1" dirty="0" smtClean="0">
                <a:solidFill>
                  <a:srgbClr val="95843F"/>
                </a:solidFill>
              </a:rPr>
              <a:t>Episode </a:t>
            </a:r>
            <a:r>
              <a:rPr lang="en-GB" b="1" dirty="0" smtClean="0">
                <a:solidFill>
                  <a:srgbClr val="95843F"/>
                </a:solidFill>
              </a:rPr>
              <a:t>3</a:t>
            </a:r>
            <a:r>
              <a:rPr lang="en-GB" b="1" dirty="0" smtClean="0">
                <a:solidFill>
                  <a:srgbClr val="95843F"/>
                </a:solidFill>
              </a:rPr>
              <a:t>: 	Environmental and Sustainability Studies / 		Environmental Communication</a:t>
            </a:r>
          </a:p>
          <a:p>
            <a:pPr>
              <a:buFontTx/>
              <a:buNone/>
            </a:pPr>
            <a:r>
              <a:rPr lang="en-GB" smtClean="0"/>
              <a:t>Episode </a:t>
            </a:r>
            <a:r>
              <a:rPr lang="en-GB" smtClean="0"/>
              <a:t>4</a:t>
            </a:r>
            <a:r>
              <a:rPr lang="en-GB" dirty="0" smtClean="0"/>
              <a:t>: 	CSR / CSR Communication</a:t>
            </a:r>
          </a:p>
          <a:p>
            <a:pPr>
              <a:buNone/>
            </a:pPr>
            <a:endParaRPr lang="en-GB" b="1" dirty="0" smtClean="0">
              <a:solidFill>
                <a:srgbClr val="DFC638"/>
              </a:solidFill>
            </a:endParaRPr>
          </a:p>
          <a:p>
            <a:pPr>
              <a:buFontTx/>
              <a:buNone/>
            </a:pPr>
            <a:endParaRPr lang="en-GB" b="0" dirty="0"/>
          </a:p>
        </p:txBody>
      </p:sp>
      <p:graphicFrame>
        <p:nvGraphicFramePr>
          <p:cNvPr id="4" name="Inhaltsplatzhalter 3">
            <a:extLst>
              <a:ext uri="{FF2B5EF4-FFF2-40B4-BE49-F238E27FC236}">
                <a16:creationId xmlns:a16="http://schemas.microsoft.com/office/drawing/2014/main" id="{AD75DC55-B100-0B4E-82C7-443B6644E5D7}"/>
              </a:ext>
            </a:extLst>
          </p:cNvPr>
          <p:cNvGraphicFramePr>
            <a:graphicFrameLocks/>
          </p:cNvGraphicFramePr>
          <p:nvPr>
            <p:extLst>
              <p:ext uri="{D42A27DB-BD31-4B8C-83A1-F6EECF244321}">
                <p14:modId xmlns:p14="http://schemas.microsoft.com/office/powerpoint/2010/main" val="2500223893"/>
              </p:ext>
            </p:extLst>
          </p:nvPr>
        </p:nvGraphicFramePr>
        <p:xfrm>
          <a:off x="3791744" y="2708920"/>
          <a:ext cx="9745084" cy="3974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feil nach rechts 4">
            <a:extLst>
              <a:ext uri="{FF2B5EF4-FFF2-40B4-BE49-F238E27FC236}">
                <a16:creationId xmlns:a16="http://schemas.microsoft.com/office/drawing/2014/main" id="{7EB40EB7-AA63-4649-9935-B8BF75E23214}"/>
              </a:ext>
            </a:extLst>
          </p:cNvPr>
          <p:cNvSpPr/>
          <p:nvPr/>
        </p:nvSpPr>
        <p:spPr>
          <a:xfrm rot="8068212">
            <a:off x="10078692" y="4781395"/>
            <a:ext cx="1224136" cy="576064"/>
          </a:xfrm>
          <a:prstGeom prst="rightArrow">
            <a:avLst/>
          </a:prstGeom>
          <a:solidFill>
            <a:srgbClr val="BEBC32"/>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20299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DC909087-661A-D642-9199-9F087E8A0779}"/>
              </a:ext>
            </a:extLst>
          </p:cNvPr>
          <p:cNvSpPr/>
          <p:nvPr/>
        </p:nvSpPr>
        <p:spPr>
          <a:xfrm>
            <a:off x="1199456" y="2719734"/>
            <a:ext cx="10992544" cy="925290"/>
          </a:xfrm>
          <a:prstGeom prst="rect">
            <a:avLst/>
          </a:prstGeom>
          <a:solidFill>
            <a:srgbClr val="BEBC32"/>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hteck 3">
            <a:extLst>
              <a:ext uri="{FF2B5EF4-FFF2-40B4-BE49-F238E27FC236}">
                <a16:creationId xmlns:a16="http://schemas.microsoft.com/office/drawing/2014/main" id="{D8C6464B-4F58-C34F-A744-C39749CC117F}"/>
              </a:ext>
            </a:extLst>
          </p:cNvPr>
          <p:cNvSpPr/>
          <p:nvPr/>
        </p:nvSpPr>
        <p:spPr>
          <a:xfrm>
            <a:off x="1199456" y="1340768"/>
            <a:ext cx="10992544" cy="1368152"/>
          </a:xfrm>
          <a:prstGeom prst="rect">
            <a:avLst/>
          </a:prstGeom>
          <a:solidFill>
            <a:srgbClr val="BEBC32"/>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22" name="Rectangle 2"/>
          <p:cNvSpPr>
            <a:spLocks noGrp="1" noChangeArrowheads="1"/>
          </p:cNvSpPr>
          <p:nvPr>
            <p:ph type="title"/>
          </p:nvPr>
        </p:nvSpPr>
        <p:spPr/>
        <p:txBody>
          <a:bodyPr/>
          <a:lstStyle/>
          <a:p>
            <a:pPr algn="ctr"/>
            <a:r>
              <a:rPr lang="de-DE" dirty="0">
                <a:solidFill>
                  <a:schemeClr val="bg1"/>
                </a:solidFill>
              </a:rPr>
              <a:t>Learning </a:t>
            </a:r>
            <a:r>
              <a:rPr lang="de-DE" dirty="0" err="1">
                <a:solidFill>
                  <a:schemeClr val="bg1"/>
                </a:solidFill>
              </a:rPr>
              <a:t>outcomes</a:t>
            </a:r>
            <a:endParaRPr lang="de-DE" dirty="0">
              <a:solidFill>
                <a:schemeClr val="bg1"/>
              </a:solidFill>
            </a:endParaRPr>
          </a:p>
        </p:txBody>
      </p:sp>
      <p:sp>
        <p:nvSpPr>
          <p:cNvPr id="5123" name="Rectangle 3"/>
          <p:cNvSpPr>
            <a:spLocks noGrp="1" noChangeArrowheads="1"/>
          </p:cNvSpPr>
          <p:nvPr>
            <p:ph type="body" idx="1"/>
          </p:nvPr>
        </p:nvSpPr>
        <p:spPr>
          <a:xfrm>
            <a:off x="1199457" y="1484784"/>
            <a:ext cx="10753194" cy="4525200"/>
          </a:xfrm>
        </p:spPr>
        <p:txBody>
          <a:bodyPr>
            <a:noAutofit/>
          </a:bodyPr>
          <a:lstStyle/>
          <a:p>
            <a:pPr>
              <a:lnSpc>
                <a:spcPct val="90000"/>
              </a:lnSpc>
              <a:buFontTx/>
              <a:buNone/>
            </a:pPr>
            <a:r>
              <a:rPr lang="en-GB" sz="1400" b="1" dirty="0" smtClean="0">
                <a:solidFill>
                  <a:srgbClr val="95843F"/>
                </a:solidFill>
              </a:rPr>
              <a:t>Learning outcome 1: </a:t>
            </a:r>
          </a:p>
          <a:p>
            <a:pPr>
              <a:lnSpc>
                <a:spcPct val="90000"/>
              </a:lnSpc>
              <a:buFontTx/>
              <a:buNone/>
            </a:pPr>
            <a:r>
              <a:rPr lang="en-GB" sz="1400" b="1" dirty="0" smtClean="0"/>
              <a:t>Describe </a:t>
            </a:r>
            <a:r>
              <a:rPr lang="en-GB" sz="1400" dirty="0" smtClean="0"/>
              <a:t>the diverse nature of contemporary practices of sustainability communication on an individual, organizational and societal level, the relationship of strategic communication practices to other public communication practices, the role of stakeholders and publics and the communication practitioners in and outside of organizations (corporate, NGO, political and educational institutions etc.)</a:t>
            </a:r>
          </a:p>
          <a:p>
            <a:pPr>
              <a:lnSpc>
                <a:spcPct val="90000"/>
              </a:lnSpc>
              <a:buFontTx/>
              <a:buNone/>
            </a:pPr>
            <a:endParaRPr lang="en-GB" sz="1400" dirty="0" smtClean="0"/>
          </a:p>
          <a:p>
            <a:pPr>
              <a:lnSpc>
                <a:spcPct val="90000"/>
              </a:lnSpc>
              <a:buNone/>
            </a:pPr>
            <a:r>
              <a:rPr lang="en-GB" sz="1400" b="1" dirty="0" smtClean="0">
                <a:solidFill>
                  <a:srgbClr val="95843F"/>
                </a:solidFill>
              </a:rPr>
              <a:t>Learning outcome 2: </a:t>
            </a:r>
            <a:endParaRPr lang="en-GB" sz="1400" dirty="0" smtClean="0"/>
          </a:p>
          <a:p>
            <a:pPr>
              <a:lnSpc>
                <a:spcPct val="90000"/>
              </a:lnSpc>
              <a:buFontTx/>
              <a:buNone/>
            </a:pPr>
            <a:r>
              <a:rPr lang="en-GB" sz="1400" b="1" dirty="0" smtClean="0"/>
              <a:t>Develop </a:t>
            </a:r>
            <a:r>
              <a:rPr lang="en-GB" sz="1400" dirty="0" smtClean="0"/>
              <a:t>comprehensive and well-founded knowledge in sustainability communication as field of study, an understanding of how other disciplines relate to the field and an international perspective on the field.</a:t>
            </a:r>
          </a:p>
          <a:p>
            <a:pPr>
              <a:lnSpc>
                <a:spcPct val="90000"/>
              </a:lnSpc>
              <a:buFontTx/>
              <a:buNone/>
            </a:pPr>
            <a:endParaRPr lang="en-GB" sz="1400" dirty="0" smtClean="0"/>
          </a:p>
          <a:p>
            <a:pPr>
              <a:lnSpc>
                <a:spcPct val="90000"/>
              </a:lnSpc>
              <a:buFontTx/>
              <a:buNone/>
            </a:pPr>
            <a:r>
              <a:rPr lang="en-GB" sz="1400" b="1" dirty="0" smtClean="0">
                <a:solidFill>
                  <a:srgbClr val="95843F"/>
                </a:solidFill>
              </a:rPr>
              <a:t>Learning outcome 3: </a:t>
            </a:r>
          </a:p>
          <a:p>
            <a:pPr>
              <a:lnSpc>
                <a:spcPct val="90000"/>
              </a:lnSpc>
              <a:buFontTx/>
              <a:buNone/>
            </a:pPr>
            <a:r>
              <a:rPr lang="en-GB" sz="1400" b="1" dirty="0" smtClean="0"/>
              <a:t>Understand</a:t>
            </a:r>
            <a:r>
              <a:rPr lang="en-GB" sz="1400" dirty="0" smtClean="0"/>
              <a:t> the key elements of communication theories, strategies and tactics, and, thus, the character and operationalization of best practice sustainability communication planning frameworks.</a:t>
            </a:r>
          </a:p>
          <a:p>
            <a:pPr>
              <a:lnSpc>
                <a:spcPct val="90000"/>
              </a:lnSpc>
              <a:buFontTx/>
              <a:buNone/>
            </a:pPr>
            <a:endParaRPr lang="en-GB" sz="1400" dirty="0" smtClean="0"/>
          </a:p>
          <a:p>
            <a:pPr>
              <a:lnSpc>
                <a:spcPct val="90000"/>
              </a:lnSpc>
              <a:buFontTx/>
              <a:buNone/>
            </a:pPr>
            <a:r>
              <a:rPr lang="en-GB" sz="1400" b="1" dirty="0" smtClean="0">
                <a:solidFill>
                  <a:srgbClr val="95843F"/>
                </a:solidFill>
              </a:rPr>
              <a:t>Learning outcome 4: </a:t>
            </a:r>
            <a:endParaRPr lang="en-GB" sz="1400" dirty="0" smtClean="0"/>
          </a:p>
          <a:p>
            <a:pPr>
              <a:lnSpc>
                <a:spcPct val="90000"/>
              </a:lnSpc>
              <a:buFontTx/>
              <a:buNone/>
            </a:pPr>
            <a:r>
              <a:rPr lang="en-GB" sz="1400" b="1" dirty="0" smtClean="0"/>
              <a:t>Advance</a:t>
            </a:r>
            <a:r>
              <a:rPr lang="en-GB" sz="1400" dirty="0" smtClean="0"/>
              <a:t> your understanding of social and civic responsibility and develop an appreciation of the philosophical and social context of sustainability communication. Advance your knowledge and respect of ethics and ethical standards in relation to communication of, about and for sustainability.</a:t>
            </a:r>
          </a:p>
          <a:p>
            <a:pPr>
              <a:lnSpc>
                <a:spcPct val="90000"/>
              </a:lnSpc>
              <a:buFontTx/>
              <a:buNone/>
            </a:pPr>
            <a:endParaRPr lang="en-GB" sz="1400" dirty="0" smtClean="0"/>
          </a:p>
          <a:p>
            <a:pPr>
              <a:lnSpc>
                <a:spcPct val="90000"/>
              </a:lnSpc>
              <a:buFontTx/>
              <a:buNone/>
            </a:pPr>
            <a:r>
              <a:rPr lang="en-GB" sz="1400" b="1" dirty="0" smtClean="0">
                <a:solidFill>
                  <a:srgbClr val="95843F"/>
                </a:solidFill>
              </a:rPr>
              <a:t>Learning outcome 5: </a:t>
            </a:r>
          </a:p>
          <a:p>
            <a:pPr>
              <a:lnSpc>
                <a:spcPct val="90000"/>
              </a:lnSpc>
              <a:buFontTx/>
              <a:buNone/>
            </a:pPr>
            <a:r>
              <a:rPr lang="en-GB" sz="1400" b="1" dirty="0" smtClean="0"/>
              <a:t>Anticipate and Interpret </a:t>
            </a:r>
            <a:r>
              <a:rPr lang="en-GB" sz="1400" dirty="0" smtClean="0"/>
              <a:t>current issues and challenges of a world in transformation and social change. Develop a deep understanding of and skills to create change, develop advocacy, leadership and authorship in and for sustainability communication.</a:t>
            </a:r>
          </a:p>
          <a:p>
            <a:pPr>
              <a:lnSpc>
                <a:spcPct val="90000"/>
              </a:lnSpc>
              <a:buFontTx/>
              <a:buNone/>
            </a:pPr>
            <a:endParaRPr lang="en-GB" sz="1400" dirty="0"/>
          </a:p>
        </p:txBody>
      </p:sp>
    </p:spTree>
    <p:extLst>
      <p:ext uri="{BB962C8B-B14F-4D97-AF65-F5344CB8AC3E}">
        <p14:creationId xmlns:p14="http://schemas.microsoft.com/office/powerpoint/2010/main" val="3368593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2">
            <a:extLst>
              <a:ext uri="{FF2B5EF4-FFF2-40B4-BE49-F238E27FC236}">
                <a16:creationId xmlns:a16="http://schemas.microsoft.com/office/drawing/2014/main" id="{04412D83-332E-9E44-BB1F-483E5181ACB6}"/>
              </a:ext>
            </a:extLst>
          </p:cNvPr>
          <p:cNvGraphicFramePr>
            <a:graphicFrameLocks/>
          </p:cNvGraphicFramePr>
          <p:nvPr/>
        </p:nvGraphicFramePr>
        <p:xfrm>
          <a:off x="1487488" y="3151781"/>
          <a:ext cx="9928720" cy="3713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E593B6C4-0367-484C-94B0-A7609982A353}"/>
              </a:ext>
            </a:extLst>
          </p:cNvPr>
          <p:cNvSpPr>
            <a:spLocks noGrp="1"/>
          </p:cNvSpPr>
          <p:nvPr>
            <p:ph type="title"/>
          </p:nvPr>
        </p:nvSpPr>
        <p:spPr/>
        <p:txBody>
          <a:bodyPr/>
          <a:lstStyle/>
          <a:p>
            <a:r>
              <a:rPr lang="en-GB" dirty="0" smtClean="0"/>
              <a:t>Recap</a:t>
            </a:r>
            <a:endParaRPr lang="en-GB" dirty="0"/>
          </a:p>
        </p:txBody>
      </p:sp>
      <p:sp>
        <p:nvSpPr>
          <p:cNvPr id="3" name="Inhaltsplatzhalter 2">
            <a:extLst>
              <a:ext uri="{FF2B5EF4-FFF2-40B4-BE49-F238E27FC236}">
                <a16:creationId xmlns:a16="http://schemas.microsoft.com/office/drawing/2014/main" id="{6D416857-48AD-7141-92A5-90D02588DDD7}"/>
              </a:ext>
            </a:extLst>
          </p:cNvPr>
          <p:cNvSpPr>
            <a:spLocks noGrp="1"/>
          </p:cNvSpPr>
          <p:nvPr>
            <p:ph idx="1"/>
          </p:nvPr>
        </p:nvSpPr>
        <p:spPr/>
        <p:txBody>
          <a:bodyPr/>
          <a:lstStyle/>
          <a:p>
            <a:r>
              <a:rPr lang="en-GB" dirty="0" smtClean="0"/>
              <a:t>Climate change communication is about educating, informing, warning, persuading, mobilizing and solving a very critical problem / risk</a:t>
            </a:r>
          </a:p>
          <a:p>
            <a:r>
              <a:rPr lang="en-GB" dirty="0" smtClean="0"/>
              <a:t>Deeper level: climate change communication is shaped by our different experiences, mental and cultural models, and underlying values and worldviews </a:t>
            </a:r>
          </a:p>
          <a:p>
            <a:endParaRPr lang="en-GB" dirty="0" smtClean="0"/>
          </a:p>
          <a:p>
            <a:endParaRPr lang="en-GB" dirty="0"/>
          </a:p>
        </p:txBody>
      </p:sp>
      <p:sp>
        <p:nvSpPr>
          <p:cNvPr id="4" name="Gewitterblitz 3">
            <a:extLst>
              <a:ext uri="{FF2B5EF4-FFF2-40B4-BE49-F238E27FC236}">
                <a16:creationId xmlns:a16="http://schemas.microsoft.com/office/drawing/2014/main" id="{CBB62E16-84DE-F64D-BCFB-26DC4BCF86C3}"/>
              </a:ext>
            </a:extLst>
          </p:cNvPr>
          <p:cNvSpPr/>
          <p:nvPr/>
        </p:nvSpPr>
        <p:spPr>
          <a:xfrm>
            <a:off x="310680" y="4079699"/>
            <a:ext cx="1032792" cy="1569195"/>
          </a:xfrm>
          <a:prstGeom prst="lightningBolt">
            <a:avLst/>
          </a:prstGeom>
          <a:solidFill>
            <a:srgbClr val="C0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346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a:r>
              <a:rPr lang="de-DE" dirty="0" err="1">
                <a:solidFill>
                  <a:schemeClr val="bg1"/>
                </a:solidFill>
              </a:rPr>
              <a:t>Overview</a:t>
            </a:r>
            <a:endParaRPr lang="de-DE" dirty="0">
              <a:solidFill>
                <a:schemeClr val="bg1"/>
              </a:solidFill>
            </a:endParaRPr>
          </a:p>
        </p:txBody>
      </p:sp>
      <p:sp>
        <p:nvSpPr>
          <p:cNvPr id="26627" name="Rectangle 4"/>
          <p:cNvSpPr>
            <a:spLocks noGrp="1" noChangeArrowheads="1"/>
          </p:cNvSpPr>
          <p:nvPr>
            <p:ph type="body" idx="1"/>
          </p:nvPr>
        </p:nvSpPr>
        <p:spPr>
          <a:xfrm>
            <a:off x="1199455" y="1617682"/>
            <a:ext cx="10753195" cy="4525963"/>
          </a:xfrm>
        </p:spPr>
        <p:txBody>
          <a:bodyPr>
            <a:normAutofit/>
          </a:bodyPr>
          <a:lstStyle/>
          <a:p>
            <a:pPr marL="457200" indent="-457200">
              <a:spcBef>
                <a:spcPts val="1200"/>
              </a:spcBef>
              <a:buAutoNum type="alphaUcPeriod"/>
            </a:pPr>
            <a:r>
              <a:rPr lang="en-GB" dirty="0" smtClean="0"/>
              <a:t>Sustainability Studies</a:t>
            </a:r>
          </a:p>
          <a:p>
            <a:pPr marL="457200" indent="-457200">
              <a:spcBef>
                <a:spcPts val="1200"/>
              </a:spcBef>
              <a:buAutoNum type="alphaUcPeriod"/>
            </a:pPr>
            <a:r>
              <a:rPr lang="en-GB" dirty="0" smtClean="0"/>
              <a:t>Environmental Studies</a:t>
            </a:r>
          </a:p>
          <a:p>
            <a:pPr marL="457200" indent="-457200">
              <a:spcBef>
                <a:spcPts val="1200"/>
              </a:spcBef>
              <a:buAutoNum type="alphaUcPeriod"/>
            </a:pPr>
            <a:r>
              <a:rPr lang="en-GB" dirty="0" smtClean="0"/>
              <a:t>Environmental Communication</a:t>
            </a:r>
          </a:p>
          <a:p>
            <a:pPr marL="0" indent="0">
              <a:spcBef>
                <a:spcPts val="1200"/>
              </a:spcBef>
              <a:buNone/>
            </a:pPr>
            <a:endParaRPr lang="en-GB" dirty="0"/>
          </a:p>
        </p:txBody>
      </p:sp>
    </p:spTree>
    <p:extLst>
      <p:ext uri="{BB962C8B-B14F-4D97-AF65-F5344CB8AC3E}">
        <p14:creationId xmlns:p14="http://schemas.microsoft.com/office/powerpoint/2010/main" val="3644668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 </a:t>
            </a:r>
            <a:r>
              <a:rPr lang="de-DE" dirty="0" err="1"/>
              <a:t>Sustainability</a:t>
            </a:r>
            <a:r>
              <a:rPr lang="de-DE" dirty="0"/>
              <a:t> Studies</a:t>
            </a:r>
            <a:endParaRPr lang="de-AT" dirty="0"/>
          </a:p>
        </p:txBody>
      </p:sp>
      <p:sp>
        <p:nvSpPr>
          <p:cNvPr id="3" name="Inhaltsplatzhalter 2"/>
          <p:cNvSpPr>
            <a:spLocks noGrp="1"/>
          </p:cNvSpPr>
          <p:nvPr>
            <p:ph idx="1"/>
          </p:nvPr>
        </p:nvSpPr>
        <p:spPr/>
        <p:txBody>
          <a:bodyPr>
            <a:normAutofit/>
          </a:bodyPr>
          <a:lstStyle/>
          <a:p>
            <a:pPr marL="0" indent="0">
              <a:buNone/>
            </a:pPr>
            <a:r>
              <a:rPr lang="en-GB" dirty="0" smtClean="0"/>
              <a:t>Sustainability research: paradigm shift within science</a:t>
            </a:r>
          </a:p>
          <a:p>
            <a:pPr marL="0" indent="0">
              <a:buNone/>
            </a:pPr>
            <a:r>
              <a:rPr lang="en-GB" dirty="0" smtClean="0"/>
              <a:t>Focus: Human-environment relationships</a:t>
            </a:r>
          </a:p>
          <a:p>
            <a:pPr marL="0" indent="0">
              <a:buNone/>
            </a:pPr>
            <a:r>
              <a:rPr lang="en-GB" dirty="0" smtClean="0"/>
              <a:t>Research as „integrated </a:t>
            </a:r>
            <a:r>
              <a:rPr lang="en-GB" dirty="0" err="1" smtClean="0"/>
              <a:t>approcah</a:t>
            </a:r>
            <a:r>
              <a:rPr lang="en-GB" dirty="0" smtClean="0"/>
              <a:t> to cooperative problem-solving“ (Godemann &amp; Michelsen, 2011: 5).</a:t>
            </a:r>
          </a:p>
          <a:p>
            <a:pPr marL="0" indent="0">
              <a:buNone/>
            </a:pPr>
            <a:endParaRPr lang="en-GB" dirty="0"/>
          </a:p>
        </p:txBody>
      </p:sp>
    </p:spTree>
    <p:extLst>
      <p:ext uri="{BB962C8B-B14F-4D97-AF65-F5344CB8AC3E}">
        <p14:creationId xmlns:p14="http://schemas.microsoft.com/office/powerpoint/2010/main" val="108291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 </a:t>
            </a:r>
            <a:r>
              <a:rPr lang="de-DE" dirty="0" err="1"/>
              <a:t>Sustainability</a:t>
            </a:r>
            <a:r>
              <a:rPr lang="de-DE" dirty="0"/>
              <a:t> Studies</a:t>
            </a:r>
            <a:endParaRPr lang="de-AT" dirty="0"/>
          </a:p>
        </p:txBody>
      </p:sp>
      <p:sp>
        <p:nvSpPr>
          <p:cNvPr id="3" name="Inhaltsplatzhalter 2"/>
          <p:cNvSpPr>
            <a:spLocks noGrp="1"/>
          </p:cNvSpPr>
          <p:nvPr>
            <p:ph idx="1"/>
          </p:nvPr>
        </p:nvSpPr>
        <p:spPr/>
        <p:txBody>
          <a:bodyPr>
            <a:normAutofit/>
          </a:bodyPr>
          <a:lstStyle/>
          <a:p>
            <a:pPr marL="0" indent="0">
              <a:buNone/>
            </a:pPr>
            <a:r>
              <a:rPr lang="en-US" b="1" dirty="0"/>
              <a:t>Inter- &amp; transdisciplinary research</a:t>
            </a:r>
          </a:p>
          <a:p>
            <a:r>
              <a:rPr lang="en-US" dirty="0"/>
              <a:t>new questions are needed, even awkward ones; </a:t>
            </a:r>
          </a:p>
          <a:p>
            <a:r>
              <a:rPr lang="en-US" dirty="0"/>
              <a:t>new modes of knowledge production;</a:t>
            </a:r>
          </a:p>
          <a:p>
            <a:r>
              <a:rPr lang="en-US" dirty="0"/>
              <a:t>problem-oriented research instead of traditional science practices;</a:t>
            </a:r>
          </a:p>
          <a:p>
            <a:r>
              <a:rPr lang="en-US" dirty="0"/>
              <a:t>answers needed to the questions of today‘s complex society</a:t>
            </a:r>
          </a:p>
          <a:p>
            <a:r>
              <a:rPr lang="en-US" dirty="0"/>
              <a:t>interests of social, economic and political actors are constitutive elements of the research process, expanding awareness of the problem and its potential solutions </a:t>
            </a:r>
            <a:r>
              <a:rPr lang="en-US" sz="1800" dirty="0"/>
              <a:t>(Hirsch </a:t>
            </a:r>
            <a:r>
              <a:rPr lang="en-US" sz="1800" dirty="0" err="1"/>
              <a:t>Hadorn</a:t>
            </a:r>
            <a:r>
              <a:rPr lang="en-US" sz="1800" dirty="0"/>
              <a:t> et al., 2008);</a:t>
            </a:r>
          </a:p>
          <a:p>
            <a:r>
              <a:rPr lang="en-US" dirty="0"/>
              <a:t>research needs to be embedded in cultural perception &amp; action / cultural context;</a:t>
            </a:r>
          </a:p>
          <a:p>
            <a:r>
              <a:rPr lang="en-US" dirty="0"/>
              <a:t>engagement and individual participation needed.</a:t>
            </a:r>
          </a:p>
        </p:txBody>
      </p:sp>
    </p:spTree>
    <p:extLst>
      <p:ext uri="{BB962C8B-B14F-4D97-AF65-F5344CB8AC3E}">
        <p14:creationId xmlns:p14="http://schemas.microsoft.com/office/powerpoint/2010/main" val="323547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 Environmental Studies</a:t>
            </a:r>
            <a:endParaRPr lang="de-AT" dirty="0"/>
          </a:p>
        </p:txBody>
      </p:sp>
      <p:sp>
        <p:nvSpPr>
          <p:cNvPr id="3" name="Inhaltsplatzhalter 2"/>
          <p:cNvSpPr>
            <a:spLocks noGrp="1"/>
          </p:cNvSpPr>
          <p:nvPr>
            <p:ph idx="1"/>
          </p:nvPr>
        </p:nvSpPr>
        <p:spPr/>
        <p:txBody>
          <a:bodyPr>
            <a:normAutofit/>
          </a:bodyPr>
          <a:lstStyle/>
          <a:p>
            <a:r>
              <a:rPr lang="en-GB" dirty="0" smtClean="0"/>
              <a:t>Broad, multidisciplinary academic field</a:t>
            </a:r>
          </a:p>
          <a:p>
            <a:r>
              <a:rPr lang="en-GB" dirty="0" smtClean="0"/>
              <a:t>Focus: human interactions with the environment, human-nature relationships</a:t>
            </a:r>
          </a:p>
          <a:p>
            <a:r>
              <a:rPr lang="en-GB" dirty="0" smtClean="0"/>
              <a:t>Includes both, the natural environment (and animals) and the „built environment“ – and the relationship between them</a:t>
            </a:r>
          </a:p>
          <a:p>
            <a:endParaRPr lang="en-GB" dirty="0"/>
          </a:p>
        </p:txBody>
      </p:sp>
      <p:sp>
        <p:nvSpPr>
          <p:cNvPr id="4" name="Rechteck 3">
            <a:extLst>
              <a:ext uri="{FF2B5EF4-FFF2-40B4-BE49-F238E27FC236}">
                <a16:creationId xmlns:a16="http://schemas.microsoft.com/office/drawing/2014/main" id="{F52369FF-7762-164F-8856-82FD4ED093EF}"/>
              </a:ext>
            </a:extLst>
          </p:cNvPr>
          <p:cNvSpPr/>
          <p:nvPr/>
        </p:nvSpPr>
        <p:spPr>
          <a:xfrm>
            <a:off x="3359696" y="5949280"/>
            <a:ext cx="4896544" cy="619473"/>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77985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 Environmental Studies</a:t>
            </a:r>
            <a:endParaRPr lang="de-AT" dirty="0"/>
          </a:p>
        </p:txBody>
      </p:sp>
      <p:sp>
        <p:nvSpPr>
          <p:cNvPr id="3" name="Inhaltsplatzhalter 2"/>
          <p:cNvSpPr>
            <a:spLocks noGrp="1"/>
          </p:cNvSpPr>
          <p:nvPr>
            <p:ph idx="1"/>
          </p:nvPr>
        </p:nvSpPr>
        <p:spPr/>
        <p:txBody>
          <a:bodyPr>
            <a:normAutofit/>
          </a:bodyPr>
          <a:lstStyle/>
          <a:p>
            <a:pPr marL="0" indent="0">
              <a:buNone/>
            </a:pPr>
            <a:r>
              <a:rPr lang="en-US" b="1" dirty="0"/>
              <a:t>Key issues (from sustainability perspective)</a:t>
            </a:r>
          </a:p>
          <a:p>
            <a:r>
              <a:rPr lang="en-US" dirty="0"/>
              <a:t>biodiversity, </a:t>
            </a:r>
          </a:p>
          <a:p>
            <a:r>
              <a:rPr lang="en-US" dirty="0"/>
              <a:t>land and water sustainability, </a:t>
            </a:r>
          </a:p>
          <a:p>
            <a:r>
              <a:rPr lang="en-US" dirty="0"/>
              <a:t>renewable energy, </a:t>
            </a:r>
          </a:p>
          <a:p>
            <a:r>
              <a:rPr lang="en-US" dirty="0"/>
              <a:t>energy conservation, </a:t>
            </a:r>
          </a:p>
          <a:p>
            <a:r>
              <a:rPr lang="en-US" dirty="0"/>
              <a:t>carbon capture and emission management, </a:t>
            </a:r>
          </a:p>
          <a:p>
            <a:r>
              <a:rPr lang="en-US" dirty="0"/>
              <a:t>sustainable building design, urban planning, </a:t>
            </a:r>
          </a:p>
          <a:p>
            <a:r>
              <a:rPr lang="en-US" dirty="0"/>
              <a:t>public health and well-being, </a:t>
            </a:r>
          </a:p>
          <a:p>
            <a:r>
              <a:rPr lang="en-US" dirty="0"/>
              <a:t>economic development, triple bottom line analysis, and </a:t>
            </a:r>
          </a:p>
          <a:p>
            <a:r>
              <a:rPr lang="en-US" dirty="0"/>
              <a:t>environmental, national and international treaty law.</a:t>
            </a:r>
          </a:p>
        </p:txBody>
      </p:sp>
      <p:sp>
        <p:nvSpPr>
          <p:cNvPr id="4" name="Rechteck 3">
            <a:extLst>
              <a:ext uri="{FF2B5EF4-FFF2-40B4-BE49-F238E27FC236}">
                <a16:creationId xmlns:a16="http://schemas.microsoft.com/office/drawing/2014/main" id="{F52369FF-7762-164F-8856-82FD4ED093EF}"/>
              </a:ext>
            </a:extLst>
          </p:cNvPr>
          <p:cNvSpPr/>
          <p:nvPr/>
        </p:nvSpPr>
        <p:spPr>
          <a:xfrm>
            <a:off x="3359696" y="5949280"/>
            <a:ext cx="4896544" cy="619473"/>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00938471"/>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1415</Words>
  <Application>Microsoft Office PowerPoint</Application>
  <PresentationFormat>Breitbild</PresentationFormat>
  <Paragraphs>160</Paragraphs>
  <Slides>17</Slides>
  <Notes>13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Calibri</vt:lpstr>
      <vt:lpstr>Courier New</vt:lpstr>
      <vt:lpstr>Verdana</vt:lpstr>
      <vt:lpstr>Larissa-Design</vt:lpstr>
      <vt:lpstr>Disciplines / Key Terminology</vt:lpstr>
      <vt:lpstr>Where are we?</vt:lpstr>
      <vt:lpstr>Learning outcomes</vt:lpstr>
      <vt:lpstr>Recap</vt:lpstr>
      <vt:lpstr>Overview</vt:lpstr>
      <vt:lpstr>A. Sustainability Studies</vt:lpstr>
      <vt:lpstr>A. Sustainability Studies</vt:lpstr>
      <vt:lpstr>B. Environmental Studies</vt:lpstr>
      <vt:lpstr>B. Environmental Studies</vt:lpstr>
      <vt:lpstr>B. Environmental Studies</vt:lpstr>
      <vt:lpstr>B. Environmental Studies</vt:lpstr>
      <vt:lpstr>C. Environmental Communication</vt:lpstr>
      <vt:lpstr>C. Environmental Communication</vt:lpstr>
      <vt:lpstr>C. Climate Change Communication</vt:lpstr>
      <vt:lpstr>C. Environmental Communication</vt:lpstr>
      <vt:lpstr>Outlook</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zmml</dc:creator>
  <cp:lastModifiedBy>Windows-Benutzer</cp:lastModifiedBy>
  <cp:revision>391</cp:revision>
  <dcterms:created xsi:type="dcterms:W3CDTF">2011-07-07T10:45:47Z</dcterms:created>
  <dcterms:modified xsi:type="dcterms:W3CDTF">2023-08-29T08:06:54Z</dcterms:modified>
</cp:coreProperties>
</file>