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61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8" autoAdjust="0"/>
    <p:restoredTop sz="93979" autoAdjust="0"/>
  </p:normalViewPr>
  <p:slideViewPr>
    <p:cSldViewPr snapToGrid="0">
      <p:cViewPr>
        <p:scale>
          <a:sx n="40" d="100"/>
          <a:sy n="40" d="100"/>
        </p:scale>
        <p:origin x="230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18853-1148-439A-8481-CFA0F15FC0EB}" type="datetimeFigureOut">
              <a:rPr lang="en-US" smtClean="0"/>
              <a:t>10/12/2020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F438B-6ED9-406B-B9A6-A6505EC00FB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891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dirty="0" smtClean="0"/>
              <a:t>Selbstbestimmung </a:t>
            </a:r>
            <a:r>
              <a:rPr lang="de-DE" dirty="0" smtClean="0"/>
              <a:t>(</a:t>
            </a:r>
            <a:r>
              <a:rPr lang="de-DE" dirty="0" err="1" smtClean="0"/>
              <a:t>self-direction</a:t>
            </a:r>
            <a:r>
              <a:rPr lang="de-DE" dirty="0" smtClean="0"/>
              <a:t>)</a:t>
            </a:r>
            <a:br>
              <a:rPr lang="de-DE" dirty="0" smtClean="0"/>
            </a:br>
            <a:r>
              <a:rPr lang="de-DE" b="1" dirty="0" smtClean="0"/>
              <a:t>selbstbestimmtes Denken (1)</a:t>
            </a:r>
            <a:r>
              <a:rPr lang="de-DE" dirty="0" smtClean="0"/>
              <a:t>: eigene Gedanken und Fähigkeiten fördern wollen. Fragebogenitem: „Ihm ist wichtig, sich eine eigene Meinung zu bilden und ungewöhnliche Ideen zu haben.“</a:t>
            </a:r>
            <a:br>
              <a:rPr lang="de-DE" dirty="0" smtClean="0"/>
            </a:br>
            <a:r>
              <a:rPr lang="de-DE" b="1" dirty="0" smtClean="0"/>
              <a:t>selbstbestimmtes Handeln (2)</a:t>
            </a:r>
            <a:r>
              <a:rPr lang="de-DE" dirty="0" smtClean="0"/>
              <a:t>:  das eigene Handeln bestimmen wollen. Fragebogenitem: „Ihr ist wichtig, alles möglichst unabhängig zu tun.“</a:t>
            </a:r>
          </a:p>
          <a:p>
            <a:r>
              <a:rPr lang="de-DE" b="1" dirty="0" smtClean="0"/>
              <a:t>Anregung (3)</a:t>
            </a:r>
            <a:r>
              <a:rPr lang="de-DE" dirty="0" smtClean="0"/>
              <a:t> (</a:t>
            </a:r>
            <a:r>
              <a:rPr lang="de-DE" dirty="0" err="1" smtClean="0"/>
              <a:t>stimulation</a:t>
            </a:r>
            <a:r>
              <a:rPr lang="de-DE" dirty="0" smtClean="0"/>
              <a:t>): Anregung, neue Dinge und Herausforderungen suchen. Fragebogenitem: „Er denkt, dass es wichtig ist, alle möglichen neuen Erfahrungen zu machen.“</a:t>
            </a:r>
          </a:p>
          <a:p>
            <a:r>
              <a:rPr lang="de-DE" b="1" dirty="0" smtClean="0"/>
              <a:t>Genussstreben (4) </a:t>
            </a:r>
            <a:r>
              <a:rPr lang="de-DE" dirty="0" smtClean="0"/>
              <a:t>(</a:t>
            </a:r>
            <a:r>
              <a:rPr lang="de-DE" dirty="0" err="1" smtClean="0"/>
              <a:t>hedonism</a:t>
            </a:r>
            <a:r>
              <a:rPr lang="de-DE" dirty="0" smtClean="0"/>
              <a:t>): auf Vergnügen und Sinnesfreuden aus sein. Fragebogenitem: „Ihr ist es wichtig, die Freuden des Lebens zu genießen.“</a:t>
            </a:r>
          </a:p>
          <a:p>
            <a:r>
              <a:rPr lang="de-DE" b="1" dirty="0" smtClean="0"/>
              <a:t>Erfolgsstreben (5) </a:t>
            </a:r>
            <a:r>
              <a:rPr lang="de-DE" dirty="0" smtClean="0"/>
              <a:t>(</a:t>
            </a:r>
            <a:r>
              <a:rPr lang="de-DE" dirty="0" err="1" smtClean="0"/>
              <a:t>achievement</a:t>
            </a:r>
            <a:r>
              <a:rPr lang="de-DE" dirty="0" smtClean="0"/>
              <a:t>): Erfolg gemäß gängigen Standards suchen. Fragebogenitem: „Sehr erfolgreich zu sein, ist ihm wichtig.“</a:t>
            </a:r>
          </a:p>
          <a:p>
            <a:r>
              <a:rPr lang="de-DE" b="1" dirty="0" smtClean="0"/>
              <a:t>Macht</a:t>
            </a:r>
            <a:r>
              <a:rPr lang="de-DE" dirty="0" smtClean="0"/>
              <a:t> (power)</a:t>
            </a:r>
            <a:br>
              <a:rPr lang="de-DE" dirty="0" smtClean="0"/>
            </a:br>
            <a:r>
              <a:rPr lang="de-DE" b="1" dirty="0" smtClean="0"/>
              <a:t>Vormachtstellung (6) </a:t>
            </a:r>
            <a:r>
              <a:rPr lang="de-DE" dirty="0" smtClean="0"/>
              <a:t>(</a:t>
            </a:r>
            <a:r>
              <a:rPr lang="de-DE" dirty="0" err="1" smtClean="0"/>
              <a:t>dominance</a:t>
            </a:r>
            <a:r>
              <a:rPr lang="de-DE" dirty="0" smtClean="0"/>
              <a:t>): nach Macht streben, um andere damit zu steuern. Fragebogenitem: „Ihr ist es wichtig, die einzige zu sein, die anderen sagt, was sie tun sollen.“</a:t>
            </a:r>
            <a:br>
              <a:rPr lang="de-DE" dirty="0" smtClean="0"/>
            </a:br>
            <a:r>
              <a:rPr lang="de-DE" b="1" dirty="0" smtClean="0"/>
              <a:t>Ressourcenkontrolle (7) </a:t>
            </a:r>
            <a:r>
              <a:rPr lang="de-DE" dirty="0" smtClean="0"/>
              <a:t>(</a:t>
            </a:r>
            <a:r>
              <a:rPr lang="de-DE" dirty="0" err="1" smtClean="0"/>
              <a:t>resources</a:t>
            </a:r>
            <a:r>
              <a:rPr lang="de-DE" dirty="0" smtClean="0"/>
              <a:t>): nach Macht streben, um damit über Sach- und Finanzmittel zu verfügen. Fragebogenitem: „Das Gefühl der Macht, das Geld einem gibt, ist ihm wichtig.“</a:t>
            </a:r>
          </a:p>
          <a:p>
            <a:r>
              <a:rPr lang="de-DE" b="1" dirty="0" smtClean="0"/>
              <a:t>Ansehen (8) </a:t>
            </a:r>
            <a:r>
              <a:rPr lang="de-DE" dirty="0" smtClean="0"/>
              <a:t>(</a:t>
            </a:r>
            <a:r>
              <a:rPr lang="de-DE" dirty="0" err="1" smtClean="0"/>
              <a:t>face</a:t>
            </a:r>
            <a:r>
              <a:rPr lang="de-DE" dirty="0" smtClean="0"/>
              <a:t>): das eigene Image pflegen wollen und vermeiden, dass man bloßgestellt wird. Fragebogenitem: „Ihr ist wichtig, das eigene Image zu schützen.“</a:t>
            </a:r>
          </a:p>
          <a:p>
            <a:r>
              <a:rPr lang="de-DE" b="1" dirty="0" smtClean="0"/>
              <a:t>Sicherheit</a:t>
            </a:r>
            <a:r>
              <a:rPr lang="de-DE" dirty="0" smtClean="0"/>
              <a:t> (</a:t>
            </a:r>
            <a:r>
              <a:rPr lang="de-DE" dirty="0" err="1" smtClean="0"/>
              <a:t>security</a:t>
            </a:r>
            <a:r>
              <a:rPr lang="de-DE" dirty="0" smtClean="0"/>
              <a:t>)</a:t>
            </a:r>
            <a:br>
              <a:rPr lang="de-DE" dirty="0" smtClean="0"/>
            </a:br>
            <a:r>
              <a:rPr lang="de-DE" b="1" dirty="0" smtClean="0"/>
              <a:t>persönliche Sicherheit (9)</a:t>
            </a:r>
            <a:r>
              <a:rPr lang="de-DE" dirty="0" smtClean="0"/>
              <a:t>: Sicherheit in seiner unmittelbaren Umgebung suchen. Fragebogenitem: „Es ist ihm wichtig, in einem sicheren Umfeld zu leben.“</a:t>
            </a:r>
            <a:br>
              <a:rPr lang="de-DE" dirty="0" smtClean="0"/>
            </a:br>
            <a:r>
              <a:rPr lang="de-DE" b="1" dirty="0" smtClean="0"/>
              <a:t>gesellschaftliche Sicherheit (10)</a:t>
            </a:r>
            <a:r>
              <a:rPr lang="de-DE" dirty="0" smtClean="0"/>
              <a:t>: Sicherheit und Beständigkeit in der Gesellschaft schätzen. Fragebogenitem: „Ihr ist es wichtig, dass sich ihr Land gegen alle Bedrohungen schützt.“</a:t>
            </a:r>
          </a:p>
          <a:p>
            <a:r>
              <a:rPr lang="de-DE" b="1" dirty="0" smtClean="0"/>
              <a:t>Tradition (11)</a:t>
            </a:r>
            <a:r>
              <a:rPr lang="de-DE" dirty="0" smtClean="0"/>
              <a:t>: kulturelle, familiäre und religiöse Traditionen hochhalten. Fragebogenitem: „Familiäre oder religiöse Bräuche zu pflegen, ist ihm wichtig.“</a:t>
            </a:r>
          </a:p>
          <a:p>
            <a:r>
              <a:rPr lang="de-DE" b="1" dirty="0" smtClean="0"/>
              <a:t>Angepasstheit</a:t>
            </a:r>
            <a:r>
              <a:rPr lang="de-DE" dirty="0" smtClean="0"/>
              <a:t> (</a:t>
            </a:r>
            <a:r>
              <a:rPr lang="de-DE" dirty="0" err="1" smtClean="0"/>
              <a:t>conformity</a:t>
            </a:r>
            <a:r>
              <a:rPr lang="de-DE" dirty="0" smtClean="0"/>
              <a:t>)</a:t>
            </a:r>
            <a:br>
              <a:rPr lang="de-DE" dirty="0" smtClean="0"/>
            </a:br>
            <a:r>
              <a:rPr lang="de-DE" b="1" dirty="0" smtClean="0"/>
              <a:t>Angepasstheit hinsichtlich Regeln (12)</a:t>
            </a:r>
            <a:r>
              <a:rPr lang="de-DE" dirty="0" smtClean="0"/>
              <a:t>: Regeln, Gesetze und Pflichten befolgen. Fragebogenitem: „Ihr ist es wichtig, auch dann Regeln zu befolgen, wenn es keiner mitbekommt.“</a:t>
            </a:r>
            <a:br>
              <a:rPr lang="de-DE" dirty="0" smtClean="0"/>
            </a:br>
            <a:r>
              <a:rPr lang="de-DE" b="1" dirty="0" smtClean="0"/>
              <a:t>Angepasstheit gegenüber anderen (13)</a:t>
            </a:r>
            <a:r>
              <a:rPr lang="de-DE" dirty="0" smtClean="0"/>
              <a:t>: vermeiden, dass man jemanden ärgert oder ihm schadet. Fragebogenitem: „Es ist ihm wichtig, dass er andere nicht ärgert.“</a:t>
            </a:r>
          </a:p>
          <a:p>
            <a:r>
              <a:rPr lang="de-DE" b="1" dirty="0" smtClean="0"/>
              <a:t>Bescheidenheit (14) </a:t>
            </a:r>
            <a:r>
              <a:rPr lang="de-DE" dirty="0" smtClean="0"/>
              <a:t>(</a:t>
            </a:r>
            <a:r>
              <a:rPr lang="de-DE" dirty="0" err="1" smtClean="0"/>
              <a:t>humility</a:t>
            </a:r>
            <a:r>
              <a:rPr lang="de-DE" dirty="0" smtClean="0"/>
              <a:t>): erkennen, dass man selbst im Gesamtgefüge relativ bedeutungslos ist. Fragebogenitem: „Es ist ihr wichtig, damit zufrieden zu sein, was sie hat und nicht nach mehr zu streben.“</a:t>
            </a:r>
          </a:p>
          <a:p>
            <a:r>
              <a:rPr lang="de-DE" b="1" dirty="0" smtClean="0"/>
              <a:t>Wohlwollen</a:t>
            </a:r>
            <a:r>
              <a:rPr lang="de-DE" dirty="0" smtClean="0"/>
              <a:t> (</a:t>
            </a:r>
            <a:r>
              <a:rPr lang="de-DE" dirty="0" err="1" smtClean="0"/>
              <a:t>benevolence</a:t>
            </a:r>
            <a:r>
              <a:rPr lang="de-DE" dirty="0" smtClean="0"/>
              <a:t>)</a:t>
            </a:r>
            <a:br>
              <a:rPr lang="de-DE" dirty="0" smtClean="0"/>
            </a:br>
            <a:r>
              <a:rPr lang="de-DE" b="1" dirty="0" smtClean="0"/>
              <a:t>Fürsorge (15) </a:t>
            </a:r>
            <a:r>
              <a:rPr lang="de-DE" dirty="0" smtClean="0"/>
              <a:t>(</a:t>
            </a:r>
            <a:r>
              <a:rPr lang="de-DE" dirty="0" err="1" smtClean="0"/>
              <a:t>caring</a:t>
            </a:r>
            <a:r>
              <a:rPr lang="de-DE" dirty="0" smtClean="0"/>
              <a:t>): um das Wohlergehen von Angehörigen einer Gruppe (z.B. der Familie) bemüht sein, die einem nahesteht. Fragebogenitem: „Sich um das Wohlbefinden jener zu sorgen, die ihm nahestehen, ist ihm wichtig.“</a:t>
            </a:r>
            <a:br>
              <a:rPr lang="de-DE" dirty="0" smtClean="0"/>
            </a:br>
            <a:r>
              <a:rPr lang="de-DE" b="1" dirty="0" smtClean="0"/>
              <a:t>Verlässlichkeit (16) </a:t>
            </a:r>
            <a:r>
              <a:rPr lang="de-DE" dirty="0" smtClean="0"/>
              <a:t>(</a:t>
            </a:r>
            <a:r>
              <a:rPr lang="de-DE" dirty="0" err="1" smtClean="0"/>
              <a:t>dependability</a:t>
            </a:r>
            <a:r>
              <a:rPr lang="de-DE" dirty="0" smtClean="0"/>
              <a:t>): ein verlässliches und vertrauenswürdiges Mitglied einer bestimmten Gruppe (z.B. des Freundeskreises) sein wollen. Fragebogenitem: „Ehrlich zu denen zu sein, die ihr nahestehen, ist ihr wichtig.“</a:t>
            </a:r>
          </a:p>
          <a:p>
            <a:r>
              <a:rPr lang="de-DE" b="1" dirty="0" smtClean="0"/>
              <a:t>Das Ganze im Blick</a:t>
            </a:r>
            <a:r>
              <a:rPr lang="de-DE" dirty="0" smtClean="0"/>
              <a:t> (</a:t>
            </a:r>
            <a:r>
              <a:rPr lang="de-DE" dirty="0" err="1" smtClean="0"/>
              <a:t>universalism</a:t>
            </a:r>
            <a:r>
              <a:rPr lang="de-DE" dirty="0" smtClean="0"/>
              <a:t>)</a:t>
            </a:r>
            <a:br>
              <a:rPr lang="de-DE" dirty="0" smtClean="0"/>
            </a:br>
            <a:r>
              <a:rPr lang="de-DE" b="1" dirty="0" smtClean="0"/>
              <a:t>gesellschaftliche Belange (17) </a:t>
            </a:r>
            <a:r>
              <a:rPr lang="de-DE" dirty="0" smtClean="0"/>
              <a:t>(</a:t>
            </a:r>
            <a:r>
              <a:rPr lang="de-DE" dirty="0" err="1" smtClean="0"/>
              <a:t>concern</a:t>
            </a:r>
            <a:r>
              <a:rPr lang="de-DE" dirty="0" smtClean="0"/>
              <a:t>): sich für die Gleichheit, die Gerechtigkeit und den Schutz aller Menschen einsetzen. Fragebogenitem: „Ihm ist wichtig, diejenigen der Gesellschaft zu schützen, die schwach und verletzlich sind.“</a:t>
            </a:r>
            <a:br>
              <a:rPr lang="de-DE" dirty="0" smtClean="0"/>
            </a:br>
            <a:r>
              <a:rPr lang="de-DE" b="1" dirty="0" smtClean="0"/>
              <a:t>die Natur schützen (18)</a:t>
            </a:r>
            <a:r>
              <a:rPr lang="de-DE" dirty="0" smtClean="0"/>
              <a:t>: die natürliche Umwelt bewahren wollen. Fragebogenitem: „Sie ist fest davon überzeugt, dass sie die Natur schützen muss.“</a:t>
            </a:r>
            <a:br>
              <a:rPr lang="de-DE" dirty="0" smtClean="0"/>
            </a:br>
            <a:r>
              <a:rPr lang="de-DE" b="1" dirty="0" smtClean="0"/>
              <a:t>Andersartigkeit anerkennen (19) </a:t>
            </a:r>
            <a:r>
              <a:rPr lang="de-DE" dirty="0" smtClean="0"/>
              <a:t>(</a:t>
            </a:r>
            <a:r>
              <a:rPr lang="de-DE" dirty="0" err="1" smtClean="0"/>
              <a:t>tolerance</a:t>
            </a:r>
            <a:r>
              <a:rPr lang="de-DE" dirty="0" smtClean="0"/>
              <a:t>): diejenigen verstehen und anerkennen wollen, die anders sind als man selbst. Fragebogenitem: „Ihm ist wichtig, Menschen zuzuhören, die anders sind als er selbst.“</a:t>
            </a:r>
          </a:p>
          <a:p>
            <a:endParaRPr lang="de-DE" baseline="0" dirty="0" smtClean="0"/>
          </a:p>
          <a:p>
            <a:r>
              <a:rPr lang="de-DE" baseline="0" dirty="0" smtClean="0"/>
              <a:t>4 Wertedimensionen:</a:t>
            </a:r>
          </a:p>
          <a:p>
            <a:r>
              <a:rPr lang="de-DE" b="1" dirty="0" smtClean="0"/>
              <a:t>Wachstum</a:t>
            </a:r>
            <a:r>
              <a:rPr lang="de-DE" dirty="0" smtClean="0"/>
              <a:t>: ängstlicher Selbstschutz am einen Ende der Dimension (mit dem Wert Sicherheit) und angstfreies Wachstum am anderen Ende der Dimension (mit dem Wert selbstbestimmtes Denken)</a:t>
            </a:r>
          </a:p>
          <a:p>
            <a:r>
              <a:rPr lang="de-DE" b="1" dirty="0" smtClean="0"/>
              <a:t>Gemeinschaftsbezug</a:t>
            </a:r>
            <a:r>
              <a:rPr lang="de-DE" dirty="0" smtClean="0"/>
              <a:t>: vom persönlichen Fokus (Genussstreben) bis zum gemeinschaftlichen Fokus (Wohlwollen)</a:t>
            </a:r>
          </a:p>
          <a:p>
            <a:r>
              <a:rPr lang="de-DE" b="1" dirty="0" smtClean="0"/>
              <a:t>Selbstbezug</a:t>
            </a:r>
            <a:r>
              <a:rPr lang="de-DE" dirty="0" smtClean="0"/>
              <a:t>: von „sich selbst verbessern wollen“ (Macht) bis hin zu „sich selbst übersteigen“ (das Ganze im Blick)</a:t>
            </a:r>
          </a:p>
          <a:p>
            <a:r>
              <a:rPr lang="de-DE" b="1" dirty="0" smtClean="0"/>
              <a:t>Veränderung</a:t>
            </a:r>
            <a:r>
              <a:rPr lang="de-DE" dirty="0" smtClean="0"/>
              <a:t>: vom Bewahren (Tradition) bis zum Verändern (Anregung)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F438B-6ED9-406B-B9A6-A6505EC00F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938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FF438B-6ED9-406B-B9A6-A6505EC00F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048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88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922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31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261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173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48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53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329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884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346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9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177F-DE33-425F-A75B-AC7AFD49F90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CC5CB-DF4F-4429-B7A7-C573E5A36C8B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wirtschaftspsychologie-aktuell.de/magazin/die-entscheidenden-werte-eines-menschen/56/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6.3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54B46A6-FFDC-4859-83EF-C78702A44853}"/>
              </a:ext>
            </a:extLst>
          </p:cNvPr>
          <p:cNvSpPr/>
          <p:nvPr/>
        </p:nvSpPr>
        <p:spPr>
          <a:xfrm>
            <a:off x="5024582" y="8950036"/>
            <a:ext cx="1833418" cy="4343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Inhaltsplatzhalter 2">
            <a:extLst>
              <a:ext uri="{FF2B5EF4-FFF2-40B4-BE49-F238E27FC236}">
                <a16:creationId xmlns:a16="http://schemas.microsoft.com/office/drawing/2014/main" id="{88AB7168-A532-46F1-B874-7A177F7AE1F1}"/>
              </a:ext>
            </a:extLst>
          </p:cNvPr>
          <p:cNvSpPr txBox="1">
            <a:spLocks/>
          </p:cNvSpPr>
          <p:nvPr/>
        </p:nvSpPr>
        <p:spPr>
          <a:xfrm>
            <a:off x="359184" y="2275243"/>
            <a:ext cx="6047573" cy="3321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Füllen </a:t>
            </a: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Sie mithilfe des Arbeitsblattes Ihr eigenes Werte-Netz aus</a:t>
            </a:r>
            <a:r>
              <a:rPr lang="de-D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Nutzen Sie dafür zwei verschiedene Farben.</a:t>
            </a:r>
          </a:p>
          <a:p>
            <a:pPr algn="l"/>
            <a:endParaRPr lang="de-DE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Wie wichtig sind Ihnen die verschiedenen Werte?</a:t>
            </a:r>
          </a:p>
          <a:p>
            <a:pPr algn="l"/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Inwiefern werden Sie sich wahrscheinlich im nächsten Jahr in Einklang mit diesen Werten verhalten?</a:t>
            </a:r>
          </a:p>
          <a:p>
            <a:pPr algn="l"/>
            <a:endParaRPr lang="de-DE" sz="14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r>
              <a:rPr lang="de-D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0</a:t>
            </a: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: Nicht wichtig für </a:t>
            </a:r>
            <a:r>
              <a:rPr lang="de-D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mich</a:t>
            </a:r>
          </a:p>
          <a:p>
            <a:pPr algn="l"/>
            <a:r>
              <a:rPr lang="de-D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7</a:t>
            </a:r>
            <a:r>
              <a:rPr lang="de-DE" sz="1400" dirty="0">
                <a:latin typeface="Verdana" panose="020B0604030504040204" pitchFamily="34" charset="0"/>
                <a:ea typeface="Verdana" panose="020B0604030504040204" pitchFamily="34" charset="0"/>
              </a:rPr>
              <a:t>: Am </a:t>
            </a:r>
            <a:r>
              <a:rPr lang="de-DE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Wichtigsten</a:t>
            </a:r>
            <a:endParaRPr lang="de-DE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/>
            <a:endParaRPr lang="de-DE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pSp>
        <p:nvGrpSpPr>
          <p:cNvPr id="69" name="Gruppieren 68"/>
          <p:cNvGrpSpPr/>
          <p:nvPr/>
        </p:nvGrpSpPr>
        <p:grpSpPr>
          <a:xfrm>
            <a:off x="601470" y="4736693"/>
            <a:ext cx="5563000" cy="4443812"/>
            <a:chOff x="602123" y="2673487"/>
            <a:chExt cx="5563000" cy="4443812"/>
          </a:xfrm>
        </p:grpSpPr>
        <p:sp>
          <p:nvSpPr>
            <p:cNvPr id="70" name="Ellipse 69"/>
            <p:cNvSpPr/>
            <p:nvPr/>
          </p:nvSpPr>
          <p:spPr>
            <a:xfrm>
              <a:off x="1346661" y="2846681"/>
              <a:ext cx="4050000" cy="40500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350"/>
            </a:p>
          </p:txBody>
        </p:sp>
        <p:cxnSp>
          <p:nvCxnSpPr>
            <p:cNvPr id="71" name="Gerader Verbinder 70"/>
            <p:cNvCxnSpPr/>
            <p:nvPr/>
          </p:nvCxnSpPr>
          <p:spPr>
            <a:xfrm flipV="1">
              <a:off x="3371661" y="2937533"/>
              <a:ext cx="590431" cy="193415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Textfeld 71"/>
            <p:cNvSpPr txBox="1"/>
            <p:nvPr/>
          </p:nvSpPr>
          <p:spPr>
            <a:xfrm>
              <a:off x="3753197" y="2711682"/>
              <a:ext cx="1261884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Selbstbestimmtes Denken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cxnSp>
          <p:nvCxnSpPr>
            <p:cNvPr id="73" name="Gerader Verbinder 72"/>
            <p:cNvCxnSpPr/>
            <p:nvPr/>
          </p:nvCxnSpPr>
          <p:spPr>
            <a:xfrm flipV="1">
              <a:off x="3371661" y="3250969"/>
              <a:ext cx="1164923" cy="162071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Textfeld 73"/>
            <p:cNvSpPr txBox="1"/>
            <p:nvPr/>
          </p:nvSpPr>
          <p:spPr>
            <a:xfrm>
              <a:off x="4493014" y="3054762"/>
              <a:ext cx="1290738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Selbstbestimmtes Handeln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cxnSp>
          <p:nvCxnSpPr>
            <p:cNvPr id="75" name="Gerader Verbinder 74"/>
            <p:cNvCxnSpPr/>
            <p:nvPr/>
          </p:nvCxnSpPr>
          <p:spPr>
            <a:xfrm flipV="1">
              <a:off x="3371657" y="3790257"/>
              <a:ext cx="1697852" cy="10778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Gerader Verbinder 75"/>
            <p:cNvCxnSpPr/>
            <p:nvPr/>
          </p:nvCxnSpPr>
          <p:spPr>
            <a:xfrm flipV="1">
              <a:off x="3371660" y="4476058"/>
              <a:ext cx="1971346" cy="39474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7" name="Textfeld 76"/>
            <p:cNvSpPr txBox="1"/>
            <p:nvPr/>
          </p:nvSpPr>
          <p:spPr>
            <a:xfrm>
              <a:off x="5355264" y="4368673"/>
              <a:ext cx="502061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Genuss</a:t>
              </a:r>
            </a:p>
          </p:txBody>
        </p:sp>
        <p:cxnSp>
          <p:nvCxnSpPr>
            <p:cNvPr id="78" name="Gerader Verbinder 77"/>
            <p:cNvCxnSpPr/>
            <p:nvPr/>
          </p:nvCxnSpPr>
          <p:spPr>
            <a:xfrm>
              <a:off x="3371659" y="4870799"/>
              <a:ext cx="2025002" cy="20896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Textfeld 79"/>
            <p:cNvSpPr txBox="1"/>
            <p:nvPr/>
          </p:nvSpPr>
          <p:spPr>
            <a:xfrm>
              <a:off x="5422026" y="4975281"/>
              <a:ext cx="434734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Erfolg</a:t>
              </a:r>
            </a:p>
          </p:txBody>
        </p:sp>
        <p:cxnSp>
          <p:nvCxnSpPr>
            <p:cNvPr id="81" name="Gerader Verbinder 80"/>
            <p:cNvCxnSpPr/>
            <p:nvPr/>
          </p:nvCxnSpPr>
          <p:spPr>
            <a:xfrm>
              <a:off x="3383920" y="4870357"/>
              <a:ext cx="1865567" cy="75909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2" name="Gerader Verbinder 81"/>
            <p:cNvCxnSpPr/>
            <p:nvPr/>
          </p:nvCxnSpPr>
          <p:spPr>
            <a:xfrm>
              <a:off x="3383919" y="4870356"/>
              <a:ext cx="1568682" cy="123304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Gerader Verbinder 82"/>
            <p:cNvCxnSpPr/>
            <p:nvPr/>
          </p:nvCxnSpPr>
          <p:spPr>
            <a:xfrm>
              <a:off x="3371658" y="4870355"/>
              <a:ext cx="985674" cy="174258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Gerader Verbinder 83"/>
            <p:cNvCxnSpPr/>
            <p:nvPr/>
          </p:nvCxnSpPr>
          <p:spPr>
            <a:xfrm>
              <a:off x="3373060" y="4868146"/>
              <a:ext cx="299312" cy="19779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5" name="Textfeld 84"/>
            <p:cNvSpPr txBox="1"/>
            <p:nvPr/>
          </p:nvSpPr>
          <p:spPr>
            <a:xfrm>
              <a:off x="5249488" y="5568241"/>
              <a:ext cx="915635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Vormachtstellung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sp>
          <p:nvSpPr>
            <p:cNvPr id="86" name="Textfeld 85"/>
            <p:cNvSpPr txBox="1"/>
            <p:nvPr/>
          </p:nvSpPr>
          <p:spPr>
            <a:xfrm>
              <a:off x="4951225" y="6080950"/>
              <a:ext cx="1045479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Ressourcenkontrolle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sp>
          <p:nvSpPr>
            <p:cNvPr id="87" name="Textfeld 86"/>
            <p:cNvSpPr txBox="1"/>
            <p:nvPr/>
          </p:nvSpPr>
          <p:spPr>
            <a:xfrm>
              <a:off x="4346815" y="6649841"/>
              <a:ext cx="550151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Ansehen</a:t>
              </a:r>
            </a:p>
          </p:txBody>
        </p:sp>
        <p:sp>
          <p:nvSpPr>
            <p:cNvPr id="88" name="Textfeld 87"/>
            <p:cNvSpPr txBox="1"/>
            <p:nvPr/>
          </p:nvSpPr>
          <p:spPr>
            <a:xfrm>
              <a:off x="3380839" y="6898008"/>
              <a:ext cx="1117614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Persönliche Sicherheit</a:t>
              </a:r>
            </a:p>
          </p:txBody>
        </p:sp>
        <p:cxnSp>
          <p:nvCxnSpPr>
            <p:cNvPr id="89" name="Gerader Verbinder 88"/>
            <p:cNvCxnSpPr/>
            <p:nvPr/>
          </p:nvCxnSpPr>
          <p:spPr>
            <a:xfrm flipH="1">
              <a:off x="3017311" y="4868146"/>
              <a:ext cx="358175" cy="197790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Gerader Verbinder 89"/>
            <p:cNvCxnSpPr/>
            <p:nvPr/>
          </p:nvCxnSpPr>
          <p:spPr>
            <a:xfrm flipH="1">
              <a:off x="2372690" y="4871240"/>
              <a:ext cx="1008150" cy="1741704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Gerader Verbinder 90"/>
            <p:cNvCxnSpPr/>
            <p:nvPr/>
          </p:nvCxnSpPr>
          <p:spPr>
            <a:xfrm flipH="1">
              <a:off x="1826722" y="4866249"/>
              <a:ext cx="1554119" cy="131280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Gerader Verbinder 91"/>
            <p:cNvCxnSpPr/>
            <p:nvPr/>
          </p:nvCxnSpPr>
          <p:spPr>
            <a:xfrm flipH="1">
              <a:off x="1538909" y="4869915"/>
              <a:ext cx="1832750" cy="85095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Gerader Verbinder 92"/>
            <p:cNvCxnSpPr/>
            <p:nvPr/>
          </p:nvCxnSpPr>
          <p:spPr>
            <a:xfrm flipH="1">
              <a:off x="1364543" y="4864793"/>
              <a:ext cx="1996259" cy="34890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4" name="Textfeld 93"/>
            <p:cNvSpPr txBox="1"/>
            <p:nvPr/>
          </p:nvSpPr>
          <p:spPr>
            <a:xfrm>
              <a:off x="2483221" y="6878933"/>
              <a:ext cx="925253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Soziale Sicherheit</a:t>
              </a:r>
            </a:p>
          </p:txBody>
        </p:sp>
        <p:sp>
          <p:nvSpPr>
            <p:cNvPr id="95" name="Textfeld 94"/>
            <p:cNvSpPr txBox="1"/>
            <p:nvPr/>
          </p:nvSpPr>
          <p:spPr>
            <a:xfrm>
              <a:off x="1951751" y="6613808"/>
              <a:ext cx="554960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Tradition</a:t>
              </a:r>
            </a:p>
          </p:txBody>
        </p:sp>
        <p:sp>
          <p:nvSpPr>
            <p:cNvPr id="96" name="Textfeld 95"/>
            <p:cNvSpPr txBox="1"/>
            <p:nvPr/>
          </p:nvSpPr>
          <p:spPr>
            <a:xfrm>
              <a:off x="1119876" y="6199791"/>
              <a:ext cx="757414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Angepasstheit an Regeln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sp>
          <p:nvSpPr>
            <p:cNvPr id="97" name="Textfeld 96"/>
            <p:cNvSpPr txBox="1"/>
            <p:nvPr/>
          </p:nvSpPr>
          <p:spPr>
            <a:xfrm>
              <a:off x="838251" y="5629448"/>
              <a:ext cx="809119" cy="3462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Angepasstheit an Andere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sp>
          <p:nvSpPr>
            <p:cNvPr id="98" name="Textfeld 97"/>
            <p:cNvSpPr txBox="1"/>
            <p:nvPr/>
          </p:nvSpPr>
          <p:spPr>
            <a:xfrm>
              <a:off x="602123" y="5143435"/>
              <a:ext cx="824265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Bescheidenheit</a:t>
              </a:r>
            </a:p>
          </p:txBody>
        </p:sp>
        <p:cxnSp>
          <p:nvCxnSpPr>
            <p:cNvPr id="99" name="Gerader Verbinder 98"/>
            <p:cNvCxnSpPr/>
            <p:nvPr/>
          </p:nvCxnSpPr>
          <p:spPr>
            <a:xfrm flipH="1" flipV="1">
              <a:off x="1364542" y="4542998"/>
              <a:ext cx="2016299" cy="31958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Gerader Verbinder 99"/>
            <p:cNvCxnSpPr/>
            <p:nvPr/>
          </p:nvCxnSpPr>
          <p:spPr>
            <a:xfrm flipH="1" flipV="1">
              <a:off x="1553226" y="3997779"/>
              <a:ext cx="1826881" cy="864805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Gerader Verbinder 100"/>
            <p:cNvCxnSpPr/>
            <p:nvPr/>
          </p:nvCxnSpPr>
          <p:spPr>
            <a:xfrm flipH="1" flipV="1">
              <a:off x="1854088" y="3528127"/>
              <a:ext cx="1517570" cy="133210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Gerader Verbinder 101"/>
            <p:cNvCxnSpPr/>
            <p:nvPr/>
          </p:nvCxnSpPr>
          <p:spPr>
            <a:xfrm flipH="1" flipV="1">
              <a:off x="2955595" y="2892869"/>
              <a:ext cx="416063" cy="1956309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3" name="Gerader Verbinder 102"/>
            <p:cNvCxnSpPr/>
            <p:nvPr/>
          </p:nvCxnSpPr>
          <p:spPr>
            <a:xfrm flipH="1" flipV="1">
              <a:off x="2344590" y="3148781"/>
              <a:ext cx="1033531" cy="1725111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4" name="Textfeld 103"/>
            <p:cNvSpPr txBox="1"/>
            <p:nvPr/>
          </p:nvSpPr>
          <p:spPr>
            <a:xfrm>
              <a:off x="785636" y="4428067"/>
              <a:ext cx="559769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Fürsorge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sp>
          <p:nvSpPr>
            <p:cNvPr id="105" name="Textfeld 104"/>
            <p:cNvSpPr txBox="1"/>
            <p:nvPr/>
          </p:nvSpPr>
          <p:spPr>
            <a:xfrm>
              <a:off x="836150" y="3840781"/>
              <a:ext cx="790601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Verlässlichkeit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sp>
          <p:nvSpPr>
            <p:cNvPr id="106" name="Textfeld 105"/>
            <p:cNvSpPr txBox="1"/>
            <p:nvPr/>
          </p:nvSpPr>
          <p:spPr>
            <a:xfrm>
              <a:off x="1093003" y="3269813"/>
              <a:ext cx="737702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 smtClean="0">
                  <a:latin typeface="Arial Narrow" panose="020B0606020202030204" pitchFamily="34" charset="0"/>
                </a:rPr>
                <a:t>Gerechtigkeit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sp>
          <p:nvSpPr>
            <p:cNvPr id="107" name="Textfeld 106"/>
            <p:cNvSpPr txBox="1"/>
            <p:nvPr/>
          </p:nvSpPr>
          <p:spPr>
            <a:xfrm>
              <a:off x="1781615" y="2965618"/>
              <a:ext cx="684803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Naturschutz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sp>
          <p:nvSpPr>
            <p:cNvPr id="108" name="Textfeld 107"/>
            <p:cNvSpPr txBox="1"/>
            <p:nvPr/>
          </p:nvSpPr>
          <p:spPr>
            <a:xfrm>
              <a:off x="2568696" y="2685565"/>
              <a:ext cx="540533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Toleranz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  <p:sp>
          <p:nvSpPr>
            <p:cNvPr id="109" name="Ellipse 108"/>
            <p:cNvSpPr/>
            <p:nvPr/>
          </p:nvSpPr>
          <p:spPr>
            <a:xfrm>
              <a:off x="1616237" y="3137277"/>
              <a:ext cx="3510000" cy="35100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350"/>
            </a:p>
          </p:txBody>
        </p:sp>
        <p:sp>
          <p:nvSpPr>
            <p:cNvPr id="110" name="Ellipse 109"/>
            <p:cNvSpPr/>
            <p:nvPr/>
          </p:nvSpPr>
          <p:spPr>
            <a:xfrm>
              <a:off x="1882733" y="3411998"/>
              <a:ext cx="2970000" cy="29700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350"/>
            </a:p>
          </p:txBody>
        </p:sp>
        <p:sp>
          <p:nvSpPr>
            <p:cNvPr id="111" name="Ellipse 110"/>
            <p:cNvSpPr/>
            <p:nvPr/>
          </p:nvSpPr>
          <p:spPr>
            <a:xfrm>
              <a:off x="2143554" y="3665893"/>
              <a:ext cx="2430000" cy="24300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350"/>
            </a:p>
          </p:txBody>
        </p:sp>
        <p:sp>
          <p:nvSpPr>
            <p:cNvPr id="112" name="Ellipse 111"/>
            <p:cNvSpPr/>
            <p:nvPr/>
          </p:nvSpPr>
          <p:spPr>
            <a:xfrm>
              <a:off x="2421931" y="3938884"/>
              <a:ext cx="1890000" cy="18900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350"/>
            </a:p>
          </p:txBody>
        </p:sp>
        <p:sp>
          <p:nvSpPr>
            <p:cNvPr id="113" name="Ellipse 112"/>
            <p:cNvSpPr/>
            <p:nvPr/>
          </p:nvSpPr>
          <p:spPr>
            <a:xfrm>
              <a:off x="2702173" y="4186366"/>
              <a:ext cx="1350000" cy="13500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350"/>
            </a:p>
          </p:txBody>
        </p:sp>
        <p:sp>
          <p:nvSpPr>
            <p:cNvPr id="114" name="Ellipse 113"/>
            <p:cNvSpPr/>
            <p:nvPr/>
          </p:nvSpPr>
          <p:spPr>
            <a:xfrm>
              <a:off x="2975784" y="4459379"/>
              <a:ext cx="810000" cy="810000"/>
            </a:xfrm>
            <a:prstGeom prst="ellipse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 sz="1350"/>
            </a:p>
          </p:txBody>
        </p:sp>
        <p:sp>
          <p:nvSpPr>
            <p:cNvPr id="115" name="Ellipse 114"/>
            <p:cNvSpPr/>
            <p:nvPr/>
          </p:nvSpPr>
          <p:spPr>
            <a:xfrm>
              <a:off x="3306745" y="4805833"/>
              <a:ext cx="135000" cy="135000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>
                  <a:latin typeface="Arial Narrow" panose="020B0606020202030204" pitchFamily="34" charset="0"/>
                </a:rPr>
                <a:t>0</a:t>
              </a:r>
              <a:endParaRPr lang="de-DE" sz="1350" dirty="0">
                <a:latin typeface="Arial Narrow" panose="020B0606020202030204" pitchFamily="34" charset="0"/>
              </a:endParaRPr>
            </a:p>
          </p:txBody>
        </p:sp>
        <p:sp>
          <p:nvSpPr>
            <p:cNvPr id="116" name="Textfeld 115"/>
            <p:cNvSpPr txBox="1"/>
            <p:nvPr/>
          </p:nvSpPr>
          <p:spPr>
            <a:xfrm>
              <a:off x="3282542" y="4297855"/>
              <a:ext cx="232756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dirty="0">
                  <a:latin typeface="Arial Narrow" panose="020B0606020202030204" pitchFamily="34" charset="0"/>
                </a:rPr>
                <a:t>1</a:t>
              </a:r>
            </a:p>
          </p:txBody>
        </p:sp>
        <p:sp>
          <p:nvSpPr>
            <p:cNvPr id="117" name="Textfeld 116"/>
            <p:cNvSpPr txBox="1"/>
            <p:nvPr/>
          </p:nvSpPr>
          <p:spPr>
            <a:xfrm>
              <a:off x="3294485" y="4025588"/>
              <a:ext cx="232756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dirty="0">
                  <a:latin typeface="Arial Narrow" panose="020B0606020202030204" pitchFamily="34" charset="0"/>
                </a:rPr>
                <a:t>2</a:t>
              </a:r>
            </a:p>
          </p:txBody>
        </p:sp>
        <p:sp>
          <p:nvSpPr>
            <p:cNvPr id="118" name="Textfeld 117"/>
            <p:cNvSpPr txBox="1"/>
            <p:nvPr/>
          </p:nvSpPr>
          <p:spPr>
            <a:xfrm>
              <a:off x="3289006" y="3770416"/>
              <a:ext cx="232756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dirty="0">
                  <a:latin typeface="Arial Narrow" panose="020B0606020202030204" pitchFamily="34" charset="0"/>
                </a:rPr>
                <a:t>3</a:t>
              </a:r>
            </a:p>
          </p:txBody>
        </p:sp>
        <p:sp>
          <p:nvSpPr>
            <p:cNvPr id="119" name="Textfeld 118"/>
            <p:cNvSpPr txBox="1"/>
            <p:nvPr/>
          </p:nvSpPr>
          <p:spPr>
            <a:xfrm>
              <a:off x="3289006" y="3487275"/>
              <a:ext cx="232756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dirty="0">
                  <a:latin typeface="Arial Narrow" panose="020B0606020202030204" pitchFamily="34" charset="0"/>
                </a:rPr>
                <a:t>4</a:t>
              </a:r>
            </a:p>
          </p:txBody>
        </p:sp>
        <p:sp>
          <p:nvSpPr>
            <p:cNvPr id="120" name="Textfeld 119"/>
            <p:cNvSpPr txBox="1"/>
            <p:nvPr/>
          </p:nvSpPr>
          <p:spPr>
            <a:xfrm>
              <a:off x="3289006" y="3245520"/>
              <a:ext cx="232756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dirty="0">
                  <a:latin typeface="Arial Narrow" panose="020B0606020202030204" pitchFamily="34" charset="0"/>
                </a:rPr>
                <a:t>5</a:t>
              </a:r>
            </a:p>
          </p:txBody>
        </p:sp>
        <p:sp>
          <p:nvSpPr>
            <p:cNvPr id="121" name="Textfeld 120"/>
            <p:cNvSpPr txBox="1"/>
            <p:nvPr/>
          </p:nvSpPr>
          <p:spPr>
            <a:xfrm>
              <a:off x="3284827" y="2971601"/>
              <a:ext cx="232756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dirty="0">
                  <a:latin typeface="Arial Narrow" panose="020B0606020202030204" pitchFamily="34" charset="0"/>
                </a:rPr>
                <a:t>6</a:t>
              </a:r>
            </a:p>
          </p:txBody>
        </p:sp>
        <p:sp>
          <p:nvSpPr>
            <p:cNvPr id="122" name="Textfeld 121"/>
            <p:cNvSpPr txBox="1"/>
            <p:nvPr/>
          </p:nvSpPr>
          <p:spPr>
            <a:xfrm>
              <a:off x="3289006" y="2673487"/>
              <a:ext cx="232756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dirty="0">
                  <a:latin typeface="Arial Narrow" panose="020B0606020202030204" pitchFamily="34" charset="0"/>
                </a:rPr>
                <a:t>7</a:t>
              </a:r>
            </a:p>
          </p:txBody>
        </p:sp>
        <p:sp>
          <p:nvSpPr>
            <p:cNvPr id="123" name="Textfeld 122"/>
            <p:cNvSpPr txBox="1"/>
            <p:nvPr/>
          </p:nvSpPr>
          <p:spPr>
            <a:xfrm>
              <a:off x="5119540" y="3661370"/>
              <a:ext cx="593432" cy="2192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25" b="1" dirty="0">
                  <a:latin typeface="Arial Narrow" panose="020B0606020202030204" pitchFamily="34" charset="0"/>
                </a:rPr>
                <a:t>Anregung</a:t>
              </a:r>
              <a:endParaRPr lang="de-DE" sz="825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178" name="Textfeld 177">
            <a:extLst>
              <a:ext uri="{FF2B5EF4-FFF2-40B4-BE49-F238E27FC236}">
                <a16:creationId xmlns:a16="http://schemas.microsoft.com/office/drawing/2014/main" id="{E8533378-B409-43AE-AC62-F0B8626B6A2F}"/>
              </a:ext>
            </a:extLst>
          </p:cNvPr>
          <p:cNvSpPr txBox="1"/>
          <p:nvPr/>
        </p:nvSpPr>
        <p:spPr>
          <a:xfrm>
            <a:off x="2973582" y="9604942"/>
            <a:ext cx="38898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dirty="0" err="1" smtClean="0">
                <a:latin typeface="Verdana" panose="020B0604030504040204" pitchFamily="34" charset="0"/>
                <a:ea typeface="Verdana" panose="020B0604030504040204" pitchFamily="34" charset="0"/>
              </a:rPr>
              <a:t>Adaptiert</a:t>
            </a:r>
            <a:r>
              <a:rPr lang="en-GB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 von Schwartz et al., 2012</a:t>
            </a:r>
            <a:endParaRPr lang="de-DE" sz="11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05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A66A0E15-58AF-48FF-AE31-130A043C76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327372" y="190983"/>
            <a:ext cx="1442689" cy="658762"/>
          </a:xfrm>
          <a:prstGeom prst="rect">
            <a:avLst/>
          </a:prstGeom>
        </p:spPr>
      </p:pic>
      <p:pic>
        <p:nvPicPr>
          <p:cNvPr id="7" name="Grafik 5">
            <a:extLst>
              <a:ext uri="{FF2B5EF4-FFF2-40B4-BE49-F238E27FC236}">
                <a16:creationId xmlns:a16="http://schemas.microsoft.com/office/drawing/2014/main" id="{E6E9BF3D-3B5A-4B75-B40B-F3472AEA40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/>
        </p:blipFill>
        <p:spPr bwMode="auto">
          <a:xfrm>
            <a:off x="4696036" y="290757"/>
            <a:ext cx="1710721" cy="658763"/>
          </a:xfrm>
          <a:prstGeom prst="rect">
            <a:avLst/>
          </a:prstGeom>
        </p:spPr>
      </p:pic>
      <p:sp>
        <p:nvSpPr>
          <p:cNvPr id="13" name="Rechteck 17">
            <a:extLst>
              <a:ext uri="{FF2B5EF4-FFF2-40B4-BE49-F238E27FC236}">
                <a16:creationId xmlns:a16="http://schemas.microsoft.com/office/drawing/2014/main" id="{9F577B85-4121-48FB-A51F-89B27BD146AB}"/>
              </a:ext>
            </a:extLst>
          </p:cNvPr>
          <p:cNvSpPr/>
          <p:nvPr/>
        </p:nvSpPr>
        <p:spPr bwMode="auto">
          <a:xfrm>
            <a:off x="0" y="1135507"/>
            <a:ext cx="5735782" cy="844748"/>
          </a:xfrm>
          <a:prstGeom prst="rect">
            <a:avLst/>
          </a:prstGeom>
          <a:solidFill>
            <a:srgbClr val="006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2400">
              <a:latin typeface="Verdana"/>
            </a:endParaRPr>
          </a:p>
        </p:txBody>
      </p:sp>
      <p:sp>
        <p:nvSpPr>
          <p:cNvPr id="15" name="Rechteck 19">
            <a:extLst>
              <a:ext uri="{FF2B5EF4-FFF2-40B4-BE49-F238E27FC236}">
                <a16:creationId xmlns:a16="http://schemas.microsoft.com/office/drawing/2014/main" id="{4D417AD4-A7F0-4041-8ECC-88B2EDFEA941}"/>
              </a:ext>
            </a:extLst>
          </p:cNvPr>
          <p:cNvSpPr/>
          <p:nvPr/>
        </p:nvSpPr>
        <p:spPr bwMode="auto">
          <a:xfrm>
            <a:off x="5195072" y="1135506"/>
            <a:ext cx="540710" cy="844749"/>
          </a:xfrm>
          <a:prstGeom prst="rect">
            <a:avLst/>
          </a:prstGeom>
          <a:solidFill>
            <a:srgbClr val="BEBC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7" name="Rechteck 10">
            <a:extLst>
              <a:ext uri="{FF2B5EF4-FFF2-40B4-BE49-F238E27FC236}">
                <a16:creationId xmlns:a16="http://schemas.microsoft.com/office/drawing/2014/main" id="{EECFE9FB-6393-4D1E-AB8F-85EBE3CDD5EA}"/>
              </a:ext>
            </a:extLst>
          </p:cNvPr>
          <p:cNvSpPr/>
          <p:nvPr/>
        </p:nvSpPr>
        <p:spPr bwMode="auto">
          <a:xfrm>
            <a:off x="1" y="1734532"/>
            <a:ext cx="5195072" cy="245723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 sz="1800"/>
          </a:p>
        </p:txBody>
      </p:sp>
      <p:sp>
        <p:nvSpPr>
          <p:cNvPr id="18" name="Titel 1">
            <a:extLst>
              <a:ext uri="{FF2B5EF4-FFF2-40B4-BE49-F238E27FC236}">
                <a16:creationId xmlns:a16="http://schemas.microsoft.com/office/drawing/2014/main" id="{1B1ADE5D-096E-461C-A406-520674401A46}"/>
              </a:ext>
            </a:extLst>
          </p:cNvPr>
          <p:cNvSpPr txBox="1">
            <a:spLocks/>
          </p:cNvSpPr>
          <p:nvPr/>
        </p:nvSpPr>
        <p:spPr>
          <a:xfrm>
            <a:off x="-1" y="1135505"/>
            <a:ext cx="5195071" cy="5704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Arbeitsblatt zu Episode 6.3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454B46A6-FFDC-4859-83EF-C78702A44853}"/>
              </a:ext>
            </a:extLst>
          </p:cNvPr>
          <p:cNvSpPr/>
          <p:nvPr/>
        </p:nvSpPr>
        <p:spPr>
          <a:xfrm>
            <a:off x="5024582" y="8950036"/>
            <a:ext cx="1833418" cy="4343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Inhaltsplatzhalter 2">
            <a:extLst>
              <a:ext uri="{FF2B5EF4-FFF2-40B4-BE49-F238E27FC236}">
                <a16:creationId xmlns:a16="http://schemas.microsoft.com/office/drawing/2014/main" id="{88AB7168-A532-46F1-B874-7A177F7AE1F1}"/>
              </a:ext>
            </a:extLst>
          </p:cNvPr>
          <p:cNvSpPr txBox="1">
            <a:spLocks/>
          </p:cNvSpPr>
          <p:nvPr/>
        </p:nvSpPr>
        <p:spPr>
          <a:xfrm>
            <a:off x="359184" y="2275242"/>
            <a:ext cx="6047573" cy="743296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Selbstbestimmtes Denken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eigene Gedanken und Fähigkeiten fördern wollen. Fragebogenitem: „Ihm ist wichtig, sich eine eigene Meinung zu bilden und ungewöhnliche Ideen zu haben.“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200" b="1" dirty="0">
                <a:latin typeface="Verdana" panose="020B0604030504040204" pitchFamily="34" charset="0"/>
                <a:ea typeface="Verdana" panose="020B0604030504040204" pitchFamily="34" charset="0"/>
              </a:rPr>
              <a:t>S</a:t>
            </a: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elbstbestimmtes Handeln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 das eigene Handeln bestimmen wollen. Fragebogenitem: „Ihr ist wichtig, alles möglichst unabhängig zu tun.“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Anregung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Anregung, neue Dinge und Herausforderungen suchen. Fragebogenitem: „Er denkt, dass es wichtig ist, alle möglichen neuen Erfahrungen zu machen.“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Genussstreben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auf Vergnügen und Sinnesfreuden aus sein. Fragebogenitem: „Ihr ist es wichtig, die Freuden des Lebens zu genießen.“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Erfolgsstreben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Erfolg gemäß gängigen Standards suchen. Fragebogenitem: „Sehr erfolgreich zu sein, ist ihm wichtig.“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Vormachtstellung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nach Macht streben, um andere damit zu steuern. Fragebogenitem: „Ihr ist es wichtig, die einzige zu sein, die anderen sagt, was sie tun sollen.“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Ressourcenkontrolle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nach Macht streben, um damit über Sach- und Finanzmittel zu verfügen. Fragebogenitem: „Das Gefühl der Macht, das Geld einem gibt, ist ihm wichtig.“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Ansehen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das eigene Image pflegen wollen und vermeiden, dass man bloßgestellt wird. Fragebogenitem: „Ihr ist wichtig, das eigene Image zu schützen.“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persönliche Sicherheit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Sicherheit in seiner unmittelbaren Umgebung suchen. Fragebogenitem: „Es ist ihm wichtig, in einem sicheren Umfeld zu leben.“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200" b="1" dirty="0">
                <a:latin typeface="Verdana" panose="020B0604030504040204" pitchFamily="34" charset="0"/>
                <a:ea typeface="Verdana" panose="020B0604030504040204" pitchFamily="34" charset="0"/>
              </a:rPr>
              <a:t>gesellschaftliche </a:t>
            </a: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Sicherheit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Sicherheit und Beständigkeit in der Gesellschaft schätzen. Fragebogenitem: „Ihr ist es wichtig, dass sich ihr Land gegen alle Bedrohungen schützt.“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Tradition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kulturelle, familiäre und religiöse Traditionen hochhalten. Fragebogenitem: „Familiäre oder religiöse Bräuche zu pflegen, ist ihm wichtig.“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Angepasstheit </a:t>
            </a:r>
            <a:r>
              <a:rPr lang="de-DE" sz="1200" b="1" dirty="0">
                <a:latin typeface="Verdana" panose="020B0604030504040204" pitchFamily="34" charset="0"/>
                <a:ea typeface="Verdana" panose="020B0604030504040204" pitchFamily="34" charset="0"/>
              </a:rPr>
              <a:t>hinsichtlich </a:t>
            </a: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Regeln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Regeln, Gesetze und Pflichten befolgen. Fragebogenitem: „Ihr ist es wichtig, auch dann Regeln zu befolgen, wenn es keiner mitbekommt.“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200" b="1" dirty="0">
                <a:latin typeface="Verdana" panose="020B0604030504040204" pitchFamily="34" charset="0"/>
                <a:ea typeface="Verdana" panose="020B0604030504040204" pitchFamily="34" charset="0"/>
              </a:rPr>
              <a:t>Angepasstheit gegenüber </a:t>
            </a: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anderen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vermeiden, dass man jemanden ärgert oder ihm schadet. Fragebogenitem: „Es ist ihm wichtig, dass er andere nicht ärgert.“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Bescheidenheit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erkennen, dass man selbst im Gesamtgefüge relativ bedeutungslos ist. Fragebogenitem: „Es ist ihr wichtig, damit zufrieden zu sein, was sie hat und nicht nach mehr zu streben.“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Fürsorge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um das Wohlergehen von Angehörigen einer Gruppe (z.B. der Familie) bemüht sein, die einem nahesteht. Fragebogenitem: „Sich um das Wohlbefinden jener zu sorgen, die ihm nahestehen, ist ihm wichtig.“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Verlässlichkeit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ein verlässliches und vertrauenswürdiges Mitglied einer bestimmten Gruppe (z.B. des Freundeskreises) sein wollen. Fragebogenitem: „Ehrlich zu denen zu sein, die ihr nahestehen, ist ihr wichtig.“</a:t>
            </a:r>
          </a:p>
          <a:p>
            <a:pPr algn="l">
              <a:lnSpc>
                <a:spcPct val="120000"/>
              </a:lnSpc>
            </a:pP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gesellschaftliche Belange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sich für die Gleichheit, die Gerechtigkeit und den Schutz aller Menschen einsetzen. Fragebogenitem: „Ihm ist wichtig, diejenigen der Gesellschaft zu schützen, die schwach und verletzlich sind.“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Naturschutz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die natürliche Umwelt bewahren wollen. Fragebogenitem: „Sie ist fest davon überzeugt, dass sie die Natur schützen muss.“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de-DE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Toleranz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diejenigen verstehen und anerkennen wollen, die anders sind als man selbst. Fragebogenitem: „Ihm ist wichtig, Menschen zuzuhören, die anders sind als er selbst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.“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>
              <a:lnSpc>
                <a:spcPct val="120000"/>
              </a:lnSpc>
            </a:pP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Quelle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</a:rPr>
              <a:t>: </a:t>
            </a:r>
            <a:r>
              <a:rPr lang="de-DE" sz="1200" dirty="0">
                <a:latin typeface="Verdana" panose="020B0604030504040204" pitchFamily="34" charset="0"/>
                <a:ea typeface="Verdana" panose="020B0604030504040204" pitchFamily="34" charset="0"/>
                <a:hlinkClick r:id="rId5"/>
              </a:rPr>
              <a:t>https://www.wirtschaftspsychologie-aktuell.de/magazin/die-entscheidenden-werte-eines-menschen/56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hlinkClick r:id="rId5"/>
              </a:rPr>
              <a:t>/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53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132</Words>
  <Application>Microsoft Office PowerPoint</Application>
  <PresentationFormat>A4-Papier (210 x 297 mm)</PresentationFormat>
  <Paragraphs>70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Verdana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Neubert, Sebastian Felix (CDE)</dc:creator>
  <cp:lastModifiedBy>Marlis Wullenkord</cp:lastModifiedBy>
  <cp:revision>23</cp:revision>
  <dcterms:created xsi:type="dcterms:W3CDTF">2020-09-22T15:13:35Z</dcterms:created>
  <dcterms:modified xsi:type="dcterms:W3CDTF">2020-10-12T12:13:11Z</dcterms:modified>
</cp:coreProperties>
</file>